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79" r:id="rId5"/>
    <p:sldId id="261" r:id="rId6"/>
    <p:sldId id="260" r:id="rId7"/>
    <p:sldId id="276" r:id="rId8"/>
    <p:sldId id="275" r:id="rId9"/>
    <p:sldId id="258" r:id="rId10"/>
    <p:sldId id="269" r:id="rId11"/>
    <p:sldId id="270" r:id="rId12"/>
    <p:sldId id="263" r:id="rId13"/>
    <p:sldId id="268" r:id="rId14"/>
    <p:sldId id="262" r:id="rId15"/>
    <p:sldId id="272" r:id="rId16"/>
    <p:sldId id="273" r:id="rId17"/>
    <p:sldId id="280" r:id="rId18"/>
    <p:sldId id="277" r:id="rId19"/>
    <p:sldId id="266" r:id="rId20"/>
    <p:sldId id="278" r:id="rId21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68" d="100"/>
          <a:sy n="68" d="100"/>
        </p:scale>
        <p:origin x="73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964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5D827C-F71B-4FAA-84BC-917529DF4329}" type="datetime1">
              <a:rPr lang="fr-FR" smtClean="0"/>
              <a:t>22/08/2023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84F1A2-98F1-4AAD-8956-BAF80D48A1C7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69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22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9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99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55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35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62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08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36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15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7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256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9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CA" noProof="0"/>
              <a:t>Modifier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e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D981B-D3A3-497E-BC67-191FCCDBE316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8589C-3B69-4935-B412-7B0893506FA8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16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586A4-430F-4797-A59B-7C92688517EB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255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7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558B3-B282-4951-A9AE-B135DA109921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158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4C14F0-23A2-43FA-A599-72FEEB0EE877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160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e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1C083-4B34-4C24-91E0-F3160739F774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85" name="Espace réservé du contenu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grpSp>
        <p:nvGrpSpPr>
          <p:cNvPr id="156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8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9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C6A80-430B-4DC5-BEA8-630C4F41A40E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0C5EC-C51F-4B37-BDAD-16058E18944C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FR" noProof="0" dirty="0"/>
          </a:p>
        </p:txBody>
      </p:sp>
      <p:grpSp>
        <p:nvGrpSpPr>
          <p:cNvPr id="615" name="cadre" descr="Graphique de boîte de dialogu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268249-7BF8-4D2A-A3F5-744482FD3EED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CA" noProof="0"/>
              <a:t>Modifier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CA" noProof="0"/>
              <a:t>Cliquez sur l'icône pour ajouter une image</a:t>
            </a:r>
            <a:endParaRPr lang="fr-FR" noProof="0" dirty="0"/>
          </a:p>
        </p:txBody>
      </p:sp>
      <p:grpSp>
        <p:nvGrpSpPr>
          <p:cNvPr id="614" name="cadre" descr="Graphique de boîte de dialogu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e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e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e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e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CA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D6296-26BA-4900-81FF-35012AFF5636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5566FB-92D9-46E9-95A3-CDDB8CB94D13}" type="datetime1">
              <a:rPr lang="fr-FR" noProof="0" smtClean="0"/>
              <a:t>22/08/2023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anouvelles.ca/2023/01/30/violence-a-lecole-secondaire-battue-devant-dautres-eleves-qui-preferent-film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ixnio.com/fr/flore-plantes/fruits-fr/apple-images/pomme-rouge-leau-gouttelett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lera.be/fr/picto/detail/1995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0330" y="548680"/>
            <a:ext cx="9144000" cy="2667000"/>
          </a:xfrm>
        </p:spPr>
        <p:txBody>
          <a:bodyPr rtlCol="0"/>
          <a:lstStyle/>
          <a:p>
            <a:pPr algn="ctr" rtl="0"/>
            <a:r>
              <a:rPr lang="fr-FR" sz="6000" dirty="0"/>
              <a:t>Profession en éducation spécialisée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351-100-ME			Céline Gagnon		A2023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72484" y="476672"/>
            <a:ext cx="10548662" cy="1020762"/>
          </a:xfrm>
        </p:spPr>
        <p:txBody>
          <a:bodyPr rtlCol="0" anchor="b">
            <a:normAutofit fontScale="90000"/>
          </a:bodyPr>
          <a:lstStyle/>
          <a:p>
            <a:r>
              <a:rPr lang="fr-FR" dirty="0"/>
              <a:t>La compétence du cours: </a:t>
            </a:r>
            <a:br>
              <a:rPr lang="fr-FR" dirty="0"/>
            </a:br>
            <a:r>
              <a:rPr lang="fr-FR" sz="4000" dirty="0"/>
              <a:t>Explorer la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profession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Élément: Examiner les rôles, les responsabilités et les tâches</a:t>
            </a:r>
          </a:p>
          <a:p>
            <a:pPr rtl="0"/>
            <a:endParaRPr lang="fr-F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348BAD-B090-87DD-939A-EF990AF48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va</a:t>
            </a:r>
            <a:r>
              <a:rPr lang="en-US" dirty="0"/>
              <a:t> explorer…</a:t>
            </a:r>
          </a:p>
          <a:p>
            <a:endParaRPr lang="en-US" dirty="0"/>
          </a:p>
          <a:p>
            <a:pPr lvl="1"/>
            <a:r>
              <a:rPr lang="en-US" dirty="0"/>
              <a:t>Les champs </a:t>
            </a:r>
            <a:r>
              <a:rPr lang="en-US" dirty="0" err="1"/>
              <a:t>d’intervention</a:t>
            </a:r>
            <a:r>
              <a:rPr lang="en-US" dirty="0"/>
              <a:t>  (clientèles et milieux)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mandats</a:t>
            </a:r>
            <a:r>
              <a:rPr lang="en-US" dirty="0"/>
              <a:t> </a:t>
            </a:r>
            <a:r>
              <a:rPr lang="en-US" dirty="0" err="1"/>
              <a:t>d’intervention</a:t>
            </a:r>
            <a:r>
              <a:rPr lang="en-US" dirty="0"/>
              <a:t> …et les </a:t>
            </a:r>
            <a:r>
              <a:rPr lang="en-US" dirty="0" err="1"/>
              <a:t>limites</a:t>
            </a:r>
            <a:r>
              <a:rPr lang="en-US" dirty="0"/>
              <a:t> de </a:t>
            </a:r>
            <a:r>
              <a:rPr lang="en-US" dirty="0" err="1"/>
              <a:t>ceux</a:t>
            </a:r>
            <a:r>
              <a:rPr lang="en-US" dirty="0"/>
              <a:t>-ci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Les étapes du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d’intervention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outils</a:t>
            </a:r>
            <a:r>
              <a:rPr lang="en-US" dirty="0"/>
              <a:t> de travail</a:t>
            </a:r>
          </a:p>
          <a:p>
            <a:pPr lvl="1"/>
            <a:endParaRPr lang="en-US" dirty="0"/>
          </a:p>
        </p:txBody>
      </p:sp>
      <p:pic>
        <p:nvPicPr>
          <p:cNvPr id="7" name="Graphique 6" descr="Badge avec un remplissage uni">
            <a:extLst>
              <a:ext uri="{FF2B5EF4-FFF2-40B4-BE49-F238E27FC236}">
                <a16:creationId xmlns:a16="http://schemas.microsoft.com/office/drawing/2014/main" id="{FEFAAE15-54D1-D323-E4ED-4A81E0F8E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7948" y="321297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72484" y="476672"/>
            <a:ext cx="10548662" cy="1020762"/>
          </a:xfrm>
        </p:spPr>
        <p:txBody>
          <a:bodyPr rtlCol="0" anchor="b">
            <a:normAutofit fontScale="90000"/>
          </a:bodyPr>
          <a:lstStyle/>
          <a:p>
            <a:r>
              <a:rPr lang="fr-FR" dirty="0"/>
              <a:t>La compétence du cours: </a:t>
            </a:r>
            <a:br>
              <a:rPr lang="fr-FR" dirty="0"/>
            </a:br>
            <a:r>
              <a:rPr lang="fr-FR" sz="4000" dirty="0"/>
              <a:t>Explorer la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profession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Élément: Examiner les comportements professionnels</a:t>
            </a:r>
          </a:p>
          <a:p>
            <a:pPr rtl="0"/>
            <a:endParaRPr lang="fr-F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348BAD-B090-87DD-939A-EF990AF48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va</a:t>
            </a:r>
            <a:r>
              <a:rPr lang="en-US" dirty="0"/>
              <a:t> explorer…</a:t>
            </a:r>
          </a:p>
          <a:p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règles</a:t>
            </a:r>
            <a:r>
              <a:rPr lang="en-US" dirty="0"/>
              <a:t> </a:t>
            </a:r>
            <a:r>
              <a:rPr lang="en-US" dirty="0" err="1"/>
              <a:t>d’éthique</a:t>
            </a:r>
            <a:r>
              <a:rPr lang="en-US" dirty="0"/>
              <a:t> qui </a:t>
            </a:r>
            <a:r>
              <a:rPr lang="en-US" dirty="0" err="1"/>
              <a:t>gouvernent</a:t>
            </a:r>
            <a:r>
              <a:rPr lang="en-US" dirty="0"/>
              <a:t> le métier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comportements</a:t>
            </a:r>
            <a:r>
              <a:rPr lang="en-US" dirty="0"/>
              <a:t> </a:t>
            </a:r>
            <a:r>
              <a:rPr lang="en-US" dirty="0" err="1"/>
              <a:t>professionnels</a:t>
            </a:r>
            <a:r>
              <a:rPr lang="en-US" dirty="0"/>
              <a:t> </a:t>
            </a:r>
            <a:r>
              <a:rPr lang="en-US" dirty="0" err="1"/>
              <a:t>attendus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conséquences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de </a:t>
            </a:r>
            <a:r>
              <a:rPr lang="en-US" dirty="0" err="1"/>
              <a:t>manquement</a:t>
            </a:r>
            <a:endParaRPr lang="en-US" dirty="0"/>
          </a:p>
        </p:txBody>
      </p:sp>
      <p:pic>
        <p:nvPicPr>
          <p:cNvPr id="7" name="Graphique 6" descr="Badge 3 avec un remplissage uni">
            <a:extLst>
              <a:ext uri="{FF2B5EF4-FFF2-40B4-BE49-F238E27FC236}">
                <a16:creationId xmlns:a16="http://schemas.microsoft.com/office/drawing/2014/main" id="{8E411444-078D-4B15-0D08-9AB7EFAD7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1964" y="314096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La poutine: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Les évaluations </a:t>
            </a:r>
            <a:r>
              <a:rPr lang="fr-FR" dirty="0"/>
              <a:t>dans ce cours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844AB67-FCCC-893B-7D38-2BA527FAF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492896"/>
            <a:ext cx="2740499" cy="2304256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8B0F549-DB32-9B67-BF39-91F8F6FF84E8}"/>
              </a:ext>
            </a:extLst>
          </p:cNvPr>
          <p:cNvSpPr txBox="1"/>
          <p:nvPr/>
        </p:nvSpPr>
        <p:spPr>
          <a:xfrm>
            <a:off x="4438228" y="1844824"/>
            <a:ext cx="60486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b="1" dirty="0">
                <a:solidFill>
                  <a:srgbClr val="FF0000"/>
                </a:solidFill>
              </a:rPr>
              <a:t>10% </a:t>
            </a:r>
            <a:r>
              <a:rPr lang="fr-CA" sz="1600" dirty="0"/>
              <a:t>en début de session lié au livre L’essentiel pour réussir de B. Dionne (PPA)</a:t>
            </a:r>
          </a:p>
          <a:p>
            <a:pPr>
              <a:lnSpc>
                <a:spcPct val="90000"/>
              </a:lnSpc>
            </a:pPr>
            <a:endParaRPr lang="fr-CA" sz="16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fr-CA" sz="1600" dirty="0"/>
              <a:t>2% semaine 1 (quiz Chapitre 1)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fr-CA" sz="1600" dirty="0"/>
              <a:t>4% semaine 2 (quiz Chapitre 2 et agenda papier complété)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fr-CA" sz="1600" dirty="0"/>
              <a:t>4% semaine 4 (Chapitres 3 et 6)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fr-CA" sz="1600" dirty="0"/>
          </a:p>
          <a:p>
            <a:pPr>
              <a:lnSpc>
                <a:spcPct val="90000"/>
              </a:lnSpc>
            </a:pPr>
            <a:endParaRPr lang="fr-CA" sz="1600" dirty="0"/>
          </a:p>
          <a:p>
            <a:pPr>
              <a:lnSpc>
                <a:spcPct val="90000"/>
              </a:lnSpc>
            </a:pPr>
            <a:r>
              <a:rPr lang="fr-CA" b="1" dirty="0">
                <a:solidFill>
                  <a:srgbClr val="FF0000"/>
                </a:solidFill>
              </a:rPr>
              <a:t>30% </a:t>
            </a:r>
            <a:r>
              <a:rPr lang="fr-CA" sz="1600" dirty="0"/>
              <a:t>entrevue de groupe avec cv et lettre de présentation (semaine 8)</a:t>
            </a:r>
          </a:p>
          <a:p>
            <a:pPr>
              <a:lnSpc>
                <a:spcPct val="90000"/>
              </a:lnSpc>
            </a:pPr>
            <a:endParaRPr lang="fr-CA" sz="1600" dirty="0"/>
          </a:p>
          <a:p>
            <a:pPr>
              <a:lnSpc>
                <a:spcPct val="90000"/>
              </a:lnSpc>
            </a:pPr>
            <a:r>
              <a:rPr lang="fr-CA" b="1" dirty="0">
                <a:solidFill>
                  <a:srgbClr val="FF0000"/>
                </a:solidFill>
              </a:rPr>
              <a:t>10%</a:t>
            </a:r>
            <a:r>
              <a:rPr lang="fr-CA" sz="1600" dirty="0"/>
              <a:t> lié au programme Par Cours (début, mi et fin de session)</a:t>
            </a:r>
          </a:p>
          <a:p>
            <a:pPr>
              <a:lnSpc>
                <a:spcPct val="90000"/>
              </a:lnSpc>
            </a:pPr>
            <a:endParaRPr lang="fr-CA" sz="1600" dirty="0"/>
          </a:p>
          <a:p>
            <a:pPr>
              <a:lnSpc>
                <a:spcPct val="90000"/>
              </a:lnSpc>
            </a:pPr>
            <a:r>
              <a:rPr lang="fr-CA" b="1" dirty="0">
                <a:solidFill>
                  <a:srgbClr val="FF0000"/>
                </a:solidFill>
              </a:rPr>
              <a:t>50%</a:t>
            </a:r>
            <a:r>
              <a:rPr lang="fr-CA" sz="1600" dirty="0"/>
              <a:t> Épreuve finale (semaines 14-15)</a:t>
            </a:r>
          </a:p>
          <a:p>
            <a:pPr>
              <a:lnSpc>
                <a:spcPct val="90000"/>
              </a:lnSpc>
            </a:pPr>
            <a:endParaRPr lang="fr-CA" sz="1600" dirty="0"/>
          </a:p>
          <a:p>
            <a:pPr>
              <a:lnSpc>
                <a:spcPct val="90000"/>
              </a:lnSpc>
            </a:pPr>
            <a:r>
              <a:rPr lang="fr-CA" sz="1600" dirty="0"/>
              <a:t>Partie 1: Simulation d’une  supervision collective avec présentation d’un milieu </a:t>
            </a:r>
            <a:r>
              <a:rPr lang="fr-CA" b="1" dirty="0">
                <a:solidFill>
                  <a:srgbClr val="FF0000"/>
                </a:solidFill>
              </a:rPr>
              <a:t>(25%)</a:t>
            </a:r>
          </a:p>
          <a:p>
            <a:pPr>
              <a:lnSpc>
                <a:spcPct val="90000"/>
              </a:lnSpc>
            </a:pPr>
            <a:r>
              <a:rPr lang="fr-CA" sz="1600" dirty="0"/>
              <a:t>Partie 2: Analyse réflexive </a:t>
            </a:r>
            <a:r>
              <a:rPr lang="fr-CA" b="1" dirty="0">
                <a:solidFill>
                  <a:srgbClr val="FF0000"/>
                </a:solidFill>
              </a:rPr>
              <a:t>(25%)</a:t>
            </a:r>
            <a:endParaRPr lang="fr-C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25860" y="548680"/>
            <a:ext cx="10273208" cy="102076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Avant de plonger dans le métier d’éducateur, on doit apprendre sur le métier d’étudiant à Mérici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876655" cy="4267200"/>
          </a:xfrm>
        </p:spPr>
        <p:txBody>
          <a:bodyPr rtlCol="0"/>
          <a:lstStyle/>
          <a:p>
            <a:pPr rtl="0"/>
            <a:r>
              <a:rPr lang="fr-FR" dirty="0"/>
              <a:t>Règles d’éthique dans le programme = comportements attendus des étudiants</a:t>
            </a:r>
          </a:p>
          <a:p>
            <a:pPr rtl="0"/>
            <a:r>
              <a:rPr lang="fr-FR" dirty="0">
                <a:solidFill>
                  <a:schemeClr val="accent1"/>
                </a:solidFill>
              </a:rPr>
              <a:t>RESPECT	</a:t>
            </a: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PROFESSIONALISME	</a:t>
            </a:r>
            <a:r>
              <a:rPr lang="fr-FR" dirty="0">
                <a:solidFill>
                  <a:srgbClr val="FFFF00"/>
                </a:solidFill>
              </a:rPr>
              <a:t>ADAPTABILITÉ</a:t>
            </a:r>
          </a:p>
          <a:p>
            <a:pPr rtl="0"/>
            <a:r>
              <a:rPr lang="fr-FR" dirty="0">
                <a:solidFill>
                  <a:srgbClr val="92D050"/>
                </a:solidFill>
              </a:rPr>
              <a:t>RESPONSABILISATION</a:t>
            </a:r>
            <a:r>
              <a:rPr lang="fr-FR" dirty="0"/>
              <a:t>		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TRAVAIL D’ÉQUIPE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Cours porteur de la pédagogique de première année (PPA) et préalable au stage 1</a:t>
            </a:r>
          </a:p>
          <a:p>
            <a:pPr lvl="1"/>
            <a:r>
              <a:rPr lang="fr-FR" dirty="0"/>
              <a:t>Qu’est-ce que cela veut vraiment dire?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1DC3E9-A4C0-40E1-EBBF-E7F5BE6DF214}"/>
              </a:ext>
            </a:extLst>
          </p:cNvPr>
          <p:cNvSpPr/>
          <p:nvPr/>
        </p:nvSpPr>
        <p:spPr>
          <a:xfrm rot="20662556">
            <a:off x="360430" y="3258131"/>
            <a:ext cx="5287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Gestion du stress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ACF504-D8BC-124F-8C78-CC45D61417F1}"/>
              </a:ext>
            </a:extLst>
          </p:cNvPr>
          <p:cNvSpPr/>
          <p:nvPr/>
        </p:nvSpPr>
        <p:spPr>
          <a:xfrm rot="615514">
            <a:off x="7732910" y="924082"/>
            <a:ext cx="34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Motivation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4635B-A108-6087-F38B-6D90ACB9608F}"/>
              </a:ext>
            </a:extLst>
          </p:cNvPr>
          <p:cNvSpPr/>
          <p:nvPr/>
        </p:nvSpPr>
        <p:spPr>
          <a:xfrm>
            <a:off x="1825954" y="5606455"/>
            <a:ext cx="832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Prendre de bonnes notes </a:t>
            </a:r>
            <a:r>
              <a:rPr lang="fr-C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Wingdings" panose="05000000000000000000" pitchFamily="2" charset="2"/>
              </a:rPr>
              <a:t></a:t>
            </a:r>
            <a:endParaRPr lang="fr-C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B9762-E615-22FE-20E4-99548F1B53B7}"/>
              </a:ext>
            </a:extLst>
          </p:cNvPr>
          <p:cNvSpPr/>
          <p:nvPr/>
        </p:nvSpPr>
        <p:spPr>
          <a:xfrm rot="21060298">
            <a:off x="523018" y="969718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Lecture active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48161-2C16-72A1-47E1-F3B7267ED4DA}"/>
              </a:ext>
            </a:extLst>
          </p:cNvPr>
          <p:cNvSpPr/>
          <p:nvPr/>
        </p:nvSpPr>
        <p:spPr>
          <a:xfrm rot="21085069">
            <a:off x="2229119" y="4227594"/>
            <a:ext cx="544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Comment étudier</a:t>
            </a:r>
            <a:endParaRPr lang="fr-C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F925A-1032-9FD0-0015-3592CD480A6C}"/>
              </a:ext>
            </a:extLst>
          </p:cNvPr>
          <p:cNvSpPr/>
          <p:nvPr/>
        </p:nvSpPr>
        <p:spPr>
          <a:xfrm rot="798672">
            <a:off x="6120305" y="3221925"/>
            <a:ext cx="598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Réussir ses examens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62240-E946-1B99-A9DA-4377598C754E}"/>
              </a:ext>
            </a:extLst>
          </p:cNvPr>
          <p:cNvSpPr/>
          <p:nvPr/>
        </p:nvSpPr>
        <p:spPr>
          <a:xfrm>
            <a:off x="2458888" y="1671719"/>
            <a:ext cx="521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Gestion du temps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2E801-0439-9B04-3DD6-D737B683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Avant de regarder la motivation à réussir…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60167B6-0D0D-F37E-3C2E-5A57EC7D7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916832"/>
            <a:ext cx="2143125" cy="214312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70168C-9718-0E9D-D1F2-E7AE2FF88BF5}"/>
              </a:ext>
            </a:extLst>
          </p:cNvPr>
          <p:cNvSpPr txBox="1"/>
          <p:nvPr/>
        </p:nvSpPr>
        <p:spPr>
          <a:xfrm>
            <a:off x="3790156" y="234888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sz="2400" dirty="0"/>
              <a:t>En dyade, faites l’exercice sur Moodle: Le découpage du livre de référence</a:t>
            </a:r>
          </a:p>
          <a:p>
            <a:pPr>
              <a:lnSpc>
                <a:spcPct val="90000"/>
              </a:lnSpc>
            </a:pPr>
            <a:endParaRPr lang="fr-CA" sz="2400" dirty="0"/>
          </a:p>
          <a:p>
            <a:pPr>
              <a:lnSpc>
                <a:spcPct val="90000"/>
              </a:lnSpc>
            </a:pPr>
            <a:r>
              <a:rPr lang="fr-CA" sz="2400" dirty="0"/>
              <a:t>Servez-vous de votre livre «L’essentiel pour réussir» de B. Dionne</a:t>
            </a:r>
          </a:p>
        </p:txBody>
      </p:sp>
      <p:pic>
        <p:nvPicPr>
          <p:cNvPr id="3" name="Espace réservé pour une image  4">
            <a:extLst>
              <a:ext uri="{FF2B5EF4-FFF2-40B4-BE49-F238E27FC236}">
                <a16:creationId xmlns:a16="http://schemas.microsoft.com/office/drawing/2014/main" id="{36AD08D7-7526-9AE2-5122-045013241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>
            <a:fillRect/>
          </a:stretch>
        </p:blipFill>
        <p:spPr>
          <a:xfrm>
            <a:off x="8786729" y="4365104"/>
            <a:ext cx="2795475" cy="19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C3EAE0-CA64-2B6F-8D86-30CE8492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988840"/>
            <a:ext cx="9144000" cy="4267200"/>
          </a:xfrm>
        </p:spPr>
        <p:txBody>
          <a:bodyPr/>
          <a:lstStyle/>
          <a:p>
            <a:r>
              <a:rPr lang="fr-CA" dirty="0"/>
              <a:t>Chapitre 1: Se motiver pour réussir ses études</a:t>
            </a:r>
          </a:p>
          <a:p>
            <a:r>
              <a:rPr lang="fr-CA" dirty="0"/>
              <a:t>Faire l’exercice sur le Chapitre 1: il compte pour 2 points de votre session </a:t>
            </a:r>
            <a:r>
              <a:rPr lang="fr-CA" dirty="0">
                <a:sym typeface="Wingdings" panose="05000000000000000000" pitchFamily="2" charset="2"/>
              </a:rPr>
              <a:t>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1921F7-A379-6377-3912-610DBCAA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813" y="402737"/>
            <a:ext cx="9113004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Motivation: DEVOIR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6D937E-7CF7-FF3B-69EF-44D9DA41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3573016"/>
            <a:ext cx="2143125" cy="2143125"/>
          </a:xfrm>
          <a:prstGeom prst="rect">
            <a:avLst/>
          </a:prstGeom>
        </p:spPr>
      </p:pic>
      <p:pic>
        <p:nvPicPr>
          <p:cNvPr id="2" name="Espace réservé pour une image  4">
            <a:extLst>
              <a:ext uri="{FF2B5EF4-FFF2-40B4-BE49-F238E27FC236}">
                <a16:creationId xmlns:a16="http://schemas.microsoft.com/office/drawing/2014/main" id="{245132B5-CA93-1874-60A6-29B03DAD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>
            <a:fillRect/>
          </a:stretch>
        </p:blipFill>
        <p:spPr>
          <a:xfrm>
            <a:off x="7102524" y="3575240"/>
            <a:ext cx="2952328" cy="21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448CE-0B8D-0EF9-2497-F0C1A8B2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Lire activement et prendre des notes efficaces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2A585-BA4C-F4D8-B4F1-B649C8DB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Voir chapitres 4 et 5 avant de commencer vos lectures obligatoires dans le programme!</a:t>
            </a:r>
          </a:p>
        </p:txBody>
      </p:sp>
    </p:spTree>
    <p:extLst>
      <p:ext uri="{BB962C8B-B14F-4D97-AF65-F5344CB8AC3E}">
        <p14:creationId xmlns:p14="http://schemas.microsoft.com/office/powerpoint/2010/main" val="5339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C639E-633E-56FF-A3A5-26C90A6E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Atelier de réflexion et d’exploration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110356-4511-6DE9-2242-FB44F2D33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772816"/>
            <a:ext cx="10657184" cy="4810546"/>
          </a:xfrm>
        </p:spPr>
        <p:txBody>
          <a:bodyPr>
            <a:normAutofit/>
          </a:bodyPr>
          <a:lstStyle/>
          <a:p>
            <a:r>
              <a:rPr lang="fr-CA" dirty="0">
                <a:hlinkClick r:id="rId2"/>
              </a:rPr>
              <a:t>https://www.tvanouvelles.ca/2023/01/30/violence-a-lecole-secondaire-battue-devant-dautres-eleves-qui-preferent-filmer</a:t>
            </a:r>
            <a:endParaRPr lang="fr-CA" dirty="0"/>
          </a:p>
          <a:p>
            <a:endParaRPr lang="fr-CA" dirty="0"/>
          </a:p>
          <a:p>
            <a:r>
              <a:rPr lang="fr-CA" dirty="0"/>
              <a:t>On va voir ensemble que les 3 mandats des éducateurs spécialisés sont:</a:t>
            </a:r>
          </a:p>
          <a:p>
            <a:pPr lvl="1"/>
            <a:r>
              <a:rPr lang="fr-CA" dirty="0"/>
              <a:t>Prévenir</a:t>
            </a:r>
          </a:p>
          <a:p>
            <a:pPr lvl="1"/>
            <a:r>
              <a:rPr lang="fr-CA" dirty="0"/>
              <a:t>Éduquer</a:t>
            </a:r>
          </a:p>
          <a:p>
            <a:pPr lvl="1"/>
            <a:r>
              <a:rPr lang="fr-CA" dirty="0"/>
              <a:t>Accompagner</a:t>
            </a:r>
          </a:p>
          <a:p>
            <a:pPr lvl="1"/>
            <a:endParaRPr lang="fr-CA" dirty="0"/>
          </a:p>
          <a:p>
            <a:pPr marL="274320" lvl="1" indent="0">
              <a:buNone/>
            </a:pP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Que peut faire l’éducateur dans cette situation selon vous?</a:t>
            </a:r>
          </a:p>
          <a:p>
            <a:pPr marL="274320" lvl="1" indent="0">
              <a:buNone/>
            </a:pP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On va aussi voir ensemble qu’il y a des lois pour nous guider!</a:t>
            </a:r>
          </a:p>
        </p:txBody>
      </p:sp>
    </p:spTree>
    <p:extLst>
      <p:ext uri="{BB962C8B-B14F-4D97-AF65-F5344CB8AC3E}">
        <p14:creationId xmlns:p14="http://schemas.microsoft.com/office/powerpoint/2010/main" val="29851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Devoir pour le prochain cours (6%)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85B134F6-6BFA-E7AC-48ED-22F2D3F92A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>
            <a:fillRect/>
          </a:stretch>
        </p:blipFill>
        <p:spPr>
          <a:xfrm>
            <a:off x="1745838" y="1884311"/>
            <a:ext cx="2570785" cy="183272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2" y="1700808"/>
            <a:ext cx="3427784" cy="4464496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fr-FR" sz="2400" dirty="0"/>
              <a:t>Lire les chapitres  1 et 2</a:t>
            </a:r>
          </a:p>
          <a:p>
            <a:pPr rtl="0"/>
            <a:r>
              <a:rPr lang="fr-FR" sz="2400" dirty="0"/>
              <a:t>Se motiver pour réussir (2%) </a:t>
            </a:r>
          </a:p>
          <a:p>
            <a:pPr rtl="0"/>
            <a:r>
              <a:rPr lang="fr-FR" sz="2400" dirty="0"/>
              <a:t>Test Activité de préparation pour cours 2 (2%) ET:</a:t>
            </a:r>
          </a:p>
          <a:p>
            <a:pPr rtl="0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Avoir écrit dans son agenda Mérici:</a:t>
            </a:r>
          </a:p>
          <a:p>
            <a:pPr rtl="0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Horaire des cours</a:t>
            </a:r>
          </a:p>
          <a:p>
            <a:pPr rtl="0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Date des remises et évaluations</a:t>
            </a:r>
          </a:p>
          <a:p>
            <a:pPr rtl="0"/>
            <a:r>
              <a:rPr lang="fr-FR" sz="2400" b="1" dirty="0"/>
              <a:t>Heures d’études</a:t>
            </a:r>
          </a:p>
          <a:p>
            <a:pPr rtl="0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Numéros de téléphone de 2 collègues pour chacun de vos cours</a:t>
            </a:r>
          </a:p>
          <a:p>
            <a:pPr rtl="0"/>
            <a:r>
              <a:rPr lang="fr-FR" sz="2400" dirty="0"/>
              <a:t>pour le montrer au cours 2 (2%)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959F04CF-A2A2-B8B7-EFC2-7182C4F16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38610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fr-FR" dirty="0"/>
              <a:t>Plan de leçon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DA6938-C143-45C0-EA66-643A86F7E3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41" r="4218" b="1"/>
          <a:stretch/>
        </p:blipFill>
        <p:spPr>
          <a:xfrm>
            <a:off x="1522413" y="1905000"/>
            <a:ext cx="4419599" cy="4267200"/>
          </a:xfrm>
          <a:prstGeom prst="rect">
            <a:avLst/>
          </a:prstGeom>
          <a:noFill/>
        </p:spPr>
      </p:pic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Bonjour et bienvenue!</a:t>
            </a:r>
          </a:p>
          <a:p>
            <a:pPr rtl="0"/>
            <a:r>
              <a:rPr lang="fr-FR" dirty="0"/>
              <a:t>Présentations et règles de vie</a:t>
            </a:r>
          </a:p>
          <a:p>
            <a:pPr rtl="0"/>
            <a:r>
              <a:rPr lang="fr-FR" dirty="0"/>
              <a:t>La poutine (plan de cours, calendrier, activités, travaux)</a:t>
            </a:r>
          </a:p>
          <a:p>
            <a:pPr rtl="0"/>
            <a:r>
              <a:rPr lang="fr-FR" dirty="0"/>
              <a:t>Se motiver pour réussir ses études (Dionne, chap. 1, pp. 5 à 10)</a:t>
            </a:r>
          </a:p>
          <a:p>
            <a:r>
              <a:rPr lang="fr-FR" dirty="0"/>
              <a:t>Atelier de réflexion et d’exploration</a:t>
            </a:r>
          </a:p>
          <a:p>
            <a:pPr rtl="0"/>
            <a:r>
              <a:rPr lang="fr-FR" dirty="0"/>
              <a:t>Devoir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04229-7E66-D555-7B50-EBF52F56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fr-CA" dirty="0"/>
              <a:t>Bonne semaine!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C9F5A403-F897-0DA8-64CB-06E518DC0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37" b="1912"/>
          <a:stretch/>
        </p:blipFill>
        <p:spPr>
          <a:xfrm>
            <a:off x="1522413" y="1905000"/>
            <a:ext cx="4419599" cy="4267200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3A8CFC-E39C-CB8C-6A70-D13AE83E7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/>
          <a:lstStyle/>
          <a:p>
            <a:r>
              <a:rPr lang="en-US" dirty="0" err="1"/>
              <a:t>N’hésitez</a:t>
            </a:r>
            <a:r>
              <a:rPr lang="en-US" dirty="0"/>
              <a:t> pas à me </a:t>
            </a:r>
            <a:r>
              <a:rPr lang="en-US" dirty="0" err="1"/>
              <a:t>contacter</a:t>
            </a:r>
            <a:r>
              <a:rPr lang="en-US" dirty="0"/>
              <a:t> par MIO au </a:t>
            </a:r>
            <a:r>
              <a:rPr lang="en-US" dirty="0" err="1"/>
              <a:t>besoin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07CE6-5F33-F8C6-C915-928DDB4A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8F33D1-4039-127D-E54B-9D97E642FD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Votre  enseignante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E014FE-3B81-7DE1-BB9A-D73362A85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Et vous!</a:t>
            </a:r>
          </a:p>
          <a:p>
            <a:r>
              <a:rPr lang="fr-CA" dirty="0"/>
              <a:t>Prénoms</a:t>
            </a:r>
          </a:p>
          <a:p>
            <a:r>
              <a:rPr lang="fr-CA" dirty="0"/>
              <a:t>On vous décrit comme étant….1 mot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5B4DB29-3954-4A23-BEE2-BA79CD09B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4" y="3818908"/>
            <a:ext cx="4419598" cy="23532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B9F9AB-80C4-FA4C-F901-2E13C9EF3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32385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972E2-BF15-A4B7-95F0-56EC7F0D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5" y="260648"/>
            <a:ext cx="9143998" cy="1020762"/>
          </a:xfrm>
        </p:spPr>
        <p:txBody>
          <a:bodyPr/>
          <a:lstStyle/>
          <a:p>
            <a:r>
              <a:rPr lang="fr-CA" dirty="0"/>
              <a:t>Règles de vie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5C07E3-38A6-106B-A3A3-C000655C5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Les miennes</a:t>
            </a:r>
          </a:p>
          <a:p>
            <a:endParaRPr lang="fr-CA" dirty="0"/>
          </a:p>
          <a:p>
            <a:r>
              <a:rPr lang="fr-CA" dirty="0"/>
              <a:t>Respect </a:t>
            </a:r>
          </a:p>
          <a:p>
            <a:r>
              <a:rPr lang="fr-CA" dirty="0"/>
              <a:t>Ponctualité et rester attentifs jusqu’à la fin du cours</a:t>
            </a:r>
          </a:p>
          <a:p>
            <a:r>
              <a:rPr lang="fr-CA" dirty="0"/>
              <a:t>Cellulaire mode vibration ou retrait complet si manquement</a:t>
            </a:r>
          </a:p>
          <a:p>
            <a:pPr marL="0" indent="0">
              <a:buNone/>
            </a:pPr>
            <a:r>
              <a:rPr lang="fr-CA" dirty="0"/>
              <a:t>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3A65B9-DD1C-DF8E-142A-261E524E54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sz="2800" b="1" dirty="0">
                <a:solidFill>
                  <a:schemeClr val="accent1"/>
                </a:solidFill>
              </a:rPr>
              <a:t>Les vôtres</a:t>
            </a:r>
          </a:p>
        </p:txBody>
      </p:sp>
    </p:spTree>
    <p:extLst>
      <p:ext uri="{BB962C8B-B14F-4D97-AF65-F5344CB8AC3E}">
        <p14:creationId xmlns:p14="http://schemas.microsoft.com/office/powerpoint/2010/main" val="4154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629916" y="620688"/>
            <a:ext cx="9143998" cy="1512168"/>
          </a:xfrm>
        </p:spPr>
        <p:txBody>
          <a:bodyPr rtlCol="0">
            <a:normAutofit/>
          </a:bodyPr>
          <a:lstStyle/>
          <a:p>
            <a:r>
              <a:rPr lang="fr-FR" dirty="0"/>
              <a:t>Exercice d’introduction: </a:t>
            </a:r>
            <a:r>
              <a:rPr lang="fr-CA" dirty="0"/>
              <a:t>25 minutes</a:t>
            </a:r>
            <a:br>
              <a:rPr lang="fr-CA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614462-8E2E-147F-AB68-E4CA3942C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Qui fait partie de l’équipe?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5478F-D1B8-7FF0-B0F3-6D1FB86CA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</a:rPr>
              <a:t>Le derrière/côté de l’affiche:</a:t>
            </a:r>
          </a:p>
          <a:p>
            <a:r>
              <a:rPr lang="fr-CA" dirty="0"/>
              <a:t>Prénoms</a:t>
            </a:r>
          </a:p>
          <a:p>
            <a:r>
              <a:rPr lang="fr-CA" dirty="0"/>
              <a:t>Ce que vous avez fait cet été qui vous a rendu heureux.se</a:t>
            </a:r>
          </a:p>
          <a:p>
            <a:r>
              <a:rPr lang="fr-CA" dirty="0"/>
              <a:t>Un talent, passe-temps qui serait utile dans le travail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000EB7-CCE5-6004-690A-063F1C344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Qu’est-ce qu’un éducateur spécialisé?</a:t>
            </a:r>
            <a:endParaRPr lang="fr-CA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9ECC58-D170-95B0-759D-40E1EB12D56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</a:rPr>
              <a:t>Le devant de l’affiche:</a:t>
            </a:r>
          </a:p>
          <a:p>
            <a:r>
              <a:rPr lang="fr-CA" dirty="0"/>
              <a:t>Notre profession en images:</a:t>
            </a:r>
          </a:p>
          <a:p>
            <a:r>
              <a:rPr lang="fr-CA" dirty="0"/>
              <a:t>PAS DE MOTS! </a:t>
            </a:r>
            <a:r>
              <a:rPr lang="fr-CA" dirty="0">
                <a:sym typeface="Wingdings" panose="05000000000000000000" pitchFamily="2" charset="2"/>
              </a:rPr>
              <a:t>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0EEC50-2461-50F5-183B-C26252FD1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4365104"/>
            <a:ext cx="3628514" cy="24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L’importance d’apprendre à bien se connaître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b="1" dirty="0">
                <a:solidFill>
                  <a:schemeClr val="accent5"/>
                </a:solidFill>
              </a:rPr>
              <a:t>Pourquoi est-ce important?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dirty="0"/>
              <a:t>Notre meilleur outil de travail</a:t>
            </a:r>
          </a:p>
          <a:p>
            <a:pPr rtl="0"/>
            <a:r>
              <a:rPr lang="fr-FR" dirty="0"/>
              <a:t>Permet de demeurer professionnel en tout temps</a:t>
            </a:r>
          </a:p>
          <a:p>
            <a:pPr rtl="0"/>
            <a:r>
              <a:rPr lang="fr-FR" dirty="0"/>
              <a:t>Introspection= cheminement</a:t>
            </a:r>
          </a:p>
          <a:p>
            <a:pPr rtl="0"/>
            <a:r>
              <a:rPr lang="fr-FR" dirty="0"/>
              <a:t>Pas un métier facile = apprendre à prendre soin de soi et reconnaitre nos limites, c’est </a:t>
            </a:r>
            <a:r>
              <a:rPr lang="fr-FR" b="1" dirty="0">
                <a:solidFill>
                  <a:schemeClr val="accent1"/>
                </a:solidFill>
              </a:rPr>
              <a:t>vital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fr-FR" b="1" dirty="0">
                <a:solidFill>
                  <a:schemeClr val="accent5"/>
                </a:solidFill>
              </a:rPr>
              <a:t>Attention aux pièges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6249860" y="2819399"/>
            <a:ext cx="4416552" cy="3352801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Trop se dévoiler (auto-censure)</a:t>
            </a:r>
          </a:p>
          <a:p>
            <a:pPr rtl="0"/>
            <a:r>
              <a:rPr lang="fr-FR" dirty="0"/>
              <a:t>Formation = Pas une thérapie</a:t>
            </a:r>
          </a:p>
          <a:p>
            <a:pPr rtl="0"/>
            <a:r>
              <a:rPr lang="fr-FR" dirty="0"/>
              <a:t>On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ne juge pas </a:t>
            </a:r>
            <a:r>
              <a:rPr lang="fr-FR" dirty="0"/>
              <a:t>le parcours de vie des autres</a:t>
            </a:r>
          </a:p>
          <a:p>
            <a:pPr rtl="0"/>
            <a:r>
              <a:rPr lang="fr-FR" dirty="0"/>
              <a:t>On a droit à l’erreur</a:t>
            </a:r>
          </a:p>
        </p:txBody>
      </p:sp>
    </p:spTree>
    <p:extLst>
      <p:ext uri="{BB962C8B-B14F-4D97-AF65-F5344CB8AC3E}">
        <p14:creationId xmlns:p14="http://schemas.microsoft.com/office/powerpoint/2010/main" val="9599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AA73B2C-D6CC-EC34-6115-34766728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Quiz d’intro au cours en dyade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FA446853-2E1C-986E-2128-09EDA1A1B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2967037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13930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8DB09-7AB2-D14C-A07C-B607F560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poutine: plan de cours et le calendrier de session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8EDE4-F822-54D2-78A1-E86CB80C4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837" y="1905000"/>
            <a:ext cx="4403128" cy="762000"/>
          </a:xfrm>
        </p:spPr>
        <p:txBody>
          <a:bodyPr/>
          <a:lstStyle/>
          <a:p>
            <a:r>
              <a:rPr lang="fr-CA" dirty="0">
                <a:solidFill>
                  <a:srgbClr val="92D050"/>
                </a:solidFill>
              </a:rPr>
              <a:t>Plan de cours </a:t>
            </a:r>
            <a:r>
              <a:rPr lang="fr-CA" dirty="0"/>
              <a:t>sur LÉA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27DC07-F40F-C3B2-FB14-0B768A798C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Contrat entre vous et moi</a:t>
            </a:r>
          </a:p>
          <a:p>
            <a:r>
              <a:rPr lang="fr-CA" dirty="0"/>
              <a:t>Donne les évaluations, dates de remises et attentes</a:t>
            </a:r>
          </a:p>
          <a:p>
            <a:r>
              <a:rPr lang="fr-CA" dirty="0"/>
              <a:t>À sauvegarder dans un dossier pour éventuel RAC à l’université ou autre cégep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7FB062-C8CF-B3CD-7070-C504BBC0C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Calendrier de cours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90CEF6-AFA3-4A2A-9857-515CAB67CEB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CA" dirty="0"/>
              <a:t>Peut changer quelque peu selon rythme et les sorties</a:t>
            </a:r>
          </a:p>
          <a:p>
            <a:r>
              <a:rPr lang="fr-CA" dirty="0"/>
              <a:t>Vision d’ensemble </a:t>
            </a:r>
          </a:p>
        </p:txBody>
      </p:sp>
    </p:spTree>
    <p:extLst>
      <p:ext uri="{BB962C8B-B14F-4D97-AF65-F5344CB8AC3E}">
        <p14:creationId xmlns:p14="http://schemas.microsoft.com/office/powerpoint/2010/main" val="14583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72484" y="188640"/>
            <a:ext cx="10548662" cy="1308794"/>
          </a:xfrm>
        </p:spPr>
        <p:txBody>
          <a:bodyPr rtlCol="0" anchor="b">
            <a:normAutofit fontScale="90000"/>
          </a:bodyPr>
          <a:lstStyle/>
          <a:p>
            <a:r>
              <a:rPr lang="fr-FR" dirty="0"/>
              <a:t>La compétence du cours: </a:t>
            </a:r>
            <a:br>
              <a:rPr lang="fr-FR" dirty="0"/>
            </a:br>
            <a:r>
              <a:rPr lang="fr-FR" sz="4000" dirty="0">
                <a:solidFill>
                  <a:srgbClr val="0070C0"/>
                </a:solidFill>
              </a:rPr>
              <a:t>Explorer la profession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/>
          <a:p>
            <a:r>
              <a:rPr lang="fr-FR" dirty="0"/>
              <a:t>Élément : Examiner les caractéristiques de la profession</a:t>
            </a:r>
          </a:p>
          <a:p>
            <a:endParaRPr lang="fr-FR" dirty="0"/>
          </a:p>
          <a:p>
            <a:pPr rtl="0"/>
            <a:endParaRPr lang="fr-F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348BAD-B090-87DD-939A-EF990AF48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va</a:t>
            </a:r>
            <a:r>
              <a:rPr lang="en-US" dirty="0"/>
              <a:t> explorer…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lois</a:t>
            </a:r>
            <a:r>
              <a:rPr lang="en-US" dirty="0"/>
              <a:t> et </a:t>
            </a:r>
            <a:r>
              <a:rPr lang="en-US" dirty="0" err="1"/>
              <a:t>règlements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Les structures des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d’aide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L’organisation</a:t>
            </a:r>
            <a:r>
              <a:rPr lang="en-US" dirty="0"/>
              <a:t> du travail </a:t>
            </a:r>
            <a:r>
              <a:rPr lang="en-US" dirty="0" err="1"/>
              <a:t>selon</a:t>
            </a:r>
            <a:r>
              <a:rPr lang="en-US" dirty="0"/>
              <a:t> les milieux</a:t>
            </a:r>
          </a:p>
          <a:p>
            <a:endParaRPr lang="en-US" dirty="0"/>
          </a:p>
        </p:txBody>
      </p:sp>
      <p:pic>
        <p:nvPicPr>
          <p:cNvPr id="6" name="Graphique 5" descr="Badge 1 avec un remplissage uni">
            <a:extLst>
              <a:ext uri="{FF2B5EF4-FFF2-40B4-BE49-F238E27FC236}">
                <a16:creationId xmlns:a16="http://schemas.microsoft.com/office/drawing/2014/main" id="{22D34700-C41C-4515-790F-A3B6B942F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3972" y="3284984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eau noir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7_TF02804846_TF02804846" id="{61DB2ABB-C8FF-4A02-ACE4-B484BA3269F9}" vid="{7147F5C6-1CAD-4BFC-99B0-1ABC9DBA7C9E}"/>
    </a:ext>
  </a:extLst>
</a:theme>
</file>

<file path=ppt/theme/theme2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839</TotalTime>
  <Words>864</Words>
  <Application>Microsoft Office PowerPoint</Application>
  <PresentationFormat>Personnalisé</PresentationFormat>
  <Paragraphs>155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Consolas</vt:lpstr>
      <vt:lpstr>Corbel</vt:lpstr>
      <vt:lpstr>Wingdings</vt:lpstr>
      <vt:lpstr>Tableau noir 16x9</vt:lpstr>
      <vt:lpstr>Profession en éducation spécialisée</vt:lpstr>
      <vt:lpstr>Plan de leçon</vt:lpstr>
      <vt:lpstr>Introductions</vt:lpstr>
      <vt:lpstr>Règles de vie </vt:lpstr>
      <vt:lpstr>Exercice d’introduction: 25 minutes  </vt:lpstr>
      <vt:lpstr>L’importance d’apprendre à bien se connaître</vt:lpstr>
      <vt:lpstr>Quiz d’intro au cours en dyade</vt:lpstr>
      <vt:lpstr>La poutine: plan de cours et le calendrier de session</vt:lpstr>
      <vt:lpstr>La compétence du cours:  Explorer la profession </vt:lpstr>
      <vt:lpstr>La compétence du cours:  Explorer la profession </vt:lpstr>
      <vt:lpstr>La compétence du cours:  Explorer la profession </vt:lpstr>
      <vt:lpstr>La poutine: Les évaluations dans ce cours</vt:lpstr>
      <vt:lpstr>Avant de plonger dans le métier d’éducateur, on doit apprendre sur le métier d’étudiant à Mérici</vt:lpstr>
      <vt:lpstr>Présentation PowerPoint</vt:lpstr>
      <vt:lpstr>Avant de regarder la motivation à réussir…</vt:lpstr>
      <vt:lpstr>Motivation: DEVOIR</vt:lpstr>
      <vt:lpstr>Lire activement et prendre des notes efficaces</vt:lpstr>
      <vt:lpstr>Atelier de réflexion et d’exploration</vt:lpstr>
      <vt:lpstr>Devoir pour le prochain cours (6%)</vt:lpstr>
      <vt:lpstr>Bonne semaine!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 en éducation spécialisée</dc:title>
  <dc:creator>Céline Gagnon</dc:creator>
  <cp:lastModifiedBy>Céline Gagnon</cp:lastModifiedBy>
  <cp:revision>15</cp:revision>
  <dcterms:created xsi:type="dcterms:W3CDTF">2023-04-14T19:46:16Z</dcterms:created>
  <dcterms:modified xsi:type="dcterms:W3CDTF">2023-08-22T12:14:08Z</dcterms:modified>
</cp:coreProperties>
</file>