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47"/>
  </p:notesMasterIdLst>
  <p:sldIdLst>
    <p:sldId id="256" r:id="rId5"/>
    <p:sldId id="260" r:id="rId6"/>
    <p:sldId id="469" r:id="rId7"/>
    <p:sldId id="372" r:id="rId8"/>
    <p:sldId id="373" r:id="rId9"/>
    <p:sldId id="374" r:id="rId10"/>
    <p:sldId id="281" r:id="rId11"/>
    <p:sldId id="282" r:id="rId12"/>
    <p:sldId id="375" r:id="rId13"/>
    <p:sldId id="376" r:id="rId14"/>
    <p:sldId id="377" r:id="rId15"/>
    <p:sldId id="378" r:id="rId16"/>
    <p:sldId id="466" r:id="rId17"/>
    <p:sldId id="379" r:id="rId18"/>
    <p:sldId id="380" r:id="rId19"/>
    <p:sldId id="381" r:id="rId20"/>
    <p:sldId id="272" r:id="rId21"/>
    <p:sldId id="283" r:id="rId22"/>
    <p:sldId id="284" r:id="rId23"/>
    <p:sldId id="286" r:id="rId24"/>
    <p:sldId id="453" r:id="rId25"/>
    <p:sldId id="315" r:id="rId26"/>
    <p:sldId id="274" r:id="rId27"/>
    <p:sldId id="276" r:id="rId28"/>
    <p:sldId id="277" r:id="rId29"/>
    <p:sldId id="278" r:id="rId30"/>
    <p:sldId id="279" r:id="rId31"/>
    <p:sldId id="273" r:id="rId32"/>
    <p:sldId id="275" r:id="rId33"/>
    <p:sldId id="280" r:id="rId34"/>
    <p:sldId id="328" r:id="rId35"/>
    <p:sldId id="329" r:id="rId36"/>
    <p:sldId id="317" r:id="rId37"/>
    <p:sldId id="336" r:id="rId38"/>
    <p:sldId id="335" r:id="rId39"/>
    <p:sldId id="455" r:id="rId40"/>
    <p:sldId id="321" r:id="rId41"/>
    <p:sldId id="322" r:id="rId42"/>
    <p:sldId id="323" r:id="rId43"/>
    <p:sldId id="331" r:id="rId44"/>
    <p:sldId id="468" r:id="rId45"/>
    <p:sldId id="467" r:id="rId4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Isabelle Dostie" initials="ID" lastIdx="49" clrIdx="0">
    <p:extLst>
      <p:ext uri="{19B8F6BF-5375-455C-9EA6-DF929625EA0E}">
        <p15:presenceInfo xmlns:p15="http://schemas.microsoft.com/office/powerpoint/2012/main" userId="432cbd9f9783cc3e"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CA71F"/>
    <a:srgbClr val="60145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949" autoAdjust="0"/>
    <p:restoredTop sz="94660"/>
  </p:normalViewPr>
  <p:slideViewPr>
    <p:cSldViewPr>
      <p:cViewPr varScale="1">
        <p:scale>
          <a:sx n="108" d="100"/>
          <a:sy n="108" d="100"/>
        </p:scale>
        <p:origin x="1398"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commentAuthors" Target="commentAuthors.xml"/><Relationship Id="rId8" Type="http://schemas.openxmlformats.org/officeDocument/2006/relationships/slide" Target="slides/slide4.xml"/><Relationship Id="rId51" Type="http://schemas.openxmlformats.org/officeDocument/2006/relationships/theme" Target="theme/theme1.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0" Type="http://schemas.openxmlformats.org/officeDocument/2006/relationships/slide" Target="slides/slide16.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07884F5-77D7-4A07-8DAB-7D32BCD3E3D7}" type="doc">
      <dgm:prSet loTypeId="urn:microsoft.com/office/officeart/2005/8/layout/default" loCatId="list" qsTypeId="urn:microsoft.com/office/officeart/2005/8/quickstyle/simple4" qsCatId="simple" csTypeId="urn:microsoft.com/office/officeart/2005/8/colors/colorful2" csCatId="colorful"/>
      <dgm:spPr/>
      <dgm:t>
        <a:bodyPr/>
        <a:lstStyle/>
        <a:p>
          <a:endParaRPr lang="en-US"/>
        </a:p>
      </dgm:t>
    </dgm:pt>
    <dgm:pt modelId="{8775148B-829D-42DA-B01D-CA0F8D42F356}">
      <dgm:prSet/>
      <dgm:spPr/>
      <dgm:t>
        <a:bodyPr/>
        <a:lstStyle/>
        <a:p>
          <a:r>
            <a:rPr lang="fr-CA"/>
            <a:t>MSSS</a:t>
          </a:r>
          <a:endParaRPr lang="en-US"/>
        </a:p>
      </dgm:t>
    </dgm:pt>
    <dgm:pt modelId="{0C734FC9-51C8-4A11-98B6-CE57229D01B9}" type="parTrans" cxnId="{B7F6512B-C8E4-46D5-BF37-9D76ED42814F}">
      <dgm:prSet/>
      <dgm:spPr/>
      <dgm:t>
        <a:bodyPr/>
        <a:lstStyle/>
        <a:p>
          <a:endParaRPr lang="en-US"/>
        </a:p>
      </dgm:t>
    </dgm:pt>
    <dgm:pt modelId="{BA02DFEC-D265-4210-908B-0BA23AC7BE49}" type="sibTrans" cxnId="{B7F6512B-C8E4-46D5-BF37-9D76ED42814F}">
      <dgm:prSet/>
      <dgm:spPr/>
      <dgm:t>
        <a:bodyPr/>
        <a:lstStyle/>
        <a:p>
          <a:endParaRPr lang="en-US"/>
        </a:p>
      </dgm:t>
    </dgm:pt>
    <dgm:pt modelId="{FD786564-7D98-45E9-8D37-CD54E484053E}">
      <dgm:prSet/>
      <dgm:spPr/>
      <dgm:t>
        <a:bodyPr/>
        <a:lstStyle/>
        <a:p>
          <a:r>
            <a:rPr lang="fr-CA"/>
            <a:t>RTS</a:t>
          </a:r>
          <a:endParaRPr lang="en-US"/>
        </a:p>
      </dgm:t>
    </dgm:pt>
    <dgm:pt modelId="{B9562893-F2C7-4FE3-88C1-B7A1131AA95C}" type="parTrans" cxnId="{9BF6EFE5-E06E-4A3B-9B87-30021923B835}">
      <dgm:prSet/>
      <dgm:spPr/>
      <dgm:t>
        <a:bodyPr/>
        <a:lstStyle/>
        <a:p>
          <a:endParaRPr lang="en-US"/>
        </a:p>
      </dgm:t>
    </dgm:pt>
    <dgm:pt modelId="{10E77C8E-5151-4AB3-AD93-D2ED19F7A124}" type="sibTrans" cxnId="{9BF6EFE5-E06E-4A3B-9B87-30021923B835}">
      <dgm:prSet/>
      <dgm:spPr/>
      <dgm:t>
        <a:bodyPr/>
        <a:lstStyle/>
        <a:p>
          <a:endParaRPr lang="en-US"/>
        </a:p>
      </dgm:t>
    </dgm:pt>
    <dgm:pt modelId="{89E610FB-7FCE-48D4-9EBB-0B791E77E5F3}">
      <dgm:prSet/>
      <dgm:spPr/>
      <dgm:t>
        <a:bodyPr/>
        <a:lstStyle/>
        <a:p>
          <a:r>
            <a:rPr lang="fr-CA"/>
            <a:t>CIUSSS</a:t>
          </a:r>
          <a:endParaRPr lang="en-US"/>
        </a:p>
      </dgm:t>
    </dgm:pt>
    <dgm:pt modelId="{53F8F0B3-E689-4543-AC09-E6A9E14F280B}" type="parTrans" cxnId="{0E7D8F97-8C8E-43D8-83B3-45EA0FC5EEAF}">
      <dgm:prSet/>
      <dgm:spPr/>
      <dgm:t>
        <a:bodyPr/>
        <a:lstStyle/>
        <a:p>
          <a:endParaRPr lang="en-US"/>
        </a:p>
      </dgm:t>
    </dgm:pt>
    <dgm:pt modelId="{154533CD-B2BC-4364-94C3-6F2DBFBA19DC}" type="sibTrans" cxnId="{0E7D8F97-8C8E-43D8-83B3-45EA0FC5EEAF}">
      <dgm:prSet/>
      <dgm:spPr/>
      <dgm:t>
        <a:bodyPr/>
        <a:lstStyle/>
        <a:p>
          <a:endParaRPr lang="en-US"/>
        </a:p>
      </dgm:t>
    </dgm:pt>
    <dgm:pt modelId="{FF92A0B5-531E-4291-99CF-CC0D8F88355F}">
      <dgm:prSet/>
      <dgm:spPr/>
      <dgm:t>
        <a:bodyPr/>
        <a:lstStyle/>
        <a:p>
          <a:r>
            <a:rPr lang="fr-CA"/>
            <a:t>5 missions: CLSC/CH/CHSLD/CPEJ/CR (DI-TSA/DP/D/JDA et MDA)</a:t>
          </a:r>
          <a:endParaRPr lang="en-US"/>
        </a:p>
      </dgm:t>
    </dgm:pt>
    <dgm:pt modelId="{219EBF1E-AE0F-4396-A353-E41C194C2709}" type="parTrans" cxnId="{149F15CB-520B-4624-9F47-7A7A697D1159}">
      <dgm:prSet/>
      <dgm:spPr/>
      <dgm:t>
        <a:bodyPr/>
        <a:lstStyle/>
        <a:p>
          <a:endParaRPr lang="en-US"/>
        </a:p>
      </dgm:t>
    </dgm:pt>
    <dgm:pt modelId="{904710CE-6DA7-4678-A2EE-F2D58C624510}" type="sibTrans" cxnId="{149F15CB-520B-4624-9F47-7A7A697D1159}">
      <dgm:prSet/>
      <dgm:spPr/>
      <dgm:t>
        <a:bodyPr/>
        <a:lstStyle/>
        <a:p>
          <a:endParaRPr lang="en-US"/>
        </a:p>
      </dgm:t>
    </dgm:pt>
    <dgm:pt modelId="{A00377F0-25CF-4F80-91D4-5A4CE864A9FA}">
      <dgm:prSet/>
      <dgm:spPr/>
      <dgm:t>
        <a:bodyPr/>
        <a:lstStyle/>
        <a:p>
          <a:r>
            <a:rPr lang="fr-CA"/>
            <a:t>Partenaires du réseau (OC, GMF, Rx,autre CIUSSS/autres)</a:t>
          </a:r>
          <a:endParaRPr lang="en-US"/>
        </a:p>
      </dgm:t>
    </dgm:pt>
    <dgm:pt modelId="{49EB44C6-D9E8-46A7-8681-1814E29680B3}" type="parTrans" cxnId="{189DB719-1A6A-4F6A-8C18-6FBA2809D92E}">
      <dgm:prSet/>
      <dgm:spPr/>
      <dgm:t>
        <a:bodyPr/>
        <a:lstStyle/>
        <a:p>
          <a:endParaRPr lang="en-US"/>
        </a:p>
      </dgm:t>
    </dgm:pt>
    <dgm:pt modelId="{9B03198D-B494-491B-AEE4-102E72072CCF}" type="sibTrans" cxnId="{189DB719-1A6A-4F6A-8C18-6FBA2809D92E}">
      <dgm:prSet/>
      <dgm:spPr/>
      <dgm:t>
        <a:bodyPr/>
        <a:lstStyle/>
        <a:p>
          <a:endParaRPr lang="en-US"/>
        </a:p>
      </dgm:t>
    </dgm:pt>
    <dgm:pt modelId="{233F20F7-F6A3-42F7-AA71-9BC8B2F49E50}" type="pres">
      <dgm:prSet presAssocID="{D07884F5-77D7-4A07-8DAB-7D32BCD3E3D7}" presName="diagram" presStyleCnt="0">
        <dgm:presLayoutVars>
          <dgm:dir/>
          <dgm:resizeHandles val="exact"/>
        </dgm:presLayoutVars>
      </dgm:prSet>
      <dgm:spPr/>
    </dgm:pt>
    <dgm:pt modelId="{AD585D0E-C1C0-4BC0-BEA4-D05FF314AA2A}" type="pres">
      <dgm:prSet presAssocID="{8775148B-829D-42DA-B01D-CA0F8D42F356}" presName="node" presStyleLbl="node1" presStyleIdx="0" presStyleCnt="5">
        <dgm:presLayoutVars>
          <dgm:bulletEnabled val="1"/>
        </dgm:presLayoutVars>
      </dgm:prSet>
      <dgm:spPr/>
    </dgm:pt>
    <dgm:pt modelId="{45FDAA2C-5FED-43C3-89FD-2A1274ADA5AD}" type="pres">
      <dgm:prSet presAssocID="{BA02DFEC-D265-4210-908B-0BA23AC7BE49}" presName="sibTrans" presStyleCnt="0"/>
      <dgm:spPr/>
    </dgm:pt>
    <dgm:pt modelId="{3071095D-9852-42B2-AFFB-E4F12BEA60D8}" type="pres">
      <dgm:prSet presAssocID="{FD786564-7D98-45E9-8D37-CD54E484053E}" presName="node" presStyleLbl="node1" presStyleIdx="1" presStyleCnt="5">
        <dgm:presLayoutVars>
          <dgm:bulletEnabled val="1"/>
        </dgm:presLayoutVars>
      </dgm:prSet>
      <dgm:spPr/>
    </dgm:pt>
    <dgm:pt modelId="{C2D29673-F26D-4FC3-84E3-B13EFBC0641A}" type="pres">
      <dgm:prSet presAssocID="{10E77C8E-5151-4AB3-AD93-D2ED19F7A124}" presName="sibTrans" presStyleCnt="0"/>
      <dgm:spPr/>
    </dgm:pt>
    <dgm:pt modelId="{94D26D50-C13D-4767-BA00-B45B7B0D3AF6}" type="pres">
      <dgm:prSet presAssocID="{89E610FB-7FCE-48D4-9EBB-0B791E77E5F3}" presName="node" presStyleLbl="node1" presStyleIdx="2" presStyleCnt="5">
        <dgm:presLayoutVars>
          <dgm:bulletEnabled val="1"/>
        </dgm:presLayoutVars>
      </dgm:prSet>
      <dgm:spPr/>
    </dgm:pt>
    <dgm:pt modelId="{6D3291C0-8D26-43DE-95AD-BDD14C60C7E3}" type="pres">
      <dgm:prSet presAssocID="{154533CD-B2BC-4364-94C3-6F2DBFBA19DC}" presName="sibTrans" presStyleCnt="0"/>
      <dgm:spPr/>
    </dgm:pt>
    <dgm:pt modelId="{AA470AC0-54B2-4964-BF30-B4ACF2B2B8AC}" type="pres">
      <dgm:prSet presAssocID="{FF92A0B5-531E-4291-99CF-CC0D8F88355F}" presName="node" presStyleLbl="node1" presStyleIdx="3" presStyleCnt="5">
        <dgm:presLayoutVars>
          <dgm:bulletEnabled val="1"/>
        </dgm:presLayoutVars>
      </dgm:prSet>
      <dgm:spPr/>
    </dgm:pt>
    <dgm:pt modelId="{2F1954D1-BFB2-4018-8E56-CA3947B9C2BE}" type="pres">
      <dgm:prSet presAssocID="{904710CE-6DA7-4678-A2EE-F2D58C624510}" presName="sibTrans" presStyleCnt="0"/>
      <dgm:spPr/>
    </dgm:pt>
    <dgm:pt modelId="{3F615661-4406-4994-B911-025FDB9E2D7C}" type="pres">
      <dgm:prSet presAssocID="{A00377F0-25CF-4F80-91D4-5A4CE864A9FA}" presName="node" presStyleLbl="node1" presStyleIdx="4" presStyleCnt="5">
        <dgm:presLayoutVars>
          <dgm:bulletEnabled val="1"/>
        </dgm:presLayoutVars>
      </dgm:prSet>
      <dgm:spPr/>
    </dgm:pt>
  </dgm:ptLst>
  <dgm:cxnLst>
    <dgm:cxn modelId="{68DC5408-87D1-4A22-8180-9E3C655793CA}" type="presOf" srcId="{FD786564-7D98-45E9-8D37-CD54E484053E}" destId="{3071095D-9852-42B2-AFFB-E4F12BEA60D8}" srcOrd="0" destOrd="0" presId="urn:microsoft.com/office/officeart/2005/8/layout/default"/>
    <dgm:cxn modelId="{AB41B119-1106-4AF7-926F-0E4878F78294}" type="presOf" srcId="{D07884F5-77D7-4A07-8DAB-7D32BCD3E3D7}" destId="{233F20F7-F6A3-42F7-AA71-9BC8B2F49E50}" srcOrd="0" destOrd="0" presId="urn:microsoft.com/office/officeart/2005/8/layout/default"/>
    <dgm:cxn modelId="{189DB719-1A6A-4F6A-8C18-6FBA2809D92E}" srcId="{D07884F5-77D7-4A07-8DAB-7D32BCD3E3D7}" destId="{A00377F0-25CF-4F80-91D4-5A4CE864A9FA}" srcOrd="4" destOrd="0" parTransId="{49EB44C6-D9E8-46A7-8681-1814E29680B3}" sibTransId="{9B03198D-B494-491B-AEE4-102E72072CCF}"/>
    <dgm:cxn modelId="{B7F6512B-C8E4-46D5-BF37-9D76ED42814F}" srcId="{D07884F5-77D7-4A07-8DAB-7D32BCD3E3D7}" destId="{8775148B-829D-42DA-B01D-CA0F8D42F356}" srcOrd="0" destOrd="0" parTransId="{0C734FC9-51C8-4A11-98B6-CE57229D01B9}" sibTransId="{BA02DFEC-D265-4210-908B-0BA23AC7BE49}"/>
    <dgm:cxn modelId="{06E7EA83-7290-41C2-9BF2-89A69CE9AB72}" type="presOf" srcId="{FF92A0B5-531E-4291-99CF-CC0D8F88355F}" destId="{AA470AC0-54B2-4964-BF30-B4ACF2B2B8AC}" srcOrd="0" destOrd="0" presId="urn:microsoft.com/office/officeart/2005/8/layout/default"/>
    <dgm:cxn modelId="{0E7D8F97-8C8E-43D8-83B3-45EA0FC5EEAF}" srcId="{D07884F5-77D7-4A07-8DAB-7D32BCD3E3D7}" destId="{89E610FB-7FCE-48D4-9EBB-0B791E77E5F3}" srcOrd="2" destOrd="0" parTransId="{53F8F0B3-E689-4543-AC09-E6A9E14F280B}" sibTransId="{154533CD-B2BC-4364-94C3-6F2DBFBA19DC}"/>
    <dgm:cxn modelId="{149F15CB-520B-4624-9F47-7A7A697D1159}" srcId="{D07884F5-77D7-4A07-8DAB-7D32BCD3E3D7}" destId="{FF92A0B5-531E-4291-99CF-CC0D8F88355F}" srcOrd="3" destOrd="0" parTransId="{219EBF1E-AE0F-4396-A353-E41C194C2709}" sibTransId="{904710CE-6DA7-4678-A2EE-F2D58C624510}"/>
    <dgm:cxn modelId="{2AF6A1E0-6661-4DE6-9F55-B89F28B7F893}" type="presOf" srcId="{8775148B-829D-42DA-B01D-CA0F8D42F356}" destId="{AD585D0E-C1C0-4BC0-BEA4-D05FF314AA2A}" srcOrd="0" destOrd="0" presId="urn:microsoft.com/office/officeart/2005/8/layout/default"/>
    <dgm:cxn modelId="{9BF6EFE5-E06E-4A3B-9B87-30021923B835}" srcId="{D07884F5-77D7-4A07-8DAB-7D32BCD3E3D7}" destId="{FD786564-7D98-45E9-8D37-CD54E484053E}" srcOrd="1" destOrd="0" parTransId="{B9562893-F2C7-4FE3-88C1-B7A1131AA95C}" sibTransId="{10E77C8E-5151-4AB3-AD93-D2ED19F7A124}"/>
    <dgm:cxn modelId="{FFEEF5EE-A169-4413-8EF9-73D9D414A9D9}" type="presOf" srcId="{A00377F0-25CF-4F80-91D4-5A4CE864A9FA}" destId="{3F615661-4406-4994-B911-025FDB9E2D7C}" srcOrd="0" destOrd="0" presId="urn:microsoft.com/office/officeart/2005/8/layout/default"/>
    <dgm:cxn modelId="{0EA047EF-8208-412B-AD7E-8F760C5C1B3E}" type="presOf" srcId="{89E610FB-7FCE-48D4-9EBB-0B791E77E5F3}" destId="{94D26D50-C13D-4767-BA00-B45B7B0D3AF6}" srcOrd="0" destOrd="0" presId="urn:microsoft.com/office/officeart/2005/8/layout/default"/>
    <dgm:cxn modelId="{2D9BDF8A-0C91-41B4-B328-71EB66CC4B7F}" type="presParOf" srcId="{233F20F7-F6A3-42F7-AA71-9BC8B2F49E50}" destId="{AD585D0E-C1C0-4BC0-BEA4-D05FF314AA2A}" srcOrd="0" destOrd="0" presId="urn:microsoft.com/office/officeart/2005/8/layout/default"/>
    <dgm:cxn modelId="{6E50E99B-E3FD-4B4D-9A4B-7BC98B493F6A}" type="presParOf" srcId="{233F20F7-F6A3-42F7-AA71-9BC8B2F49E50}" destId="{45FDAA2C-5FED-43C3-89FD-2A1274ADA5AD}" srcOrd="1" destOrd="0" presId="urn:microsoft.com/office/officeart/2005/8/layout/default"/>
    <dgm:cxn modelId="{78EA8D3F-FF17-4FA2-B822-14B7917F7F94}" type="presParOf" srcId="{233F20F7-F6A3-42F7-AA71-9BC8B2F49E50}" destId="{3071095D-9852-42B2-AFFB-E4F12BEA60D8}" srcOrd="2" destOrd="0" presId="urn:microsoft.com/office/officeart/2005/8/layout/default"/>
    <dgm:cxn modelId="{6AED1E89-B677-41F1-A373-113E6F6C8555}" type="presParOf" srcId="{233F20F7-F6A3-42F7-AA71-9BC8B2F49E50}" destId="{C2D29673-F26D-4FC3-84E3-B13EFBC0641A}" srcOrd="3" destOrd="0" presId="urn:microsoft.com/office/officeart/2005/8/layout/default"/>
    <dgm:cxn modelId="{B8BE9365-9BA4-4282-8890-331327DDD410}" type="presParOf" srcId="{233F20F7-F6A3-42F7-AA71-9BC8B2F49E50}" destId="{94D26D50-C13D-4767-BA00-B45B7B0D3AF6}" srcOrd="4" destOrd="0" presId="urn:microsoft.com/office/officeart/2005/8/layout/default"/>
    <dgm:cxn modelId="{9627A4D0-90C0-4CC2-8FAF-40429C12B87D}" type="presParOf" srcId="{233F20F7-F6A3-42F7-AA71-9BC8B2F49E50}" destId="{6D3291C0-8D26-43DE-95AD-BDD14C60C7E3}" srcOrd="5" destOrd="0" presId="urn:microsoft.com/office/officeart/2005/8/layout/default"/>
    <dgm:cxn modelId="{F04CD7C8-ECD7-43F1-9BD2-AC10E098EF3F}" type="presParOf" srcId="{233F20F7-F6A3-42F7-AA71-9BC8B2F49E50}" destId="{AA470AC0-54B2-4964-BF30-B4ACF2B2B8AC}" srcOrd="6" destOrd="0" presId="urn:microsoft.com/office/officeart/2005/8/layout/default"/>
    <dgm:cxn modelId="{788D715D-183E-4035-BF92-AD4B9DC1B44C}" type="presParOf" srcId="{233F20F7-F6A3-42F7-AA71-9BC8B2F49E50}" destId="{2F1954D1-BFB2-4018-8E56-CA3947B9C2BE}" srcOrd="7" destOrd="0" presId="urn:microsoft.com/office/officeart/2005/8/layout/default"/>
    <dgm:cxn modelId="{4E58CDD0-4A49-4408-843C-5A634B05E71C}" type="presParOf" srcId="{233F20F7-F6A3-42F7-AA71-9BC8B2F49E50}" destId="{3F615661-4406-4994-B911-025FDB9E2D7C}" srcOrd="8"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585D0E-C1C0-4BC0-BEA4-D05FF314AA2A}">
      <dsp:nvSpPr>
        <dsp:cNvPr id="0" name=""/>
        <dsp:cNvSpPr/>
      </dsp:nvSpPr>
      <dsp:spPr>
        <a:xfrm>
          <a:off x="0" y="573683"/>
          <a:ext cx="2464593" cy="1478756"/>
        </a:xfrm>
        <a:prstGeom prst="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fr-CA" sz="1700" kern="1200"/>
            <a:t>MSSS</a:t>
          </a:r>
          <a:endParaRPr lang="en-US" sz="1700" kern="1200"/>
        </a:p>
      </dsp:txBody>
      <dsp:txXfrm>
        <a:off x="0" y="573683"/>
        <a:ext cx="2464593" cy="1478756"/>
      </dsp:txXfrm>
    </dsp:sp>
    <dsp:sp modelId="{3071095D-9852-42B2-AFFB-E4F12BEA60D8}">
      <dsp:nvSpPr>
        <dsp:cNvPr id="0" name=""/>
        <dsp:cNvSpPr/>
      </dsp:nvSpPr>
      <dsp:spPr>
        <a:xfrm>
          <a:off x="2711053" y="573683"/>
          <a:ext cx="2464593" cy="1478756"/>
        </a:xfrm>
        <a:prstGeom prst="rect">
          <a:avLst/>
        </a:prstGeom>
        <a:gradFill rotWithShape="0">
          <a:gsLst>
            <a:gs pos="0">
              <a:schemeClr val="accent2">
                <a:hueOff val="1170380"/>
                <a:satOff val="-1460"/>
                <a:lumOff val="343"/>
                <a:alphaOff val="0"/>
                <a:shade val="51000"/>
                <a:satMod val="130000"/>
              </a:schemeClr>
            </a:gs>
            <a:gs pos="80000">
              <a:schemeClr val="accent2">
                <a:hueOff val="1170380"/>
                <a:satOff val="-1460"/>
                <a:lumOff val="343"/>
                <a:alphaOff val="0"/>
                <a:shade val="93000"/>
                <a:satMod val="130000"/>
              </a:schemeClr>
            </a:gs>
            <a:gs pos="100000">
              <a:schemeClr val="accent2">
                <a:hueOff val="1170380"/>
                <a:satOff val="-1460"/>
                <a:lumOff val="343"/>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fr-CA" sz="1700" kern="1200"/>
            <a:t>RTS</a:t>
          </a:r>
          <a:endParaRPr lang="en-US" sz="1700" kern="1200"/>
        </a:p>
      </dsp:txBody>
      <dsp:txXfrm>
        <a:off x="2711053" y="573683"/>
        <a:ext cx="2464593" cy="1478756"/>
      </dsp:txXfrm>
    </dsp:sp>
    <dsp:sp modelId="{94D26D50-C13D-4767-BA00-B45B7B0D3AF6}">
      <dsp:nvSpPr>
        <dsp:cNvPr id="0" name=""/>
        <dsp:cNvSpPr/>
      </dsp:nvSpPr>
      <dsp:spPr>
        <a:xfrm>
          <a:off x="5422106" y="573683"/>
          <a:ext cx="2464593" cy="1478756"/>
        </a:xfrm>
        <a:prstGeom prst="rect">
          <a:avLst/>
        </a:prstGeom>
        <a:gradFill rotWithShape="0">
          <a:gsLst>
            <a:gs pos="0">
              <a:schemeClr val="accent2">
                <a:hueOff val="2340759"/>
                <a:satOff val="-2919"/>
                <a:lumOff val="686"/>
                <a:alphaOff val="0"/>
                <a:shade val="51000"/>
                <a:satMod val="130000"/>
              </a:schemeClr>
            </a:gs>
            <a:gs pos="80000">
              <a:schemeClr val="accent2">
                <a:hueOff val="2340759"/>
                <a:satOff val="-2919"/>
                <a:lumOff val="686"/>
                <a:alphaOff val="0"/>
                <a:shade val="93000"/>
                <a:satMod val="130000"/>
              </a:schemeClr>
            </a:gs>
            <a:gs pos="100000">
              <a:schemeClr val="accent2">
                <a:hueOff val="2340759"/>
                <a:satOff val="-2919"/>
                <a:lumOff val="686"/>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fr-CA" sz="1700" kern="1200"/>
            <a:t>CIUSSS</a:t>
          </a:r>
          <a:endParaRPr lang="en-US" sz="1700" kern="1200"/>
        </a:p>
      </dsp:txBody>
      <dsp:txXfrm>
        <a:off x="5422106" y="573683"/>
        <a:ext cx="2464593" cy="1478756"/>
      </dsp:txXfrm>
    </dsp:sp>
    <dsp:sp modelId="{AA470AC0-54B2-4964-BF30-B4ACF2B2B8AC}">
      <dsp:nvSpPr>
        <dsp:cNvPr id="0" name=""/>
        <dsp:cNvSpPr/>
      </dsp:nvSpPr>
      <dsp:spPr>
        <a:xfrm>
          <a:off x="1355526" y="2298898"/>
          <a:ext cx="2464593" cy="1478756"/>
        </a:xfrm>
        <a:prstGeom prst="rect">
          <a:avLst/>
        </a:prstGeom>
        <a:gradFill rotWithShape="0">
          <a:gsLst>
            <a:gs pos="0">
              <a:schemeClr val="accent2">
                <a:hueOff val="3511139"/>
                <a:satOff val="-4379"/>
                <a:lumOff val="1030"/>
                <a:alphaOff val="0"/>
                <a:shade val="51000"/>
                <a:satMod val="130000"/>
              </a:schemeClr>
            </a:gs>
            <a:gs pos="80000">
              <a:schemeClr val="accent2">
                <a:hueOff val="3511139"/>
                <a:satOff val="-4379"/>
                <a:lumOff val="1030"/>
                <a:alphaOff val="0"/>
                <a:shade val="93000"/>
                <a:satMod val="130000"/>
              </a:schemeClr>
            </a:gs>
            <a:gs pos="100000">
              <a:schemeClr val="accent2">
                <a:hueOff val="3511139"/>
                <a:satOff val="-4379"/>
                <a:lumOff val="103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fr-CA" sz="1700" kern="1200"/>
            <a:t>5 missions: CLSC/CH/CHSLD/CPEJ/CR (DI-TSA/DP/D/JDA et MDA)</a:t>
          </a:r>
          <a:endParaRPr lang="en-US" sz="1700" kern="1200"/>
        </a:p>
      </dsp:txBody>
      <dsp:txXfrm>
        <a:off x="1355526" y="2298898"/>
        <a:ext cx="2464593" cy="1478756"/>
      </dsp:txXfrm>
    </dsp:sp>
    <dsp:sp modelId="{3F615661-4406-4994-B911-025FDB9E2D7C}">
      <dsp:nvSpPr>
        <dsp:cNvPr id="0" name=""/>
        <dsp:cNvSpPr/>
      </dsp:nvSpPr>
      <dsp:spPr>
        <a:xfrm>
          <a:off x="4066579" y="2298898"/>
          <a:ext cx="2464593" cy="1478756"/>
        </a:xfrm>
        <a:prstGeom prst="rect">
          <a:avLst/>
        </a:prstGeom>
        <a:gradFill rotWithShape="0">
          <a:gsLst>
            <a:gs pos="0">
              <a:schemeClr val="accent2">
                <a:hueOff val="4681519"/>
                <a:satOff val="-5839"/>
                <a:lumOff val="1373"/>
                <a:alphaOff val="0"/>
                <a:shade val="51000"/>
                <a:satMod val="130000"/>
              </a:schemeClr>
            </a:gs>
            <a:gs pos="80000">
              <a:schemeClr val="accent2">
                <a:hueOff val="4681519"/>
                <a:satOff val="-5839"/>
                <a:lumOff val="1373"/>
                <a:alphaOff val="0"/>
                <a:shade val="93000"/>
                <a:satMod val="130000"/>
              </a:schemeClr>
            </a:gs>
            <a:gs pos="100000">
              <a:schemeClr val="accent2">
                <a:hueOff val="4681519"/>
                <a:satOff val="-5839"/>
                <a:lumOff val="1373"/>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fr-CA" sz="1700" kern="1200"/>
            <a:t>Partenaires du réseau (OC, GMF, Rx,autre CIUSSS/autres)</a:t>
          </a:r>
          <a:endParaRPr lang="en-US" sz="1700" kern="1200"/>
        </a:p>
      </dsp:txBody>
      <dsp:txXfrm>
        <a:off x="4066579" y="2298898"/>
        <a:ext cx="2464593" cy="1478756"/>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CA"/>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17F2F57-5285-47F4-8FF0-586CC40C9207}" type="datetimeFigureOut">
              <a:rPr lang="fr-CA" smtClean="0"/>
              <a:t>2023-09-19</a:t>
            </a:fld>
            <a:endParaRPr lang="fr-CA"/>
          </a:p>
        </p:txBody>
      </p:sp>
      <p:sp>
        <p:nvSpPr>
          <p:cNvPr id="4" name="Espace réservé de l'image de diapositive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fr-CA"/>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CA"/>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D10F2C0-EF25-425E-87AF-62B012C9639C}" type="slidenum">
              <a:rPr lang="fr-CA" smtClean="0"/>
              <a:t>‹n°›</a:t>
            </a:fld>
            <a:endParaRPr lang="fr-CA"/>
          </a:p>
        </p:txBody>
      </p:sp>
    </p:spTree>
    <p:extLst>
      <p:ext uri="{BB962C8B-B14F-4D97-AF65-F5344CB8AC3E}">
        <p14:creationId xmlns:p14="http://schemas.microsoft.com/office/powerpoint/2010/main" val="6846958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CA"/>
              <a:t>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CA"/>
              <a:t>Modifier le style des sous-titres du masque</a:t>
            </a:r>
            <a:endParaRPr lang="fr-FR"/>
          </a:p>
        </p:txBody>
      </p:sp>
      <p:sp>
        <p:nvSpPr>
          <p:cNvPr id="4" name="Espace réservé de la date 3"/>
          <p:cNvSpPr>
            <a:spLocks noGrp="1"/>
          </p:cNvSpPr>
          <p:nvPr>
            <p:ph type="dt" sz="half" idx="10"/>
          </p:nvPr>
        </p:nvSpPr>
        <p:spPr/>
        <p:txBody>
          <a:bodyPr/>
          <a:lstStyle/>
          <a:p>
            <a:fld id="{73302334-7E8B-4320-A1E2-4B05AC15A670}" type="datetimeFigureOut">
              <a:rPr lang="fr-FR" smtClean="0"/>
              <a:pPr/>
              <a:t>19/09/2023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08582E2-60D7-40E7-AECB-CED9E7320F8D}"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a:t>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endParaRPr lang="fr-FR"/>
          </a:p>
        </p:txBody>
      </p:sp>
      <p:sp>
        <p:nvSpPr>
          <p:cNvPr id="4" name="Espace réservé de la date 3"/>
          <p:cNvSpPr>
            <a:spLocks noGrp="1"/>
          </p:cNvSpPr>
          <p:nvPr>
            <p:ph type="dt" sz="half" idx="10"/>
          </p:nvPr>
        </p:nvSpPr>
        <p:spPr/>
        <p:txBody>
          <a:bodyPr/>
          <a:lstStyle/>
          <a:p>
            <a:fld id="{73302334-7E8B-4320-A1E2-4B05AC15A670}" type="datetimeFigureOut">
              <a:rPr lang="fr-FR" smtClean="0"/>
              <a:pPr/>
              <a:t>19/09/2023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08582E2-60D7-40E7-AECB-CED9E7320F8D}"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CA"/>
              <a:t>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endParaRPr lang="fr-FR"/>
          </a:p>
        </p:txBody>
      </p:sp>
      <p:sp>
        <p:nvSpPr>
          <p:cNvPr id="4" name="Espace réservé de la date 3"/>
          <p:cNvSpPr>
            <a:spLocks noGrp="1"/>
          </p:cNvSpPr>
          <p:nvPr>
            <p:ph type="dt" sz="half" idx="10"/>
          </p:nvPr>
        </p:nvSpPr>
        <p:spPr/>
        <p:txBody>
          <a:bodyPr/>
          <a:lstStyle/>
          <a:p>
            <a:fld id="{73302334-7E8B-4320-A1E2-4B05AC15A670}" type="datetimeFigureOut">
              <a:rPr lang="fr-FR" smtClean="0"/>
              <a:pPr/>
              <a:t>19/09/2023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08582E2-60D7-40E7-AECB-CED9E7320F8D}" type="slidenum">
              <a:rPr lang="fr-FR" smtClean="0"/>
              <a:pPr/>
              <a:t>‹n°›</a:t>
            </a:fld>
            <a:endParaRPr lang="fr-F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685330" y="2367093"/>
            <a:ext cx="7772870" cy="342410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0A81CD-3A3C-4E2C-A0D9-E9278CDFAAA7}" type="datetimeFigureOut">
              <a:rPr lang="fr-CA" smtClean="0"/>
              <a:t>2023-09-19</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5710C4D3-A1CD-47F3-8061-97BA58250083}" type="slidenum">
              <a:rPr lang="fr-CA" smtClean="0"/>
              <a:t>‹n°›</a:t>
            </a:fld>
            <a:endParaRPr lang="fr-CA"/>
          </a:p>
        </p:txBody>
      </p:sp>
    </p:spTree>
    <p:extLst>
      <p:ext uri="{BB962C8B-B14F-4D97-AF65-F5344CB8AC3E}">
        <p14:creationId xmlns:p14="http://schemas.microsoft.com/office/powerpoint/2010/main" val="24196903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a:t>Modifier le style du titre</a:t>
            </a:r>
            <a:endParaRPr lang="fr-FR"/>
          </a:p>
        </p:txBody>
      </p:sp>
      <p:sp>
        <p:nvSpPr>
          <p:cNvPr id="3" name="Espace réservé du contenu 2"/>
          <p:cNvSpPr>
            <a:spLocks noGrp="1"/>
          </p:cNvSpPr>
          <p:nvPr>
            <p:ph idx="1"/>
          </p:nvPr>
        </p:nvSpPr>
        <p:spPr/>
        <p:txBody>
          <a:bodyPr/>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endParaRPr lang="fr-FR"/>
          </a:p>
        </p:txBody>
      </p:sp>
      <p:sp>
        <p:nvSpPr>
          <p:cNvPr id="4" name="Espace réservé de la date 3"/>
          <p:cNvSpPr>
            <a:spLocks noGrp="1"/>
          </p:cNvSpPr>
          <p:nvPr>
            <p:ph type="dt" sz="half" idx="10"/>
          </p:nvPr>
        </p:nvSpPr>
        <p:spPr/>
        <p:txBody>
          <a:bodyPr/>
          <a:lstStyle/>
          <a:p>
            <a:fld id="{73302334-7E8B-4320-A1E2-4B05AC15A670}" type="datetimeFigureOut">
              <a:rPr lang="fr-FR" smtClean="0"/>
              <a:pPr/>
              <a:t>19/09/2023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08582E2-60D7-40E7-AECB-CED9E7320F8D}"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CA"/>
              <a:t>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CA"/>
              <a:t>Cliquez pour modifier les styles du texte du masque</a:t>
            </a:r>
          </a:p>
        </p:txBody>
      </p:sp>
      <p:sp>
        <p:nvSpPr>
          <p:cNvPr id="4" name="Espace réservé de la date 3"/>
          <p:cNvSpPr>
            <a:spLocks noGrp="1"/>
          </p:cNvSpPr>
          <p:nvPr>
            <p:ph type="dt" sz="half" idx="10"/>
          </p:nvPr>
        </p:nvSpPr>
        <p:spPr/>
        <p:txBody>
          <a:bodyPr/>
          <a:lstStyle/>
          <a:p>
            <a:fld id="{73302334-7E8B-4320-A1E2-4B05AC15A670}" type="datetimeFigureOut">
              <a:rPr lang="fr-FR" smtClean="0"/>
              <a:pPr/>
              <a:t>19/09/2023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08582E2-60D7-40E7-AECB-CED9E7320F8D}"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a:t>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endParaRPr lang="fr-FR"/>
          </a:p>
        </p:txBody>
      </p:sp>
      <p:sp>
        <p:nvSpPr>
          <p:cNvPr id="5" name="Espace réservé de la date 4"/>
          <p:cNvSpPr>
            <a:spLocks noGrp="1"/>
          </p:cNvSpPr>
          <p:nvPr>
            <p:ph type="dt" sz="half" idx="10"/>
          </p:nvPr>
        </p:nvSpPr>
        <p:spPr/>
        <p:txBody>
          <a:bodyPr/>
          <a:lstStyle/>
          <a:p>
            <a:fld id="{73302334-7E8B-4320-A1E2-4B05AC15A670}" type="datetimeFigureOut">
              <a:rPr lang="fr-FR" smtClean="0"/>
              <a:pPr/>
              <a:t>19/09/2023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08582E2-60D7-40E7-AECB-CED9E7320F8D}"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CA"/>
              <a:t>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CA"/>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CA"/>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endParaRPr lang="fr-FR"/>
          </a:p>
        </p:txBody>
      </p:sp>
      <p:sp>
        <p:nvSpPr>
          <p:cNvPr id="7" name="Espace réservé de la date 6"/>
          <p:cNvSpPr>
            <a:spLocks noGrp="1"/>
          </p:cNvSpPr>
          <p:nvPr>
            <p:ph type="dt" sz="half" idx="10"/>
          </p:nvPr>
        </p:nvSpPr>
        <p:spPr/>
        <p:txBody>
          <a:bodyPr/>
          <a:lstStyle/>
          <a:p>
            <a:fld id="{73302334-7E8B-4320-A1E2-4B05AC15A670}" type="datetimeFigureOut">
              <a:rPr lang="fr-FR" smtClean="0"/>
              <a:pPr/>
              <a:t>19/09/2023</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108582E2-60D7-40E7-AECB-CED9E7320F8D}"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a:t>Modifier le style du titre</a:t>
            </a:r>
            <a:endParaRPr lang="fr-FR"/>
          </a:p>
        </p:txBody>
      </p:sp>
      <p:sp>
        <p:nvSpPr>
          <p:cNvPr id="3" name="Espace réservé de la date 2"/>
          <p:cNvSpPr>
            <a:spLocks noGrp="1"/>
          </p:cNvSpPr>
          <p:nvPr>
            <p:ph type="dt" sz="half" idx="10"/>
          </p:nvPr>
        </p:nvSpPr>
        <p:spPr/>
        <p:txBody>
          <a:bodyPr/>
          <a:lstStyle/>
          <a:p>
            <a:fld id="{73302334-7E8B-4320-A1E2-4B05AC15A670}" type="datetimeFigureOut">
              <a:rPr lang="fr-FR" smtClean="0"/>
              <a:pPr/>
              <a:t>19/09/2023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108582E2-60D7-40E7-AECB-CED9E7320F8D}"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73302334-7E8B-4320-A1E2-4B05AC15A670}" type="datetimeFigureOut">
              <a:rPr lang="fr-FR" smtClean="0"/>
              <a:pPr/>
              <a:t>19/09/2023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108582E2-60D7-40E7-AECB-CED9E7320F8D}"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CA"/>
              <a:t>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CA"/>
              <a:t>Cliquez pour modifier les styles du texte du masque</a:t>
            </a:r>
          </a:p>
        </p:txBody>
      </p:sp>
      <p:sp>
        <p:nvSpPr>
          <p:cNvPr id="5" name="Espace réservé de la date 4"/>
          <p:cNvSpPr>
            <a:spLocks noGrp="1"/>
          </p:cNvSpPr>
          <p:nvPr>
            <p:ph type="dt" sz="half" idx="10"/>
          </p:nvPr>
        </p:nvSpPr>
        <p:spPr/>
        <p:txBody>
          <a:bodyPr/>
          <a:lstStyle/>
          <a:p>
            <a:fld id="{73302334-7E8B-4320-A1E2-4B05AC15A670}" type="datetimeFigureOut">
              <a:rPr lang="fr-FR" smtClean="0"/>
              <a:pPr/>
              <a:t>19/09/2023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08582E2-60D7-40E7-AECB-CED9E7320F8D}"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CA"/>
              <a:t>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CA"/>
              <a:t>Cliquez sur l'icône pour ajouter une image</a:t>
            </a:r>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CA"/>
              <a:t>Cliquez pour modifier les styles du texte du masque</a:t>
            </a:r>
          </a:p>
        </p:txBody>
      </p:sp>
      <p:sp>
        <p:nvSpPr>
          <p:cNvPr id="5" name="Espace réservé de la date 4"/>
          <p:cNvSpPr>
            <a:spLocks noGrp="1"/>
          </p:cNvSpPr>
          <p:nvPr>
            <p:ph type="dt" sz="half" idx="10"/>
          </p:nvPr>
        </p:nvSpPr>
        <p:spPr/>
        <p:txBody>
          <a:bodyPr/>
          <a:lstStyle/>
          <a:p>
            <a:fld id="{73302334-7E8B-4320-A1E2-4B05AC15A670}" type="datetimeFigureOut">
              <a:rPr lang="fr-FR" smtClean="0"/>
              <a:pPr/>
              <a:t>19/09/2023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08582E2-60D7-40E7-AECB-CED9E7320F8D}"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Cliquez pour modifier le style du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302334-7E8B-4320-A1E2-4B05AC15A670}" type="datetimeFigureOut">
              <a:rPr lang="fr-FR" smtClean="0"/>
              <a:pPr/>
              <a:t>19/09/2023</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8582E2-60D7-40E7-AECB-CED9E7320F8D}"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ojim.fr/nouvelles-censures-la-loi-modifiee-contre-la-haine-en-ligne/"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hyperlink" Target="https://creativecommons.org/licenses/by-nc-nd/3.0/"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www.tvanouvelles.ca/2018/08/07/la-cour-superieure-ordonne-le-gavage-pour-une-anorexique" TargetMode="External"/><Relationship Id="rId2" Type="http://schemas.openxmlformats.org/officeDocument/2006/relationships/hyperlink" Target="https://www.youtube.com/watch?v=Ng8CrHV-V2Y" TargetMode="External"/><Relationship Id="rId1" Type="http://schemas.openxmlformats.org/officeDocument/2006/relationships/slideLayout" Target="../slideLayouts/slideLayout2.xml"/><Relationship Id="rId4" Type="http://schemas.openxmlformats.org/officeDocument/2006/relationships/hyperlink" Target="https://www.journaldequebec.com/2019/08/23/en-cour-pour-transfuser-un-enfant-de-5-ans" TargetMode="External"/></Relationships>
</file>

<file path=ppt/slides/_rels/slide22.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s://www.msss.gouv.qc.ca/"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s://protecteurducitoyen.qc.ca/fr/porter-plainte/comment-porter-plainte"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28" name="Rectangle 1427">
            <a:extLst>
              <a:ext uri="{FF2B5EF4-FFF2-40B4-BE49-F238E27FC236}">
                <a16:creationId xmlns:a16="http://schemas.microsoft.com/office/drawing/2014/main" id="{870A1295-61BC-4214-AA3E-D396673024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p:cNvSpPr>
            <a:spLocks noGrp="1"/>
          </p:cNvSpPr>
          <p:nvPr>
            <p:ph type="ctrTitle"/>
          </p:nvPr>
        </p:nvSpPr>
        <p:spPr>
          <a:xfrm>
            <a:off x="603504" y="5116529"/>
            <a:ext cx="7944130" cy="1000655"/>
          </a:xfrm>
        </p:spPr>
        <p:txBody>
          <a:bodyPr anchor="t">
            <a:normAutofit/>
          </a:bodyPr>
          <a:lstStyle/>
          <a:p>
            <a:pPr algn="l">
              <a:lnSpc>
                <a:spcPct val="90000"/>
              </a:lnSpc>
            </a:pPr>
            <a:r>
              <a:rPr lang="fr-FR" sz="2500">
                <a:solidFill>
                  <a:schemeClr val="tx2"/>
                </a:solidFill>
              </a:rPr>
              <a:t>La loi sur le système de santé et des services sociaux (LSSSS)</a:t>
            </a:r>
            <a:br>
              <a:rPr lang="fr-FR" sz="2500">
                <a:solidFill>
                  <a:schemeClr val="tx2"/>
                </a:solidFill>
              </a:rPr>
            </a:br>
            <a:r>
              <a:rPr lang="fr-FR" sz="2500">
                <a:solidFill>
                  <a:schemeClr val="tx2"/>
                </a:solidFill>
              </a:rPr>
              <a:t>Les bases</a:t>
            </a:r>
          </a:p>
        </p:txBody>
      </p:sp>
      <p:pic>
        <p:nvPicPr>
          <p:cNvPr id="5" name="Image 4">
            <a:extLst>
              <a:ext uri="{FF2B5EF4-FFF2-40B4-BE49-F238E27FC236}">
                <a16:creationId xmlns:a16="http://schemas.microsoft.com/office/drawing/2014/main" id="{2EA40CD9-80BE-5899-1F73-3CDF6005EBB9}"/>
              </a:ext>
            </a:extLst>
          </p:cNvPr>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t="5538" b="12778"/>
          <a:stretch/>
        </p:blipFill>
        <p:spPr>
          <a:xfrm>
            <a:off x="20" y="10"/>
            <a:ext cx="9143980" cy="4201449"/>
          </a:xfrm>
          <a:prstGeom prst="rect">
            <a:avLst/>
          </a:prstGeom>
        </p:spPr>
      </p:pic>
      <p:grpSp>
        <p:nvGrpSpPr>
          <p:cNvPr id="1430" name="Group 1429">
            <a:extLst>
              <a:ext uri="{FF2B5EF4-FFF2-40B4-BE49-F238E27FC236}">
                <a16:creationId xmlns:a16="http://schemas.microsoft.com/office/drawing/2014/main" id="{0B139475-2B26-4CA9-9413-DE741E49F7B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2941813"/>
            <a:ext cx="9141713" cy="1828800"/>
            <a:chOff x="-305" y="3144820"/>
            <a:chExt cx="9182100" cy="1551136"/>
          </a:xfrm>
        </p:grpSpPr>
        <p:sp useBgFill="1">
          <p:nvSpPr>
            <p:cNvPr id="1431" name="Freeform: Shape 1430">
              <a:extLst>
                <a:ext uri="{FF2B5EF4-FFF2-40B4-BE49-F238E27FC236}">
                  <a16:creationId xmlns:a16="http://schemas.microsoft.com/office/drawing/2014/main" id="{16C6BF63-6277-4C39-BE5D-3C341662CE4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3676854"/>
              <a:ext cx="9182100" cy="1019102"/>
            </a:xfrm>
            <a:custGeom>
              <a:avLst/>
              <a:gdLst>
                <a:gd name="connsiteX0" fmla="*/ 0 w 9182100"/>
                <a:gd name="connsiteY0" fmla="*/ 1019102 h 1019102"/>
                <a:gd name="connsiteX1" fmla="*/ 9182100 w 9182100"/>
                <a:gd name="connsiteY1" fmla="*/ 1019102 h 1019102"/>
                <a:gd name="connsiteX2" fmla="*/ 9182100 w 9182100"/>
                <a:gd name="connsiteY2" fmla="*/ 273009 h 1019102"/>
                <a:gd name="connsiteX3" fmla="*/ 9065895 w 9182100"/>
                <a:gd name="connsiteY3" fmla="*/ 278343 h 1019102"/>
                <a:gd name="connsiteX4" fmla="*/ 8261890 w 9182100"/>
                <a:gd name="connsiteY4" fmla="*/ 257769 h 1019102"/>
                <a:gd name="connsiteX5" fmla="*/ 8038624 w 9182100"/>
                <a:gd name="connsiteY5" fmla="*/ 235956 h 1019102"/>
                <a:gd name="connsiteX6" fmla="*/ 7862221 w 9182100"/>
                <a:gd name="connsiteY6" fmla="*/ 213097 h 1019102"/>
                <a:gd name="connsiteX7" fmla="*/ 6238780 w 9182100"/>
                <a:gd name="connsiteY7" fmla="*/ 126419 h 1019102"/>
                <a:gd name="connsiteX8" fmla="*/ 5828729 w 9182100"/>
                <a:gd name="connsiteY8" fmla="*/ 142421 h 1019102"/>
                <a:gd name="connsiteX9" fmla="*/ 5227606 w 9182100"/>
                <a:gd name="connsiteY9" fmla="*/ 219764 h 1019102"/>
                <a:gd name="connsiteX10" fmla="*/ 4394359 w 9182100"/>
                <a:gd name="connsiteY10" fmla="*/ 190713 h 1019102"/>
                <a:gd name="connsiteX11" fmla="*/ 3789236 w 9182100"/>
                <a:gd name="connsiteY11" fmla="*/ 107655 h 1019102"/>
                <a:gd name="connsiteX12" fmla="*/ 3391567 w 9182100"/>
                <a:gd name="connsiteY12" fmla="*/ 30502 h 1019102"/>
                <a:gd name="connsiteX13" fmla="*/ 2180177 w 9182100"/>
                <a:gd name="connsiteY13" fmla="*/ 67745 h 1019102"/>
                <a:gd name="connsiteX14" fmla="*/ 1543336 w 9182100"/>
                <a:gd name="connsiteY14" fmla="*/ 209953 h 1019102"/>
                <a:gd name="connsiteX15" fmla="*/ 1276731 w 9182100"/>
                <a:gd name="connsiteY15" fmla="*/ 286439 h 1019102"/>
                <a:gd name="connsiteX16" fmla="*/ 441293 w 9182100"/>
                <a:gd name="connsiteY16" fmla="*/ 292345 h 1019102"/>
                <a:gd name="connsiteX17" fmla="*/ 0 w 9182100"/>
                <a:gd name="connsiteY17" fmla="*/ 135563 h 1019102"/>
                <a:gd name="connsiteX18" fmla="*/ 0 w 9182100"/>
                <a:gd name="connsiteY18" fmla="*/ 1019102 h 10191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9182100" h="1019102">
                  <a:moveTo>
                    <a:pt x="0" y="1019102"/>
                  </a:moveTo>
                  <a:lnTo>
                    <a:pt x="9182100" y="1019102"/>
                  </a:lnTo>
                  <a:lnTo>
                    <a:pt x="9182100" y="273009"/>
                  </a:lnTo>
                  <a:cubicBezTo>
                    <a:pt x="9143429" y="275485"/>
                    <a:pt x="9104662" y="277200"/>
                    <a:pt x="9065895" y="278343"/>
                  </a:cubicBezTo>
                  <a:cubicBezTo>
                    <a:pt x="8798243" y="285201"/>
                    <a:pt x="8529066" y="277009"/>
                    <a:pt x="8261890" y="257769"/>
                  </a:cubicBezTo>
                  <a:cubicBezTo>
                    <a:pt x="8187024" y="251863"/>
                    <a:pt x="8112443" y="245386"/>
                    <a:pt x="8038624" y="235956"/>
                  </a:cubicBezTo>
                  <a:cubicBezTo>
                    <a:pt x="7980140" y="228051"/>
                    <a:pt x="7920228" y="219002"/>
                    <a:pt x="7862221" y="213097"/>
                  </a:cubicBezTo>
                  <a:cubicBezTo>
                    <a:pt x="7322439" y="159280"/>
                    <a:pt x="6780943" y="130991"/>
                    <a:pt x="6238780" y="126419"/>
                  </a:cubicBezTo>
                  <a:cubicBezTo>
                    <a:pt x="6102477" y="126324"/>
                    <a:pt x="5964745" y="128800"/>
                    <a:pt x="5828729" y="142421"/>
                  </a:cubicBezTo>
                  <a:cubicBezTo>
                    <a:pt x="5624703" y="162328"/>
                    <a:pt x="5429441" y="202048"/>
                    <a:pt x="5227606" y="219764"/>
                  </a:cubicBezTo>
                  <a:cubicBezTo>
                    <a:pt x="4950238" y="245767"/>
                    <a:pt x="4670393" y="228527"/>
                    <a:pt x="4394359" y="190713"/>
                  </a:cubicBezTo>
                  <a:cubicBezTo>
                    <a:pt x="4193381" y="163090"/>
                    <a:pt x="3988880" y="147755"/>
                    <a:pt x="3789236" y="107655"/>
                  </a:cubicBezTo>
                  <a:cubicBezTo>
                    <a:pt x="3660743" y="85271"/>
                    <a:pt x="3520249" y="51648"/>
                    <a:pt x="3391567" y="30502"/>
                  </a:cubicBezTo>
                  <a:cubicBezTo>
                    <a:pt x="2990469" y="-28553"/>
                    <a:pt x="2579370" y="5928"/>
                    <a:pt x="2180177" y="67745"/>
                  </a:cubicBezTo>
                  <a:cubicBezTo>
                    <a:pt x="1965198" y="103273"/>
                    <a:pt x="1751648" y="146136"/>
                    <a:pt x="1543336" y="209953"/>
                  </a:cubicBezTo>
                  <a:cubicBezTo>
                    <a:pt x="1456087" y="238528"/>
                    <a:pt x="1365885" y="264627"/>
                    <a:pt x="1276731" y="286439"/>
                  </a:cubicBezTo>
                  <a:cubicBezTo>
                    <a:pt x="1001173" y="335398"/>
                    <a:pt x="716471" y="346923"/>
                    <a:pt x="441293" y="292345"/>
                  </a:cubicBezTo>
                  <a:cubicBezTo>
                    <a:pt x="285655" y="263198"/>
                    <a:pt x="143923" y="198237"/>
                    <a:pt x="0" y="135563"/>
                  </a:cubicBezTo>
                  <a:lnTo>
                    <a:pt x="0" y="1019102"/>
                  </a:lnTo>
                  <a:close/>
                </a:path>
              </a:pathLst>
            </a:custGeom>
            <a:ln w="9525" cap="flat">
              <a:noFill/>
              <a:prstDash val="solid"/>
              <a:miter/>
            </a:ln>
          </p:spPr>
          <p:txBody>
            <a:bodyPr rtlCol="0" anchor="ctr"/>
            <a:lstStyle/>
            <a:p>
              <a:endParaRPr lang="en-US" dirty="0"/>
            </a:p>
          </p:txBody>
        </p:sp>
        <p:sp>
          <p:nvSpPr>
            <p:cNvPr id="1432" name="Freeform: Shape 1431">
              <a:extLst>
                <a:ext uri="{FF2B5EF4-FFF2-40B4-BE49-F238E27FC236}">
                  <a16:creationId xmlns:a16="http://schemas.microsoft.com/office/drawing/2014/main" id="{6EA3BAD9-C130-4A9C-9086-20D132A6CF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3144820"/>
              <a:ext cx="9182100" cy="932744"/>
            </a:xfrm>
            <a:custGeom>
              <a:avLst/>
              <a:gdLst>
                <a:gd name="connsiteX0" fmla="*/ 9182100 w 9182100"/>
                <a:gd name="connsiteY0" fmla="*/ 396420 h 932744"/>
                <a:gd name="connsiteX1" fmla="*/ 9103805 w 9182100"/>
                <a:gd name="connsiteY1" fmla="*/ 392229 h 932744"/>
                <a:gd name="connsiteX2" fmla="*/ 8712422 w 9182100"/>
                <a:gd name="connsiteY2" fmla="*/ 359749 h 932744"/>
                <a:gd name="connsiteX3" fmla="*/ 8322755 w 9182100"/>
                <a:gd name="connsiteY3" fmla="*/ 313362 h 932744"/>
                <a:gd name="connsiteX4" fmla="*/ 8134826 w 9182100"/>
                <a:gd name="connsiteY4" fmla="*/ 283930 h 932744"/>
                <a:gd name="connsiteX5" fmla="*/ 8090916 w 9182100"/>
                <a:gd name="connsiteY5" fmla="*/ 275643 h 932744"/>
                <a:gd name="connsiteX6" fmla="*/ 8069485 w 9182100"/>
                <a:gd name="connsiteY6" fmla="*/ 271262 h 932744"/>
                <a:gd name="connsiteX7" fmla="*/ 8041862 w 9182100"/>
                <a:gd name="connsiteY7" fmla="*/ 266595 h 932744"/>
                <a:gd name="connsiteX8" fmla="*/ 7986903 w 9182100"/>
                <a:gd name="connsiteY8" fmla="*/ 257546 h 932744"/>
                <a:gd name="connsiteX9" fmla="*/ 7934230 w 9182100"/>
                <a:gd name="connsiteY9" fmla="*/ 249640 h 932744"/>
                <a:gd name="connsiteX10" fmla="*/ 7727537 w 9182100"/>
                <a:gd name="connsiteY10" fmla="*/ 221922 h 932744"/>
                <a:gd name="connsiteX11" fmla="*/ 7625239 w 9182100"/>
                <a:gd name="connsiteY11" fmla="*/ 209730 h 932744"/>
                <a:gd name="connsiteX12" fmla="*/ 7523227 w 9182100"/>
                <a:gd name="connsiteY12" fmla="*/ 198110 h 932744"/>
                <a:gd name="connsiteX13" fmla="*/ 7115651 w 9182100"/>
                <a:gd name="connsiteY13" fmla="*/ 158010 h 932744"/>
                <a:gd name="connsiteX14" fmla="*/ 6706839 w 9182100"/>
                <a:gd name="connsiteY14" fmla="*/ 126958 h 932744"/>
                <a:gd name="connsiteX15" fmla="*/ 6604064 w 9182100"/>
                <a:gd name="connsiteY15" fmla="*/ 120862 h 932744"/>
                <a:gd name="connsiteX16" fmla="*/ 6501003 w 9182100"/>
                <a:gd name="connsiteY16" fmla="*/ 115338 h 932744"/>
                <a:gd name="connsiteX17" fmla="*/ 6397467 w 9182100"/>
                <a:gd name="connsiteY17" fmla="*/ 110385 h 932744"/>
                <a:gd name="connsiteX18" fmla="*/ 6293168 w 9182100"/>
                <a:gd name="connsiteY18" fmla="*/ 106860 h 932744"/>
                <a:gd name="connsiteX19" fmla="*/ 6079712 w 9182100"/>
                <a:gd name="connsiteY19" fmla="*/ 103908 h 932744"/>
                <a:gd name="connsiteX20" fmla="*/ 6024563 w 9182100"/>
                <a:gd name="connsiteY20" fmla="*/ 104479 h 932744"/>
                <a:gd name="connsiteX21" fmla="*/ 5968080 w 9182100"/>
                <a:gd name="connsiteY21" fmla="*/ 106479 h 932744"/>
                <a:gd name="connsiteX22" fmla="*/ 5855875 w 9182100"/>
                <a:gd name="connsiteY22" fmla="*/ 113242 h 932744"/>
                <a:gd name="connsiteX23" fmla="*/ 5439251 w 9182100"/>
                <a:gd name="connsiteY23" fmla="*/ 160105 h 932744"/>
                <a:gd name="connsiteX24" fmla="*/ 5075396 w 9182100"/>
                <a:gd name="connsiteY24" fmla="*/ 186585 h 932744"/>
                <a:gd name="connsiteX25" fmla="*/ 4712780 w 9182100"/>
                <a:gd name="connsiteY25" fmla="*/ 171249 h 932744"/>
                <a:gd name="connsiteX26" fmla="*/ 4666679 w 9182100"/>
                <a:gd name="connsiteY26" fmla="*/ 166773 h 932744"/>
                <a:gd name="connsiteX27" fmla="*/ 4620292 w 9182100"/>
                <a:gd name="connsiteY27" fmla="*/ 161629 h 932744"/>
                <a:gd name="connsiteX28" fmla="*/ 4573810 w 9182100"/>
                <a:gd name="connsiteY28" fmla="*/ 156009 h 932744"/>
                <a:gd name="connsiteX29" fmla="*/ 4550569 w 9182100"/>
                <a:gd name="connsiteY29" fmla="*/ 153057 h 932744"/>
                <a:gd name="connsiteX30" fmla="*/ 4538948 w 9182100"/>
                <a:gd name="connsiteY30" fmla="*/ 151628 h 932744"/>
                <a:gd name="connsiteX31" fmla="*/ 4526566 w 9182100"/>
                <a:gd name="connsiteY31" fmla="*/ 149913 h 932744"/>
                <a:gd name="connsiteX32" fmla="*/ 4327779 w 9182100"/>
                <a:gd name="connsiteY32" fmla="*/ 122862 h 932744"/>
                <a:gd name="connsiteX33" fmla="*/ 3929729 w 9182100"/>
                <a:gd name="connsiteY33" fmla="*/ 68189 h 932744"/>
                <a:gd name="connsiteX34" fmla="*/ 3729133 w 9182100"/>
                <a:gd name="connsiteY34" fmla="*/ 41900 h 932744"/>
                <a:gd name="connsiteX35" fmla="*/ 3628930 w 9182100"/>
                <a:gd name="connsiteY35" fmla="*/ 28946 h 932744"/>
                <a:gd name="connsiteX36" fmla="*/ 3573399 w 9182100"/>
                <a:gd name="connsiteY36" fmla="*/ 22278 h 932744"/>
                <a:gd name="connsiteX37" fmla="*/ 3516916 w 9182100"/>
                <a:gd name="connsiteY37" fmla="*/ 16468 h 932744"/>
                <a:gd name="connsiteX38" fmla="*/ 3074670 w 9182100"/>
                <a:gd name="connsiteY38" fmla="*/ 752 h 932744"/>
                <a:gd name="connsiteX39" fmla="*/ 2858738 w 9182100"/>
                <a:gd name="connsiteY39" fmla="*/ 8753 h 932744"/>
                <a:gd name="connsiteX40" fmla="*/ 2645474 w 9182100"/>
                <a:gd name="connsiteY40" fmla="*/ 25326 h 932744"/>
                <a:gd name="connsiteX41" fmla="*/ 1810798 w 9182100"/>
                <a:gd name="connsiteY41" fmla="*/ 158010 h 932744"/>
                <a:gd name="connsiteX42" fmla="*/ 1602772 w 9182100"/>
                <a:gd name="connsiteY42" fmla="*/ 208111 h 932744"/>
                <a:gd name="connsiteX43" fmla="*/ 1548860 w 9182100"/>
                <a:gd name="connsiteY43" fmla="*/ 222780 h 932744"/>
                <a:gd name="connsiteX44" fmla="*/ 1501331 w 9182100"/>
                <a:gd name="connsiteY44" fmla="*/ 236115 h 932744"/>
                <a:gd name="connsiteX45" fmla="*/ 1411224 w 9182100"/>
                <a:gd name="connsiteY45" fmla="*/ 260880 h 932744"/>
                <a:gd name="connsiteX46" fmla="*/ 1050893 w 9182100"/>
                <a:gd name="connsiteY46" fmla="*/ 338032 h 932744"/>
                <a:gd name="connsiteX47" fmla="*/ 871252 w 9182100"/>
                <a:gd name="connsiteY47" fmla="*/ 360511 h 932744"/>
                <a:gd name="connsiteX48" fmla="*/ 781812 w 9182100"/>
                <a:gd name="connsiteY48" fmla="*/ 366512 h 932744"/>
                <a:gd name="connsiteX49" fmla="*/ 692563 w 9182100"/>
                <a:gd name="connsiteY49" fmla="*/ 369655 h 932744"/>
                <a:gd name="connsiteX50" fmla="*/ 515017 w 9182100"/>
                <a:gd name="connsiteY50" fmla="*/ 363940 h 932744"/>
                <a:gd name="connsiteX51" fmla="*/ 337661 w 9182100"/>
                <a:gd name="connsiteY51" fmla="*/ 341937 h 932744"/>
                <a:gd name="connsiteX52" fmla="*/ 156972 w 9182100"/>
                <a:gd name="connsiteY52" fmla="*/ 303456 h 932744"/>
                <a:gd name="connsiteX53" fmla="*/ 0 w 9182100"/>
                <a:gd name="connsiteY53" fmla="*/ 261642 h 932744"/>
                <a:gd name="connsiteX54" fmla="*/ 0 w 9182100"/>
                <a:gd name="connsiteY54" fmla="*/ 713412 h 932744"/>
                <a:gd name="connsiteX55" fmla="*/ 9144 w 9182100"/>
                <a:gd name="connsiteY55" fmla="*/ 717699 h 932744"/>
                <a:gd name="connsiteX56" fmla="*/ 213360 w 9182100"/>
                <a:gd name="connsiteY56" fmla="*/ 801042 h 932744"/>
                <a:gd name="connsiteX57" fmla="*/ 653510 w 9182100"/>
                <a:gd name="connsiteY57" fmla="*/ 908199 h 932744"/>
                <a:gd name="connsiteX58" fmla="*/ 1101947 w 9182100"/>
                <a:gd name="connsiteY58" fmla="*/ 930773 h 932744"/>
                <a:gd name="connsiteX59" fmla="*/ 1540002 w 9182100"/>
                <a:gd name="connsiteY59" fmla="*/ 889434 h 932744"/>
                <a:gd name="connsiteX60" fmla="*/ 1647158 w 9182100"/>
                <a:gd name="connsiteY60" fmla="*/ 871242 h 932744"/>
                <a:gd name="connsiteX61" fmla="*/ 1698117 w 9182100"/>
                <a:gd name="connsiteY61" fmla="*/ 862193 h 932744"/>
                <a:gd name="connsiteX62" fmla="*/ 1742789 w 9182100"/>
                <a:gd name="connsiteY62" fmla="*/ 854668 h 932744"/>
                <a:gd name="connsiteX63" fmla="*/ 1931003 w 9182100"/>
                <a:gd name="connsiteY63" fmla="*/ 826950 h 932744"/>
                <a:gd name="connsiteX64" fmla="*/ 2314861 w 9182100"/>
                <a:gd name="connsiteY64" fmla="*/ 783897 h 932744"/>
                <a:gd name="connsiteX65" fmla="*/ 2506885 w 9182100"/>
                <a:gd name="connsiteY65" fmla="*/ 768086 h 932744"/>
                <a:gd name="connsiteX66" fmla="*/ 2602611 w 9182100"/>
                <a:gd name="connsiteY66" fmla="*/ 762085 h 932744"/>
                <a:gd name="connsiteX67" fmla="*/ 2698052 w 9182100"/>
                <a:gd name="connsiteY67" fmla="*/ 756846 h 932744"/>
                <a:gd name="connsiteX68" fmla="*/ 2887980 w 9182100"/>
                <a:gd name="connsiteY68" fmla="*/ 750846 h 932744"/>
                <a:gd name="connsiteX69" fmla="*/ 3075813 w 9182100"/>
                <a:gd name="connsiteY69" fmla="*/ 750179 h 932744"/>
                <a:gd name="connsiteX70" fmla="*/ 3168587 w 9182100"/>
                <a:gd name="connsiteY70" fmla="*/ 752751 h 932744"/>
                <a:gd name="connsiteX71" fmla="*/ 3260408 w 9182100"/>
                <a:gd name="connsiteY71" fmla="*/ 756656 h 932744"/>
                <a:gd name="connsiteX72" fmla="*/ 3440049 w 9182100"/>
                <a:gd name="connsiteY72" fmla="*/ 771610 h 932744"/>
                <a:gd name="connsiteX73" fmla="*/ 3483864 w 9182100"/>
                <a:gd name="connsiteY73" fmla="*/ 776849 h 932744"/>
                <a:gd name="connsiteX74" fmla="*/ 3528536 w 9182100"/>
                <a:gd name="connsiteY74" fmla="*/ 782469 h 932744"/>
                <a:gd name="connsiteX75" fmla="*/ 3628549 w 9182100"/>
                <a:gd name="connsiteY75" fmla="*/ 796089 h 932744"/>
                <a:gd name="connsiteX76" fmla="*/ 3828574 w 9182100"/>
                <a:gd name="connsiteY76" fmla="*/ 823140 h 932744"/>
                <a:gd name="connsiteX77" fmla="*/ 4231196 w 9182100"/>
                <a:gd name="connsiteY77" fmla="*/ 874099 h 932744"/>
                <a:gd name="connsiteX78" fmla="*/ 4433126 w 9182100"/>
                <a:gd name="connsiteY78" fmla="*/ 897435 h 932744"/>
                <a:gd name="connsiteX79" fmla="*/ 4485990 w 9182100"/>
                <a:gd name="connsiteY79" fmla="*/ 903246 h 932744"/>
                <a:gd name="connsiteX80" fmla="*/ 4539806 w 9182100"/>
                <a:gd name="connsiteY80" fmla="*/ 908961 h 932744"/>
                <a:gd name="connsiteX81" fmla="*/ 4593908 w 9182100"/>
                <a:gd name="connsiteY81" fmla="*/ 914199 h 932744"/>
                <a:gd name="connsiteX82" fmla="*/ 4648296 w 9182100"/>
                <a:gd name="connsiteY82" fmla="*/ 918771 h 932744"/>
                <a:gd name="connsiteX83" fmla="*/ 5092446 w 9182100"/>
                <a:gd name="connsiteY83" fmla="*/ 931154 h 932744"/>
                <a:gd name="connsiteX84" fmla="*/ 5533168 w 9182100"/>
                <a:gd name="connsiteY84" fmla="*/ 891816 h 932744"/>
                <a:gd name="connsiteX85" fmla="*/ 5918169 w 9182100"/>
                <a:gd name="connsiteY85" fmla="*/ 840666 h 932744"/>
                <a:gd name="connsiteX86" fmla="*/ 6007323 w 9182100"/>
                <a:gd name="connsiteY86" fmla="*/ 833237 h 932744"/>
                <a:gd name="connsiteX87" fmla="*/ 6051709 w 9182100"/>
                <a:gd name="connsiteY87" fmla="*/ 830570 h 932744"/>
                <a:gd name="connsiteX88" fmla="*/ 6097429 w 9182100"/>
                <a:gd name="connsiteY88" fmla="*/ 828379 h 932744"/>
                <a:gd name="connsiteX89" fmla="*/ 6287834 w 9182100"/>
                <a:gd name="connsiteY89" fmla="*/ 822569 h 932744"/>
                <a:gd name="connsiteX90" fmla="*/ 6681597 w 9182100"/>
                <a:gd name="connsiteY90" fmla="*/ 821235 h 932744"/>
                <a:gd name="connsiteX91" fmla="*/ 7079647 w 9182100"/>
                <a:gd name="connsiteY91" fmla="*/ 826569 h 932744"/>
                <a:gd name="connsiteX92" fmla="*/ 7478173 w 9182100"/>
                <a:gd name="connsiteY92" fmla="*/ 836094 h 932744"/>
                <a:gd name="connsiteX93" fmla="*/ 7871937 w 9182100"/>
                <a:gd name="connsiteY93" fmla="*/ 851430 h 932744"/>
                <a:gd name="connsiteX94" fmla="*/ 7919657 w 9182100"/>
                <a:gd name="connsiteY94" fmla="*/ 854097 h 932744"/>
                <a:gd name="connsiteX95" fmla="*/ 7964901 w 9182100"/>
                <a:gd name="connsiteY95" fmla="*/ 857240 h 932744"/>
                <a:gd name="connsiteX96" fmla="*/ 8015955 w 9182100"/>
                <a:gd name="connsiteY96" fmla="*/ 861050 h 932744"/>
                <a:gd name="connsiteX97" fmla="*/ 8072247 w 9182100"/>
                <a:gd name="connsiteY97" fmla="*/ 864384 h 932744"/>
                <a:gd name="connsiteX98" fmla="*/ 8286750 w 9182100"/>
                <a:gd name="connsiteY98" fmla="*/ 868384 h 932744"/>
                <a:gd name="connsiteX99" fmla="*/ 8704040 w 9182100"/>
                <a:gd name="connsiteY99" fmla="*/ 853716 h 932744"/>
                <a:gd name="connsiteX100" fmla="*/ 9120188 w 9182100"/>
                <a:gd name="connsiteY100" fmla="*/ 814092 h 932744"/>
                <a:gd name="connsiteX101" fmla="*/ 9181909 w 9182100"/>
                <a:gd name="connsiteY101" fmla="*/ 805519 h 932744"/>
                <a:gd name="connsiteX102" fmla="*/ 9181909 w 9182100"/>
                <a:gd name="connsiteY102" fmla="*/ 396420 h 9327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Lst>
              <a:rect l="l" t="t" r="r" b="b"/>
              <a:pathLst>
                <a:path w="9182100" h="932744">
                  <a:moveTo>
                    <a:pt x="9182100" y="396420"/>
                  </a:moveTo>
                  <a:cubicBezTo>
                    <a:pt x="9156097" y="395182"/>
                    <a:pt x="9129999" y="393753"/>
                    <a:pt x="9103805" y="392229"/>
                  </a:cubicBezTo>
                  <a:cubicBezTo>
                    <a:pt x="8974169" y="384419"/>
                    <a:pt x="8843105" y="372989"/>
                    <a:pt x="8712422" y="359749"/>
                  </a:cubicBezTo>
                  <a:cubicBezTo>
                    <a:pt x="8581739" y="346319"/>
                    <a:pt x="8451056" y="331269"/>
                    <a:pt x="8322755" y="313362"/>
                  </a:cubicBezTo>
                  <a:cubicBezTo>
                    <a:pt x="8258747" y="304695"/>
                    <a:pt x="8195120" y="294979"/>
                    <a:pt x="8134826" y="283930"/>
                  </a:cubicBezTo>
                  <a:cubicBezTo>
                    <a:pt x="8119872" y="281168"/>
                    <a:pt x="8105013" y="278501"/>
                    <a:pt x="8090916" y="275643"/>
                  </a:cubicBezTo>
                  <a:lnTo>
                    <a:pt x="8069485" y="271262"/>
                  </a:lnTo>
                  <a:lnTo>
                    <a:pt x="8041862" y="266595"/>
                  </a:lnTo>
                  <a:cubicBezTo>
                    <a:pt x="8023574" y="263547"/>
                    <a:pt x="8004524" y="260213"/>
                    <a:pt x="7986903" y="257546"/>
                  </a:cubicBezTo>
                  <a:lnTo>
                    <a:pt x="7934230" y="249640"/>
                  </a:lnTo>
                  <a:cubicBezTo>
                    <a:pt x="7864221" y="239258"/>
                    <a:pt x="7795832" y="230209"/>
                    <a:pt x="7727537" y="221922"/>
                  </a:cubicBezTo>
                  <a:lnTo>
                    <a:pt x="7625239" y="209730"/>
                  </a:lnTo>
                  <a:lnTo>
                    <a:pt x="7523227" y="198110"/>
                  </a:lnTo>
                  <a:cubicBezTo>
                    <a:pt x="7387209" y="183060"/>
                    <a:pt x="7251573" y="170392"/>
                    <a:pt x="7115651" y="158010"/>
                  </a:cubicBezTo>
                  <a:cubicBezTo>
                    <a:pt x="6979730" y="146580"/>
                    <a:pt x="6843522" y="135721"/>
                    <a:pt x="6706839" y="126958"/>
                  </a:cubicBezTo>
                  <a:lnTo>
                    <a:pt x="6604064" y="120862"/>
                  </a:lnTo>
                  <a:cubicBezTo>
                    <a:pt x="6569869" y="118767"/>
                    <a:pt x="6535484" y="116862"/>
                    <a:pt x="6501003" y="115338"/>
                  </a:cubicBezTo>
                  <a:lnTo>
                    <a:pt x="6397467" y="110385"/>
                  </a:lnTo>
                  <a:lnTo>
                    <a:pt x="6293168" y="106860"/>
                  </a:lnTo>
                  <a:cubicBezTo>
                    <a:pt x="6222969" y="105146"/>
                    <a:pt x="6152769" y="103527"/>
                    <a:pt x="6079712" y="103908"/>
                  </a:cubicBezTo>
                  <a:cubicBezTo>
                    <a:pt x="6061710" y="103908"/>
                    <a:pt x="6043708" y="103812"/>
                    <a:pt x="6024563" y="104479"/>
                  </a:cubicBezTo>
                  <a:cubicBezTo>
                    <a:pt x="6005703" y="104955"/>
                    <a:pt x="5986844" y="105527"/>
                    <a:pt x="5968080" y="106479"/>
                  </a:cubicBezTo>
                  <a:cubicBezTo>
                    <a:pt x="5930456" y="108003"/>
                    <a:pt x="5893023" y="110385"/>
                    <a:pt x="5855875" y="113242"/>
                  </a:cubicBezTo>
                  <a:cubicBezTo>
                    <a:pt x="5706904" y="124577"/>
                    <a:pt x="5565934" y="145151"/>
                    <a:pt x="5439251" y="160105"/>
                  </a:cubicBezTo>
                  <a:cubicBezTo>
                    <a:pt x="5311902" y="175536"/>
                    <a:pt x="5194745" y="184680"/>
                    <a:pt x="5075396" y="186585"/>
                  </a:cubicBezTo>
                  <a:cubicBezTo>
                    <a:pt x="4956429" y="188490"/>
                    <a:pt x="4835748" y="182775"/>
                    <a:pt x="4712780" y="171249"/>
                  </a:cubicBezTo>
                  <a:lnTo>
                    <a:pt x="4666679" y="166773"/>
                  </a:lnTo>
                  <a:lnTo>
                    <a:pt x="4620292" y="161629"/>
                  </a:lnTo>
                  <a:cubicBezTo>
                    <a:pt x="4604862" y="160010"/>
                    <a:pt x="4589336" y="157914"/>
                    <a:pt x="4573810" y="156009"/>
                  </a:cubicBezTo>
                  <a:lnTo>
                    <a:pt x="4550569" y="153057"/>
                  </a:lnTo>
                  <a:lnTo>
                    <a:pt x="4538948" y="151628"/>
                  </a:lnTo>
                  <a:lnTo>
                    <a:pt x="4526566" y="149913"/>
                  </a:lnTo>
                  <a:lnTo>
                    <a:pt x="4327779" y="122862"/>
                  </a:lnTo>
                  <a:lnTo>
                    <a:pt x="3929729" y="68189"/>
                  </a:lnTo>
                  <a:lnTo>
                    <a:pt x="3729133" y="41900"/>
                  </a:lnTo>
                  <a:lnTo>
                    <a:pt x="3628930" y="28946"/>
                  </a:lnTo>
                  <a:lnTo>
                    <a:pt x="3573399" y="22278"/>
                  </a:lnTo>
                  <a:cubicBezTo>
                    <a:pt x="3554445" y="19992"/>
                    <a:pt x="3535585" y="17992"/>
                    <a:pt x="3516916" y="16468"/>
                  </a:cubicBezTo>
                  <a:cubicBezTo>
                    <a:pt x="3366611" y="2752"/>
                    <a:pt x="3219736" y="-2010"/>
                    <a:pt x="3074670" y="752"/>
                  </a:cubicBezTo>
                  <a:cubicBezTo>
                    <a:pt x="3002280" y="2181"/>
                    <a:pt x="2930176" y="4467"/>
                    <a:pt x="2858738" y="8753"/>
                  </a:cubicBezTo>
                  <a:cubicBezTo>
                    <a:pt x="2787206" y="13039"/>
                    <a:pt x="2716149" y="18754"/>
                    <a:pt x="2645474" y="25326"/>
                  </a:cubicBezTo>
                  <a:cubicBezTo>
                    <a:pt x="2362581" y="52473"/>
                    <a:pt x="2085975" y="97145"/>
                    <a:pt x="1810798" y="158010"/>
                  </a:cubicBezTo>
                  <a:cubicBezTo>
                    <a:pt x="1741837" y="173345"/>
                    <a:pt x="1673066" y="189442"/>
                    <a:pt x="1602772" y="208111"/>
                  </a:cubicBezTo>
                  <a:lnTo>
                    <a:pt x="1548860" y="222780"/>
                  </a:lnTo>
                  <a:lnTo>
                    <a:pt x="1501331" y="236115"/>
                  </a:lnTo>
                  <a:cubicBezTo>
                    <a:pt x="1471327" y="244497"/>
                    <a:pt x="1441228" y="253450"/>
                    <a:pt x="1411224" y="260880"/>
                  </a:cubicBezTo>
                  <a:cubicBezTo>
                    <a:pt x="1291209" y="293074"/>
                    <a:pt x="1170813" y="318982"/>
                    <a:pt x="1050893" y="338032"/>
                  </a:cubicBezTo>
                  <a:cubicBezTo>
                    <a:pt x="990790" y="347557"/>
                    <a:pt x="931069" y="354796"/>
                    <a:pt x="871252" y="360511"/>
                  </a:cubicBezTo>
                  <a:cubicBezTo>
                    <a:pt x="841438" y="362702"/>
                    <a:pt x="811530" y="365559"/>
                    <a:pt x="781812" y="366512"/>
                  </a:cubicBezTo>
                  <a:cubicBezTo>
                    <a:pt x="751904" y="368512"/>
                    <a:pt x="722376" y="368893"/>
                    <a:pt x="692563" y="369655"/>
                  </a:cubicBezTo>
                  <a:cubicBezTo>
                    <a:pt x="633222" y="370036"/>
                    <a:pt x="574167" y="368131"/>
                    <a:pt x="515017" y="363940"/>
                  </a:cubicBezTo>
                  <a:cubicBezTo>
                    <a:pt x="455867" y="359749"/>
                    <a:pt x="397097" y="351748"/>
                    <a:pt x="337661" y="341937"/>
                  </a:cubicBezTo>
                  <a:cubicBezTo>
                    <a:pt x="278225" y="331936"/>
                    <a:pt x="218599" y="318696"/>
                    <a:pt x="156972" y="303456"/>
                  </a:cubicBezTo>
                  <a:cubicBezTo>
                    <a:pt x="106680" y="290883"/>
                    <a:pt x="55150" y="276405"/>
                    <a:pt x="0" y="261642"/>
                  </a:cubicBezTo>
                  <a:lnTo>
                    <a:pt x="0" y="713412"/>
                  </a:lnTo>
                  <a:cubicBezTo>
                    <a:pt x="3048" y="714841"/>
                    <a:pt x="6096" y="716270"/>
                    <a:pt x="9144" y="717699"/>
                  </a:cubicBezTo>
                  <a:cubicBezTo>
                    <a:pt x="74295" y="747798"/>
                    <a:pt x="142875" y="775896"/>
                    <a:pt x="213360" y="801042"/>
                  </a:cubicBezTo>
                  <a:cubicBezTo>
                    <a:pt x="354521" y="851715"/>
                    <a:pt x="503873" y="887244"/>
                    <a:pt x="653510" y="908199"/>
                  </a:cubicBezTo>
                  <a:cubicBezTo>
                    <a:pt x="803338" y="928773"/>
                    <a:pt x="953929" y="935631"/>
                    <a:pt x="1101947" y="930773"/>
                  </a:cubicBezTo>
                  <a:cubicBezTo>
                    <a:pt x="1250252" y="926582"/>
                    <a:pt x="1396365" y="911437"/>
                    <a:pt x="1540002" y="889434"/>
                  </a:cubicBezTo>
                  <a:cubicBezTo>
                    <a:pt x="1576197" y="884386"/>
                    <a:pt x="1611535" y="877433"/>
                    <a:pt x="1647158" y="871242"/>
                  </a:cubicBezTo>
                  <a:lnTo>
                    <a:pt x="1698117" y="862193"/>
                  </a:lnTo>
                  <a:lnTo>
                    <a:pt x="1742789" y="854668"/>
                  </a:lnTo>
                  <a:cubicBezTo>
                    <a:pt x="1804035" y="845048"/>
                    <a:pt x="1867472" y="835428"/>
                    <a:pt x="1931003" y="826950"/>
                  </a:cubicBezTo>
                  <a:cubicBezTo>
                    <a:pt x="2058353" y="810282"/>
                    <a:pt x="2186750" y="795327"/>
                    <a:pt x="2314861" y="783897"/>
                  </a:cubicBezTo>
                  <a:cubicBezTo>
                    <a:pt x="2378964" y="778087"/>
                    <a:pt x="2442972" y="772467"/>
                    <a:pt x="2506885" y="768086"/>
                  </a:cubicBezTo>
                  <a:cubicBezTo>
                    <a:pt x="2538794" y="765990"/>
                    <a:pt x="2570798" y="763800"/>
                    <a:pt x="2602611" y="762085"/>
                  </a:cubicBezTo>
                  <a:cubicBezTo>
                    <a:pt x="2634520" y="760180"/>
                    <a:pt x="2666333" y="758370"/>
                    <a:pt x="2698052" y="756846"/>
                  </a:cubicBezTo>
                  <a:cubicBezTo>
                    <a:pt x="2761583" y="753894"/>
                    <a:pt x="2825020" y="751703"/>
                    <a:pt x="2887980" y="750846"/>
                  </a:cubicBezTo>
                  <a:cubicBezTo>
                    <a:pt x="2951036" y="749417"/>
                    <a:pt x="3013615" y="749322"/>
                    <a:pt x="3075813" y="750179"/>
                  </a:cubicBezTo>
                  <a:cubicBezTo>
                    <a:pt x="3106865" y="750846"/>
                    <a:pt x="3137916" y="751417"/>
                    <a:pt x="3168587" y="752751"/>
                  </a:cubicBezTo>
                  <a:cubicBezTo>
                    <a:pt x="3199448" y="753703"/>
                    <a:pt x="3229928" y="755227"/>
                    <a:pt x="3260408" y="756656"/>
                  </a:cubicBezTo>
                  <a:cubicBezTo>
                    <a:pt x="3320987" y="760466"/>
                    <a:pt x="3381470" y="764562"/>
                    <a:pt x="3440049" y="771610"/>
                  </a:cubicBezTo>
                  <a:cubicBezTo>
                    <a:pt x="3454908" y="773039"/>
                    <a:pt x="3469386" y="775039"/>
                    <a:pt x="3483864" y="776849"/>
                  </a:cubicBezTo>
                  <a:lnTo>
                    <a:pt x="3528536" y="782469"/>
                  </a:lnTo>
                  <a:lnTo>
                    <a:pt x="3628549" y="796089"/>
                  </a:lnTo>
                  <a:lnTo>
                    <a:pt x="3828574" y="823140"/>
                  </a:lnTo>
                  <a:cubicBezTo>
                    <a:pt x="3962019" y="840190"/>
                    <a:pt x="4095750" y="858573"/>
                    <a:pt x="4231196" y="874099"/>
                  </a:cubicBezTo>
                  <a:lnTo>
                    <a:pt x="4433126" y="897435"/>
                  </a:lnTo>
                  <a:lnTo>
                    <a:pt x="4485990" y="903246"/>
                  </a:lnTo>
                  <a:cubicBezTo>
                    <a:pt x="4503897" y="905151"/>
                    <a:pt x="4521708" y="907341"/>
                    <a:pt x="4539806" y="908961"/>
                  </a:cubicBezTo>
                  <a:lnTo>
                    <a:pt x="4593908" y="914199"/>
                  </a:lnTo>
                  <a:lnTo>
                    <a:pt x="4648296" y="918771"/>
                  </a:lnTo>
                  <a:cubicBezTo>
                    <a:pt x="4793456" y="930392"/>
                    <a:pt x="4942237" y="935631"/>
                    <a:pt x="5092446" y="931154"/>
                  </a:cubicBezTo>
                  <a:cubicBezTo>
                    <a:pt x="5242274" y="927249"/>
                    <a:pt x="5393627" y="911437"/>
                    <a:pt x="5533168" y="891816"/>
                  </a:cubicBezTo>
                  <a:cubicBezTo>
                    <a:pt x="5673471" y="872289"/>
                    <a:pt x="5798820" y="851906"/>
                    <a:pt x="5918169" y="840666"/>
                  </a:cubicBezTo>
                  <a:cubicBezTo>
                    <a:pt x="5948077" y="837809"/>
                    <a:pt x="5977795" y="835237"/>
                    <a:pt x="6007323" y="833237"/>
                  </a:cubicBezTo>
                  <a:cubicBezTo>
                    <a:pt x="6022086" y="832094"/>
                    <a:pt x="6036945" y="831332"/>
                    <a:pt x="6051709" y="830570"/>
                  </a:cubicBezTo>
                  <a:lnTo>
                    <a:pt x="6097429" y="828379"/>
                  </a:lnTo>
                  <a:cubicBezTo>
                    <a:pt x="6158960" y="825236"/>
                    <a:pt x="6223445" y="823807"/>
                    <a:pt x="6287834" y="822569"/>
                  </a:cubicBezTo>
                  <a:cubicBezTo>
                    <a:pt x="6417374" y="820664"/>
                    <a:pt x="6549485" y="820188"/>
                    <a:pt x="6681597" y="821235"/>
                  </a:cubicBezTo>
                  <a:cubicBezTo>
                    <a:pt x="6813899" y="822378"/>
                    <a:pt x="6946773" y="823617"/>
                    <a:pt x="7079647" y="826569"/>
                  </a:cubicBezTo>
                  <a:cubicBezTo>
                    <a:pt x="7212520" y="828951"/>
                    <a:pt x="7345585" y="831903"/>
                    <a:pt x="7478173" y="836094"/>
                  </a:cubicBezTo>
                  <a:cubicBezTo>
                    <a:pt x="7610475" y="839714"/>
                    <a:pt x="7743539" y="844953"/>
                    <a:pt x="7871937" y="851430"/>
                  </a:cubicBezTo>
                  <a:lnTo>
                    <a:pt x="7919657" y="854097"/>
                  </a:lnTo>
                  <a:cubicBezTo>
                    <a:pt x="7935564" y="854954"/>
                    <a:pt x="7949756" y="856192"/>
                    <a:pt x="7964901" y="857240"/>
                  </a:cubicBezTo>
                  <a:lnTo>
                    <a:pt x="8015955" y="861050"/>
                  </a:lnTo>
                  <a:cubicBezTo>
                    <a:pt x="8035195" y="862383"/>
                    <a:pt x="8053769" y="863622"/>
                    <a:pt x="8072247" y="864384"/>
                  </a:cubicBezTo>
                  <a:cubicBezTo>
                    <a:pt x="8145780" y="867527"/>
                    <a:pt x="8216456" y="868479"/>
                    <a:pt x="8286750" y="868384"/>
                  </a:cubicBezTo>
                  <a:cubicBezTo>
                    <a:pt x="8427148" y="867527"/>
                    <a:pt x="8565452" y="862574"/>
                    <a:pt x="8704040" y="853716"/>
                  </a:cubicBezTo>
                  <a:cubicBezTo>
                    <a:pt x="8842534" y="844762"/>
                    <a:pt x="8980741" y="832284"/>
                    <a:pt x="9120188" y="814092"/>
                  </a:cubicBezTo>
                  <a:cubicBezTo>
                    <a:pt x="9140761" y="811425"/>
                    <a:pt x="9161336" y="808567"/>
                    <a:pt x="9181909" y="805519"/>
                  </a:cubicBezTo>
                  <a:lnTo>
                    <a:pt x="9181909" y="396420"/>
                  </a:lnTo>
                  <a:close/>
                </a:path>
              </a:pathLst>
            </a:custGeom>
            <a:solidFill>
              <a:schemeClr val="bg1">
                <a:alpha val="30000"/>
              </a:schemeClr>
            </a:solidFill>
            <a:ln w="9525" cap="flat">
              <a:noFill/>
              <a:prstDash val="solid"/>
              <a:miter/>
            </a:ln>
          </p:spPr>
          <p:txBody>
            <a:bodyPr rtlCol="0" anchor="ctr"/>
            <a:lstStyle/>
            <a:p>
              <a:endParaRPr lang="en-US"/>
            </a:p>
          </p:txBody>
        </p:sp>
        <p:sp>
          <p:nvSpPr>
            <p:cNvPr id="1433" name="Freeform: Shape 1432">
              <a:extLst>
                <a:ext uri="{FF2B5EF4-FFF2-40B4-BE49-F238E27FC236}">
                  <a16:creationId xmlns:a16="http://schemas.microsoft.com/office/drawing/2014/main" id="{2587D38B-9E07-4A8B-B285-5FEBF6A60D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3580789"/>
              <a:ext cx="9182100" cy="544245"/>
            </a:xfrm>
            <a:custGeom>
              <a:avLst/>
              <a:gdLst>
                <a:gd name="connsiteX0" fmla="*/ 9182100 w 9182100"/>
                <a:gd name="connsiteY0" fmla="*/ 154189 h 544245"/>
                <a:gd name="connsiteX1" fmla="*/ 9047702 w 9182100"/>
                <a:gd name="connsiteY1" fmla="*/ 162762 h 544245"/>
                <a:gd name="connsiteX2" fmla="*/ 8652224 w 9182100"/>
                <a:gd name="connsiteY2" fmla="*/ 178287 h 544245"/>
                <a:gd name="connsiteX3" fmla="*/ 8255603 w 9182100"/>
                <a:gd name="connsiteY3" fmla="*/ 161047 h 544245"/>
                <a:gd name="connsiteX4" fmla="*/ 8060722 w 9182100"/>
                <a:gd name="connsiteY4" fmla="*/ 140854 h 544245"/>
                <a:gd name="connsiteX5" fmla="*/ 8013478 w 9182100"/>
                <a:gd name="connsiteY5" fmla="*/ 134187 h 544245"/>
                <a:gd name="connsiteX6" fmla="*/ 7990428 w 9182100"/>
                <a:gd name="connsiteY6" fmla="*/ 130567 h 544245"/>
                <a:gd name="connsiteX7" fmla="*/ 7964139 w 9182100"/>
                <a:gd name="connsiteY7" fmla="*/ 126853 h 544245"/>
                <a:gd name="connsiteX8" fmla="*/ 7911656 w 9182100"/>
                <a:gd name="connsiteY8" fmla="*/ 119518 h 544245"/>
                <a:gd name="connsiteX9" fmla="*/ 7860220 w 9182100"/>
                <a:gd name="connsiteY9" fmla="*/ 113232 h 544245"/>
                <a:gd name="connsiteX10" fmla="*/ 7453884 w 9182100"/>
                <a:gd name="connsiteY10" fmla="*/ 70369 h 544245"/>
                <a:gd name="connsiteX11" fmla="*/ 7048976 w 9182100"/>
                <a:gd name="connsiteY11" fmla="*/ 36556 h 544245"/>
                <a:gd name="connsiteX12" fmla="*/ 6846285 w 9182100"/>
                <a:gd name="connsiteY12" fmla="*/ 22649 h 544245"/>
                <a:gd name="connsiteX13" fmla="*/ 6643212 w 9182100"/>
                <a:gd name="connsiteY13" fmla="*/ 11600 h 544245"/>
                <a:gd name="connsiteX14" fmla="*/ 6541485 w 9182100"/>
                <a:gd name="connsiteY14" fmla="*/ 7314 h 544245"/>
                <a:gd name="connsiteX15" fmla="*/ 6439567 w 9182100"/>
                <a:gd name="connsiteY15" fmla="*/ 3885 h 544245"/>
                <a:gd name="connsiteX16" fmla="*/ 6337459 w 9182100"/>
                <a:gd name="connsiteY16" fmla="*/ 1313 h 544245"/>
                <a:gd name="connsiteX17" fmla="*/ 6234970 w 9182100"/>
                <a:gd name="connsiteY17" fmla="*/ 75 h 544245"/>
                <a:gd name="connsiteX18" fmla="*/ 6027802 w 9182100"/>
                <a:gd name="connsiteY18" fmla="*/ 2265 h 544245"/>
                <a:gd name="connsiteX19" fmla="*/ 5921978 w 9182100"/>
                <a:gd name="connsiteY19" fmla="*/ 6552 h 544245"/>
                <a:gd name="connsiteX20" fmla="*/ 5815965 w 9182100"/>
                <a:gd name="connsiteY20" fmla="*/ 14362 h 544245"/>
                <a:gd name="connsiteX21" fmla="*/ 5408390 w 9182100"/>
                <a:gd name="connsiteY21" fmla="*/ 67036 h 544245"/>
                <a:gd name="connsiteX22" fmla="*/ 5023866 w 9182100"/>
                <a:gd name="connsiteY22" fmla="*/ 103992 h 544245"/>
                <a:gd name="connsiteX23" fmla="*/ 4831556 w 9182100"/>
                <a:gd name="connsiteY23" fmla="*/ 106374 h 544245"/>
                <a:gd name="connsiteX24" fmla="*/ 4637723 w 9182100"/>
                <a:gd name="connsiteY24" fmla="*/ 98754 h 544245"/>
                <a:gd name="connsiteX25" fmla="*/ 4442460 w 9182100"/>
                <a:gd name="connsiteY25" fmla="*/ 83038 h 544245"/>
                <a:gd name="connsiteX26" fmla="*/ 4341686 w 9182100"/>
                <a:gd name="connsiteY26" fmla="*/ 77227 h 544245"/>
                <a:gd name="connsiteX27" fmla="*/ 4241006 w 9182100"/>
                <a:gd name="connsiteY27" fmla="*/ 71989 h 544245"/>
                <a:gd name="connsiteX28" fmla="*/ 3836956 w 9182100"/>
                <a:gd name="connsiteY28" fmla="*/ 54177 h 544245"/>
                <a:gd name="connsiteX29" fmla="*/ 3634549 w 9182100"/>
                <a:gd name="connsiteY29" fmla="*/ 45414 h 544245"/>
                <a:gd name="connsiteX30" fmla="*/ 3533394 w 9182100"/>
                <a:gd name="connsiteY30" fmla="*/ 40461 h 544245"/>
                <a:gd name="connsiteX31" fmla="*/ 3481959 w 9182100"/>
                <a:gd name="connsiteY31" fmla="*/ 37889 h 544245"/>
                <a:gd name="connsiteX32" fmla="*/ 3430238 w 9182100"/>
                <a:gd name="connsiteY32" fmla="*/ 35889 h 544245"/>
                <a:gd name="connsiteX33" fmla="*/ 3020473 w 9182100"/>
                <a:gd name="connsiteY33" fmla="*/ 37603 h 544245"/>
                <a:gd name="connsiteX34" fmla="*/ 2614422 w 9182100"/>
                <a:gd name="connsiteY34" fmla="*/ 56844 h 544245"/>
                <a:gd name="connsiteX35" fmla="*/ 2208657 w 9182100"/>
                <a:gd name="connsiteY35" fmla="*/ 81609 h 544245"/>
                <a:gd name="connsiteX36" fmla="*/ 1800606 w 9182100"/>
                <a:gd name="connsiteY36" fmla="*/ 107612 h 544245"/>
                <a:gd name="connsiteX37" fmla="*/ 1594676 w 9182100"/>
                <a:gd name="connsiteY37" fmla="*/ 124948 h 544245"/>
                <a:gd name="connsiteX38" fmla="*/ 1491996 w 9182100"/>
                <a:gd name="connsiteY38" fmla="*/ 136568 h 544245"/>
                <a:gd name="connsiteX39" fmla="*/ 1442942 w 9182100"/>
                <a:gd name="connsiteY39" fmla="*/ 141902 h 544245"/>
                <a:gd name="connsiteX40" fmla="*/ 1418463 w 9182100"/>
                <a:gd name="connsiteY40" fmla="*/ 144664 h 544245"/>
                <a:gd name="connsiteX41" fmla="*/ 1393984 w 9182100"/>
                <a:gd name="connsiteY41" fmla="*/ 146855 h 544245"/>
                <a:gd name="connsiteX42" fmla="*/ 1006697 w 9182100"/>
                <a:gd name="connsiteY42" fmla="*/ 169810 h 544245"/>
                <a:gd name="connsiteX43" fmla="*/ 816864 w 9182100"/>
                <a:gd name="connsiteY43" fmla="*/ 170953 h 544245"/>
                <a:gd name="connsiteX44" fmla="*/ 769906 w 9182100"/>
                <a:gd name="connsiteY44" fmla="*/ 169715 h 544245"/>
                <a:gd name="connsiteX45" fmla="*/ 723043 w 9182100"/>
                <a:gd name="connsiteY45" fmla="*/ 168096 h 544245"/>
                <a:gd name="connsiteX46" fmla="*/ 676370 w 9182100"/>
                <a:gd name="connsiteY46" fmla="*/ 166286 h 544245"/>
                <a:gd name="connsiteX47" fmla="*/ 629888 w 9182100"/>
                <a:gd name="connsiteY47" fmla="*/ 163333 h 544245"/>
                <a:gd name="connsiteX48" fmla="*/ 445484 w 9182100"/>
                <a:gd name="connsiteY48" fmla="*/ 146093 h 544245"/>
                <a:gd name="connsiteX49" fmla="*/ 263366 w 9182100"/>
                <a:gd name="connsiteY49" fmla="*/ 115232 h 544245"/>
                <a:gd name="connsiteX50" fmla="*/ 81439 w 9182100"/>
                <a:gd name="connsiteY50" fmla="*/ 70369 h 544245"/>
                <a:gd name="connsiteX51" fmla="*/ 35338 w 9182100"/>
                <a:gd name="connsiteY51" fmla="*/ 57034 h 544245"/>
                <a:gd name="connsiteX52" fmla="*/ 0 w 9182100"/>
                <a:gd name="connsiteY52" fmla="*/ 46652 h 544245"/>
                <a:gd name="connsiteX53" fmla="*/ 0 w 9182100"/>
                <a:gd name="connsiteY53" fmla="*/ 426795 h 544245"/>
                <a:gd name="connsiteX54" fmla="*/ 178594 w 9182100"/>
                <a:gd name="connsiteY54" fmla="*/ 479658 h 544245"/>
                <a:gd name="connsiteX55" fmla="*/ 610457 w 9182100"/>
                <a:gd name="connsiteY55" fmla="*/ 542619 h 544245"/>
                <a:gd name="connsiteX56" fmla="*/ 826865 w 9182100"/>
                <a:gd name="connsiteY56" fmla="*/ 539666 h 544245"/>
                <a:gd name="connsiteX57" fmla="*/ 1039654 w 9182100"/>
                <a:gd name="connsiteY57" fmla="*/ 515187 h 544245"/>
                <a:gd name="connsiteX58" fmla="*/ 1449705 w 9182100"/>
                <a:gd name="connsiteY58" fmla="*/ 415270 h 544245"/>
                <a:gd name="connsiteX59" fmla="*/ 1548765 w 9182100"/>
                <a:gd name="connsiteY59" fmla="*/ 382123 h 544245"/>
                <a:gd name="connsiteX60" fmla="*/ 1642872 w 9182100"/>
                <a:gd name="connsiteY60" fmla="*/ 349261 h 544245"/>
                <a:gd name="connsiteX61" fmla="*/ 1832991 w 9182100"/>
                <a:gd name="connsiteY61" fmla="*/ 289158 h 544245"/>
                <a:gd name="connsiteX62" fmla="*/ 2222754 w 9182100"/>
                <a:gd name="connsiteY62" fmla="*/ 193623 h 544245"/>
                <a:gd name="connsiteX63" fmla="*/ 2620137 w 9182100"/>
                <a:gd name="connsiteY63" fmla="*/ 138378 h 544245"/>
                <a:gd name="connsiteX64" fmla="*/ 3020473 w 9182100"/>
                <a:gd name="connsiteY64" fmla="*/ 127234 h 544245"/>
                <a:gd name="connsiteX65" fmla="*/ 3219736 w 9182100"/>
                <a:gd name="connsiteY65" fmla="*/ 139807 h 544245"/>
                <a:gd name="connsiteX66" fmla="*/ 3318605 w 9182100"/>
                <a:gd name="connsiteY66" fmla="*/ 151713 h 544245"/>
                <a:gd name="connsiteX67" fmla="*/ 3367754 w 9182100"/>
                <a:gd name="connsiteY67" fmla="*/ 158666 h 544245"/>
                <a:gd name="connsiteX68" fmla="*/ 3416618 w 9182100"/>
                <a:gd name="connsiteY68" fmla="*/ 166858 h 544245"/>
                <a:gd name="connsiteX69" fmla="*/ 3465195 w 9182100"/>
                <a:gd name="connsiteY69" fmla="*/ 176097 h 544245"/>
                <a:gd name="connsiteX70" fmla="*/ 3513868 w 9182100"/>
                <a:gd name="connsiteY70" fmla="*/ 185908 h 544245"/>
                <a:gd name="connsiteX71" fmla="*/ 3612737 w 9182100"/>
                <a:gd name="connsiteY71" fmla="*/ 207625 h 544245"/>
                <a:gd name="connsiteX72" fmla="*/ 3810381 w 9182100"/>
                <a:gd name="connsiteY72" fmla="*/ 252106 h 544245"/>
                <a:gd name="connsiteX73" fmla="*/ 4206621 w 9182100"/>
                <a:gd name="connsiteY73" fmla="*/ 339736 h 544245"/>
                <a:gd name="connsiteX74" fmla="*/ 4306062 w 9182100"/>
                <a:gd name="connsiteY74" fmla="*/ 359834 h 544245"/>
                <a:gd name="connsiteX75" fmla="*/ 4405503 w 9182100"/>
                <a:gd name="connsiteY75" fmla="*/ 378979 h 544245"/>
                <a:gd name="connsiteX76" fmla="*/ 4611529 w 9182100"/>
                <a:gd name="connsiteY76" fmla="*/ 405745 h 544245"/>
                <a:gd name="connsiteX77" fmla="*/ 5031677 w 9182100"/>
                <a:gd name="connsiteY77" fmla="*/ 427462 h 544245"/>
                <a:gd name="connsiteX78" fmla="*/ 5243227 w 9182100"/>
                <a:gd name="connsiteY78" fmla="*/ 418699 h 544245"/>
                <a:gd name="connsiteX79" fmla="*/ 5451062 w 9182100"/>
                <a:gd name="connsiteY79" fmla="*/ 398029 h 544245"/>
                <a:gd name="connsiteX80" fmla="*/ 5844635 w 9182100"/>
                <a:gd name="connsiteY80" fmla="*/ 353071 h 544245"/>
                <a:gd name="connsiteX81" fmla="*/ 5939981 w 9182100"/>
                <a:gd name="connsiteY81" fmla="*/ 346975 h 544245"/>
                <a:gd name="connsiteX82" fmla="*/ 6035898 w 9182100"/>
                <a:gd name="connsiteY82" fmla="*/ 344118 h 544245"/>
                <a:gd name="connsiteX83" fmla="*/ 6232303 w 9182100"/>
                <a:gd name="connsiteY83" fmla="*/ 343642 h 544245"/>
                <a:gd name="connsiteX84" fmla="*/ 6630924 w 9182100"/>
                <a:gd name="connsiteY84" fmla="*/ 351071 h 544245"/>
                <a:gd name="connsiteX85" fmla="*/ 6831140 w 9182100"/>
                <a:gd name="connsiteY85" fmla="*/ 356596 h 544245"/>
                <a:gd name="connsiteX86" fmla="*/ 7031545 w 9182100"/>
                <a:gd name="connsiteY86" fmla="*/ 362501 h 544245"/>
                <a:gd name="connsiteX87" fmla="*/ 7432262 w 9182100"/>
                <a:gd name="connsiteY87" fmla="*/ 378408 h 544245"/>
                <a:gd name="connsiteX88" fmla="*/ 7830312 w 9182100"/>
                <a:gd name="connsiteY88" fmla="*/ 402506 h 544245"/>
                <a:gd name="connsiteX89" fmla="*/ 7879270 w 9182100"/>
                <a:gd name="connsiteY89" fmla="*/ 406792 h 544245"/>
                <a:gd name="connsiteX90" fmla="*/ 7926895 w 9182100"/>
                <a:gd name="connsiteY90" fmla="*/ 411745 h 544245"/>
                <a:gd name="connsiteX91" fmla="*/ 7977569 w 9182100"/>
                <a:gd name="connsiteY91" fmla="*/ 417175 h 544245"/>
                <a:gd name="connsiteX92" fmla="*/ 8030623 w 9182100"/>
                <a:gd name="connsiteY92" fmla="*/ 422127 h 544245"/>
                <a:gd name="connsiteX93" fmla="*/ 8237982 w 9182100"/>
                <a:gd name="connsiteY93" fmla="*/ 435177 h 544245"/>
                <a:gd name="connsiteX94" fmla="*/ 8647748 w 9182100"/>
                <a:gd name="connsiteY94" fmla="*/ 449464 h 544245"/>
                <a:gd name="connsiteX95" fmla="*/ 8852821 w 9182100"/>
                <a:gd name="connsiteY95" fmla="*/ 456132 h 544245"/>
                <a:gd name="connsiteX96" fmla="*/ 8955786 w 9182100"/>
                <a:gd name="connsiteY96" fmla="*/ 458132 h 544245"/>
                <a:gd name="connsiteX97" fmla="*/ 9059227 w 9182100"/>
                <a:gd name="connsiteY97" fmla="*/ 457751 h 544245"/>
                <a:gd name="connsiteX98" fmla="*/ 9182005 w 9182100"/>
                <a:gd name="connsiteY98" fmla="*/ 452512 h 544245"/>
                <a:gd name="connsiteX99" fmla="*/ 9182005 w 9182100"/>
                <a:gd name="connsiteY99" fmla="*/ 154189 h 544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Lst>
              <a:rect l="l" t="t" r="r" b="b"/>
              <a:pathLst>
                <a:path w="9182100" h="544245">
                  <a:moveTo>
                    <a:pt x="9182100" y="154189"/>
                  </a:moveTo>
                  <a:cubicBezTo>
                    <a:pt x="9137618" y="157142"/>
                    <a:pt x="9092851" y="159904"/>
                    <a:pt x="9047702" y="162762"/>
                  </a:cubicBezTo>
                  <a:cubicBezTo>
                    <a:pt x="8917114" y="170668"/>
                    <a:pt x="8784717" y="178002"/>
                    <a:pt x="8652224" y="178287"/>
                  </a:cubicBezTo>
                  <a:cubicBezTo>
                    <a:pt x="8519732" y="178764"/>
                    <a:pt x="8387049" y="171239"/>
                    <a:pt x="8255603" y="161047"/>
                  </a:cubicBezTo>
                  <a:cubicBezTo>
                    <a:pt x="8189881" y="155904"/>
                    <a:pt x="8124539" y="149236"/>
                    <a:pt x="8060722" y="140854"/>
                  </a:cubicBezTo>
                  <a:cubicBezTo>
                    <a:pt x="8044815" y="138759"/>
                    <a:pt x="8029099" y="136473"/>
                    <a:pt x="8013478" y="134187"/>
                  </a:cubicBezTo>
                  <a:lnTo>
                    <a:pt x="7990428" y="130567"/>
                  </a:lnTo>
                  <a:lnTo>
                    <a:pt x="7964139" y="126853"/>
                  </a:lnTo>
                  <a:cubicBezTo>
                    <a:pt x="7946708" y="124376"/>
                    <a:pt x="7928896" y="121709"/>
                    <a:pt x="7911656" y="119518"/>
                  </a:cubicBezTo>
                  <a:lnTo>
                    <a:pt x="7860220" y="113232"/>
                  </a:lnTo>
                  <a:cubicBezTo>
                    <a:pt x="7723728" y="96277"/>
                    <a:pt x="7589044" y="83038"/>
                    <a:pt x="7453884" y="70369"/>
                  </a:cubicBezTo>
                  <a:cubicBezTo>
                    <a:pt x="7318915" y="57701"/>
                    <a:pt x="7184041" y="46366"/>
                    <a:pt x="7048976" y="36556"/>
                  </a:cubicBezTo>
                  <a:cubicBezTo>
                    <a:pt x="6981444" y="31793"/>
                    <a:pt x="6913912" y="26840"/>
                    <a:pt x="6846285" y="22649"/>
                  </a:cubicBezTo>
                  <a:cubicBezTo>
                    <a:pt x="6778657" y="18553"/>
                    <a:pt x="6710934" y="14934"/>
                    <a:pt x="6643212" y="11600"/>
                  </a:cubicBezTo>
                  <a:lnTo>
                    <a:pt x="6541485" y="7314"/>
                  </a:lnTo>
                  <a:cubicBezTo>
                    <a:pt x="6507576" y="5790"/>
                    <a:pt x="6473667" y="4647"/>
                    <a:pt x="6439567" y="3885"/>
                  </a:cubicBezTo>
                  <a:lnTo>
                    <a:pt x="6337459" y="1313"/>
                  </a:lnTo>
                  <a:lnTo>
                    <a:pt x="6234970" y="75"/>
                  </a:lnTo>
                  <a:cubicBezTo>
                    <a:pt x="6166295" y="-116"/>
                    <a:pt x="6097715" y="-116"/>
                    <a:pt x="6027802" y="2265"/>
                  </a:cubicBezTo>
                  <a:cubicBezTo>
                    <a:pt x="5993320" y="3123"/>
                    <a:pt x="5957412" y="4456"/>
                    <a:pt x="5921978" y="6552"/>
                  </a:cubicBezTo>
                  <a:cubicBezTo>
                    <a:pt x="5886546" y="8552"/>
                    <a:pt x="5851112" y="11124"/>
                    <a:pt x="5815965" y="14362"/>
                  </a:cubicBezTo>
                  <a:cubicBezTo>
                    <a:pt x="5674995" y="27126"/>
                    <a:pt x="5538597" y="48938"/>
                    <a:pt x="5408390" y="67036"/>
                  </a:cubicBezTo>
                  <a:cubicBezTo>
                    <a:pt x="5277993" y="85514"/>
                    <a:pt x="5151692" y="99039"/>
                    <a:pt x="5023866" y="103992"/>
                  </a:cubicBezTo>
                  <a:cubicBezTo>
                    <a:pt x="4960049" y="106660"/>
                    <a:pt x="4895946" y="107231"/>
                    <a:pt x="4831556" y="106374"/>
                  </a:cubicBezTo>
                  <a:cubicBezTo>
                    <a:pt x="4767167" y="105231"/>
                    <a:pt x="4702588" y="102468"/>
                    <a:pt x="4637723" y="98754"/>
                  </a:cubicBezTo>
                  <a:cubicBezTo>
                    <a:pt x="4572762" y="95230"/>
                    <a:pt x="4507992" y="88848"/>
                    <a:pt x="4442460" y="83038"/>
                  </a:cubicBezTo>
                  <a:cubicBezTo>
                    <a:pt x="4408837" y="80752"/>
                    <a:pt x="4375214" y="79228"/>
                    <a:pt x="4341686" y="77227"/>
                  </a:cubicBezTo>
                  <a:cubicBezTo>
                    <a:pt x="4308158" y="75227"/>
                    <a:pt x="4274534" y="73417"/>
                    <a:pt x="4241006" y="71989"/>
                  </a:cubicBezTo>
                  <a:cubicBezTo>
                    <a:pt x="4106895" y="65131"/>
                    <a:pt x="3971925" y="59797"/>
                    <a:pt x="3836956" y="54177"/>
                  </a:cubicBezTo>
                  <a:lnTo>
                    <a:pt x="3634549" y="45414"/>
                  </a:lnTo>
                  <a:lnTo>
                    <a:pt x="3533394" y="40461"/>
                  </a:lnTo>
                  <a:lnTo>
                    <a:pt x="3481959" y="37889"/>
                  </a:lnTo>
                  <a:cubicBezTo>
                    <a:pt x="3464719" y="37127"/>
                    <a:pt x="3447479" y="36079"/>
                    <a:pt x="3430238" y="35889"/>
                  </a:cubicBezTo>
                  <a:cubicBezTo>
                    <a:pt x="3292602" y="31126"/>
                    <a:pt x="3156299" y="33603"/>
                    <a:pt x="3020473" y="37603"/>
                  </a:cubicBezTo>
                  <a:cubicBezTo>
                    <a:pt x="2884741" y="41985"/>
                    <a:pt x="2749487" y="48843"/>
                    <a:pt x="2614422" y="56844"/>
                  </a:cubicBezTo>
                  <a:lnTo>
                    <a:pt x="2208657" y="81609"/>
                  </a:lnTo>
                  <a:cubicBezTo>
                    <a:pt x="2073116" y="89991"/>
                    <a:pt x="1937195" y="97515"/>
                    <a:pt x="1800606" y="107612"/>
                  </a:cubicBezTo>
                  <a:cubicBezTo>
                    <a:pt x="1732217" y="112184"/>
                    <a:pt x="1663827" y="117804"/>
                    <a:pt x="1594676" y="124948"/>
                  </a:cubicBezTo>
                  <a:lnTo>
                    <a:pt x="1491996" y="136568"/>
                  </a:lnTo>
                  <a:lnTo>
                    <a:pt x="1442942" y="141902"/>
                  </a:lnTo>
                  <a:lnTo>
                    <a:pt x="1418463" y="144664"/>
                  </a:lnTo>
                  <a:lnTo>
                    <a:pt x="1393984" y="146855"/>
                  </a:lnTo>
                  <a:cubicBezTo>
                    <a:pt x="1263491" y="159142"/>
                    <a:pt x="1134142" y="166667"/>
                    <a:pt x="1006697" y="169810"/>
                  </a:cubicBezTo>
                  <a:cubicBezTo>
                    <a:pt x="942975" y="172001"/>
                    <a:pt x="879729" y="171239"/>
                    <a:pt x="816864" y="170953"/>
                  </a:cubicBezTo>
                  <a:lnTo>
                    <a:pt x="769906" y="169715"/>
                  </a:lnTo>
                  <a:cubicBezTo>
                    <a:pt x="754285" y="169525"/>
                    <a:pt x="738569" y="169048"/>
                    <a:pt x="723043" y="168096"/>
                  </a:cubicBezTo>
                  <a:lnTo>
                    <a:pt x="676370" y="166286"/>
                  </a:lnTo>
                  <a:cubicBezTo>
                    <a:pt x="660845" y="165238"/>
                    <a:pt x="645414" y="164095"/>
                    <a:pt x="629888" y="163333"/>
                  </a:cubicBezTo>
                  <a:cubicBezTo>
                    <a:pt x="568071" y="159047"/>
                    <a:pt x="506540" y="154094"/>
                    <a:pt x="445484" y="146093"/>
                  </a:cubicBezTo>
                  <a:cubicBezTo>
                    <a:pt x="384524" y="137997"/>
                    <a:pt x="323850" y="128091"/>
                    <a:pt x="263366" y="115232"/>
                  </a:cubicBezTo>
                  <a:cubicBezTo>
                    <a:pt x="202787" y="102850"/>
                    <a:pt x="142589" y="87419"/>
                    <a:pt x="81439" y="70369"/>
                  </a:cubicBezTo>
                  <a:cubicBezTo>
                    <a:pt x="66199" y="66178"/>
                    <a:pt x="50864" y="61702"/>
                    <a:pt x="35338" y="57034"/>
                  </a:cubicBezTo>
                  <a:lnTo>
                    <a:pt x="0" y="46652"/>
                  </a:lnTo>
                  <a:lnTo>
                    <a:pt x="0" y="426795"/>
                  </a:lnTo>
                  <a:cubicBezTo>
                    <a:pt x="58198" y="446416"/>
                    <a:pt x="117920" y="464323"/>
                    <a:pt x="178594" y="479658"/>
                  </a:cubicBezTo>
                  <a:cubicBezTo>
                    <a:pt x="319850" y="514901"/>
                    <a:pt x="465582" y="537094"/>
                    <a:pt x="610457" y="542619"/>
                  </a:cubicBezTo>
                  <a:cubicBezTo>
                    <a:pt x="682943" y="545953"/>
                    <a:pt x="755142" y="543762"/>
                    <a:pt x="826865" y="539666"/>
                  </a:cubicBezTo>
                  <a:cubicBezTo>
                    <a:pt x="898398" y="534523"/>
                    <a:pt x="969645" y="526903"/>
                    <a:pt x="1039654" y="515187"/>
                  </a:cubicBezTo>
                  <a:cubicBezTo>
                    <a:pt x="1180052" y="492517"/>
                    <a:pt x="1316736" y="457751"/>
                    <a:pt x="1449705" y="415270"/>
                  </a:cubicBezTo>
                  <a:cubicBezTo>
                    <a:pt x="1483138" y="405364"/>
                    <a:pt x="1515809" y="393172"/>
                    <a:pt x="1548765" y="382123"/>
                  </a:cubicBezTo>
                  <a:lnTo>
                    <a:pt x="1642872" y="349261"/>
                  </a:lnTo>
                  <a:cubicBezTo>
                    <a:pt x="1705261" y="328211"/>
                    <a:pt x="1768983" y="308208"/>
                    <a:pt x="1832991" y="289158"/>
                  </a:cubicBezTo>
                  <a:cubicBezTo>
                    <a:pt x="1961198" y="251821"/>
                    <a:pt x="2091404" y="219435"/>
                    <a:pt x="2222754" y="193623"/>
                  </a:cubicBezTo>
                  <a:cubicBezTo>
                    <a:pt x="2354199" y="168382"/>
                    <a:pt x="2486882" y="149332"/>
                    <a:pt x="2620137" y="138378"/>
                  </a:cubicBezTo>
                  <a:cubicBezTo>
                    <a:pt x="2753392" y="127424"/>
                    <a:pt x="2887123" y="122947"/>
                    <a:pt x="3020473" y="127234"/>
                  </a:cubicBezTo>
                  <a:cubicBezTo>
                    <a:pt x="3087148" y="129043"/>
                    <a:pt x="3153632" y="133711"/>
                    <a:pt x="3219736" y="139807"/>
                  </a:cubicBezTo>
                  <a:cubicBezTo>
                    <a:pt x="3252788" y="143426"/>
                    <a:pt x="3285839" y="146760"/>
                    <a:pt x="3318605" y="151713"/>
                  </a:cubicBezTo>
                  <a:lnTo>
                    <a:pt x="3367754" y="158666"/>
                  </a:lnTo>
                  <a:cubicBezTo>
                    <a:pt x="3384042" y="161238"/>
                    <a:pt x="3400330" y="164000"/>
                    <a:pt x="3416618" y="166858"/>
                  </a:cubicBezTo>
                  <a:cubicBezTo>
                    <a:pt x="3432905" y="169525"/>
                    <a:pt x="3449003" y="172954"/>
                    <a:pt x="3465195" y="176097"/>
                  </a:cubicBezTo>
                  <a:cubicBezTo>
                    <a:pt x="3481483" y="179431"/>
                    <a:pt x="3497199" y="182288"/>
                    <a:pt x="3513868" y="185908"/>
                  </a:cubicBezTo>
                  <a:lnTo>
                    <a:pt x="3612737" y="207625"/>
                  </a:lnTo>
                  <a:lnTo>
                    <a:pt x="3810381" y="252106"/>
                  </a:lnTo>
                  <a:cubicBezTo>
                    <a:pt x="3942112" y="282015"/>
                    <a:pt x="4073843" y="312590"/>
                    <a:pt x="4206621" y="339736"/>
                  </a:cubicBezTo>
                  <a:cubicBezTo>
                    <a:pt x="4239768" y="346785"/>
                    <a:pt x="4272915" y="353452"/>
                    <a:pt x="4306062" y="359834"/>
                  </a:cubicBezTo>
                  <a:cubicBezTo>
                    <a:pt x="4339209" y="366216"/>
                    <a:pt x="4372356" y="372979"/>
                    <a:pt x="4405503" y="378979"/>
                  </a:cubicBezTo>
                  <a:cubicBezTo>
                    <a:pt x="4473416" y="389266"/>
                    <a:pt x="4542378" y="398410"/>
                    <a:pt x="4611529" y="405745"/>
                  </a:cubicBezTo>
                  <a:cubicBezTo>
                    <a:pt x="4749832" y="420794"/>
                    <a:pt x="4890326" y="428795"/>
                    <a:pt x="5031677" y="427462"/>
                  </a:cubicBezTo>
                  <a:cubicBezTo>
                    <a:pt x="5102352" y="426985"/>
                    <a:pt x="5173028" y="423747"/>
                    <a:pt x="5243227" y="418699"/>
                  </a:cubicBezTo>
                  <a:cubicBezTo>
                    <a:pt x="5313427" y="413650"/>
                    <a:pt x="5382959" y="406030"/>
                    <a:pt x="5451062" y="398029"/>
                  </a:cubicBezTo>
                  <a:cubicBezTo>
                    <a:pt x="5587651" y="381551"/>
                    <a:pt x="5717381" y="362501"/>
                    <a:pt x="5844635" y="353071"/>
                  </a:cubicBezTo>
                  <a:cubicBezTo>
                    <a:pt x="5876544" y="350690"/>
                    <a:pt x="5908262" y="348404"/>
                    <a:pt x="5939981" y="346975"/>
                  </a:cubicBezTo>
                  <a:cubicBezTo>
                    <a:pt x="5971794" y="345356"/>
                    <a:pt x="6003036" y="344308"/>
                    <a:pt x="6035898" y="344118"/>
                  </a:cubicBezTo>
                  <a:cubicBezTo>
                    <a:pt x="6100477" y="343070"/>
                    <a:pt x="6166390" y="343356"/>
                    <a:pt x="6232303" y="343642"/>
                  </a:cubicBezTo>
                  <a:cubicBezTo>
                    <a:pt x="6364415" y="344880"/>
                    <a:pt x="6497669" y="347833"/>
                    <a:pt x="6630924" y="351071"/>
                  </a:cubicBezTo>
                  <a:lnTo>
                    <a:pt x="6831140" y="356596"/>
                  </a:lnTo>
                  <a:lnTo>
                    <a:pt x="7031545" y="362501"/>
                  </a:lnTo>
                  <a:cubicBezTo>
                    <a:pt x="7165086" y="367454"/>
                    <a:pt x="7298818" y="371835"/>
                    <a:pt x="7432262" y="378408"/>
                  </a:cubicBezTo>
                  <a:cubicBezTo>
                    <a:pt x="7565518" y="384790"/>
                    <a:pt x="7699153" y="392124"/>
                    <a:pt x="7830312" y="402506"/>
                  </a:cubicBezTo>
                  <a:lnTo>
                    <a:pt x="7879270" y="406792"/>
                  </a:lnTo>
                  <a:lnTo>
                    <a:pt x="7926895" y="411745"/>
                  </a:lnTo>
                  <a:lnTo>
                    <a:pt x="7977569" y="417175"/>
                  </a:lnTo>
                  <a:cubicBezTo>
                    <a:pt x="7995380" y="418984"/>
                    <a:pt x="8013097" y="420699"/>
                    <a:pt x="8030623" y="422127"/>
                  </a:cubicBezTo>
                  <a:cubicBezTo>
                    <a:pt x="8100632" y="427843"/>
                    <a:pt x="8169402" y="431748"/>
                    <a:pt x="8237982" y="435177"/>
                  </a:cubicBezTo>
                  <a:cubicBezTo>
                    <a:pt x="8375047" y="442035"/>
                    <a:pt x="8511254" y="444511"/>
                    <a:pt x="8647748" y="449464"/>
                  </a:cubicBezTo>
                  <a:cubicBezTo>
                    <a:pt x="8715946" y="451750"/>
                    <a:pt x="8784336" y="454513"/>
                    <a:pt x="8852821" y="456132"/>
                  </a:cubicBezTo>
                  <a:cubicBezTo>
                    <a:pt x="8887111" y="456989"/>
                    <a:pt x="8921401" y="457751"/>
                    <a:pt x="8955786" y="458132"/>
                  </a:cubicBezTo>
                  <a:cubicBezTo>
                    <a:pt x="8990171" y="458323"/>
                    <a:pt x="9024651" y="458227"/>
                    <a:pt x="9059227" y="457751"/>
                  </a:cubicBezTo>
                  <a:cubicBezTo>
                    <a:pt x="9099995" y="456989"/>
                    <a:pt x="9140857" y="455275"/>
                    <a:pt x="9182005" y="452512"/>
                  </a:cubicBezTo>
                  <a:lnTo>
                    <a:pt x="9182005" y="154189"/>
                  </a:lnTo>
                  <a:close/>
                </a:path>
              </a:pathLst>
            </a:custGeom>
            <a:solidFill>
              <a:schemeClr val="bg1">
                <a:alpha val="30000"/>
              </a:schemeClr>
            </a:solidFill>
            <a:ln w="9525" cap="flat">
              <a:noFill/>
              <a:prstDash val="solid"/>
              <a:miter/>
            </a:ln>
          </p:spPr>
          <p:txBody>
            <a:bodyPr rtlCol="0" anchor="ctr"/>
            <a:lstStyle/>
            <a:p>
              <a:endParaRPr lang="en-US"/>
            </a:p>
          </p:txBody>
        </p:sp>
        <p:sp>
          <p:nvSpPr>
            <p:cNvPr id="1434" name="Freeform: Shape 1433">
              <a:extLst>
                <a:ext uri="{FF2B5EF4-FFF2-40B4-BE49-F238E27FC236}">
                  <a16:creationId xmlns:a16="http://schemas.microsoft.com/office/drawing/2014/main" id="{5EF4DD4B-217B-4346-A2B8-4327936399C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3324550"/>
              <a:ext cx="9182100" cy="765639"/>
            </a:xfrm>
            <a:custGeom>
              <a:avLst/>
              <a:gdLst>
                <a:gd name="connsiteX0" fmla="*/ 9182100 w 9182100"/>
                <a:gd name="connsiteY0" fmla="*/ 351088 h 765639"/>
                <a:gd name="connsiteX1" fmla="*/ 9178480 w 9182100"/>
                <a:gd name="connsiteY1" fmla="*/ 350993 h 765639"/>
                <a:gd name="connsiteX2" fmla="*/ 8783955 w 9182100"/>
                <a:gd name="connsiteY2" fmla="*/ 327561 h 765639"/>
                <a:gd name="connsiteX3" fmla="*/ 8390763 w 9182100"/>
                <a:gd name="connsiteY3" fmla="*/ 288795 h 765639"/>
                <a:gd name="connsiteX4" fmla="*/ 8199502 w 9182100"/>
                <a:gd name="connsiteY4" fmla="*/ 262601 h 765639"/>
                <a:gd name="connsiteX5" fmla="*/ 8153972 w 9182100"/>
                <a:gd name="connsiteY5" fmla="*/ 254886 h 765639"/>
                <a:gd name="connsiteX6" fmla="*/ 8131588 w 9182100"/>
                <a:gd name="connsiteY6" fmla="*/ 250790 h 765639"/>
                <a:gd name="connsiteX7" fmla="*/ 8104632 w 9182100"/>
                <a:gd name="connsiteY7" fmla="*/ 246504 h 765639"/>
                <a:gd name="connsiteX8" fmla="*/ 8050911 w 9182100"/>
                <a:gd name="connsiteY8" fmla="*/ 238217 h 765639"/>
                <a:gd name="connsiteX9" fmla="*/ 7998810 w 9182100"/>
                <a:gd name="connsiteY9" fmla="*/ 230978 h 765639"/>
                <a:gd name="connsiteX10" fmla="*/ 7589902 w 9182100"/>
                <a:gd name="connsiteY10" fmla="*/ 183925 h 765639"/>
                <a:gd name="connsiteX11" fmla="*/ 7183469 w 9182100"/>
                <a:gd name="connsiteY11" fmla="*/ 147634 h 765639"/>
                <a:gd name="connsiteX12" fmla="*/ 6775990 w 9182100"/>
                <a:gd name="connsiteY12" fmla="*/ 119821 h 765639"/>
                <a:gd name="connsiteX13" fmla="*/ 6364795 w 9182100"/>
                <a:gd name="connsiteY13" fmla="*/ 102391 h 765639"/>
                <a:gd name="connsiteX14" fmla="*/ 6154293 w 9182100"/>
                <a:gd name="connsiteY14" fmla="*/ 100581 h 765639"/>
                <a:gd name="connsiteX15" fmla="*/ 6100287 w 9182100"/>
                <a:gd name="connsiteY15" fmla="*/ 101343 h 765639"/>
                <a:gd name="connsiteX16" fmla="*/ 6045327 w 9182100"/>
                <a:gd name="connsiteY16" fmla="*/ 103438 h 765639"/>
                <a:gd name="connsiteX17" fmla="*/ 5935980 w 9182100"/>
                <a:gd name="connsiteY17" fmla="*/ 110296 h 765639"/>
                <a:gd name="connsiteX18" fmla="*/ 5523357 w 9182100"/>
                <a:gd name="connsiteY18" fmla="*/ 157635 h 765639"/>
                <a:gd name="connsiteX19" fmla="*/ 5149882 w 9182100"/>
                <a:gd name="connsiteY19" fmla="*/ 185639 h 765639"/>
                <a:gd name="connsiteX20" fmla="*/ 4777073 w 9182100"/>
                <a:gd name="connsiteY20" fmla="*/ 170685 h 765639"/>
                <a:gd name="connsiteX21" fmla="*/ 4729925 w 9182100"/>
                <a:gd name="connsiteY21" fmla="*/ 166208 h 765639"/>
                <a:gd name="connsiteX22" fmla="*/ 4682585 w 9182100"/>
                <a:gd name="connsiteY22" fmla="*/ 161064 h 765639"/>
                <a:gd name="connsiteX23" fmla="*/ 4635151 w 9182100"/>
                <a:gd name="connsiteY23" fmla="*/ 155445 h 765639"/>
                <a:gd name="connsiteX24" fmla="*/ 4611434 w 9182100"/>
                <a:gd name="connsiteY24" fmla="*/ 152492 h 765639"/>
                <a:gd name="connsiteX25" fmla="*/ 4587145 w 9182100"/>
                <a:gd name="connsiteY25" fmla="*/ 149349 h 765639"/>
                <a:gd name="connsiteX26" fmla="*/ 4387977 w 9182100"/>
                <a:gd name="connsiteY26" fmla="*/ 122774 h 765639"/>
                <a:gd name="connsiteX27" fmla="*/ 3989356 w 9182100"/>
                <a:gd name="connsiteY27" fmla="*/ 68577 h 765639"/>
                <a:gd name="connsiteX28" fmla="*/ 3789140 w 9182100"/>
                <a:gd name="connsiteY28" fmla="*/ 42192 h 765639"/>
                <a:gd name="connsiteX29" fmla="*/ 3689033 w 9182100"/>
                <a:gd name="connsiteY29" fmla="*/ 29143 h 765639"/>
                <a:gd name="connsiteX30" fmla="*/ 3634835 w 9182100"/>
                <a:gd name="connsiteY30" fmla="*/ 22571 h 765639"/>
                <a:gd name="connsiteX31" fmla="*/ 3579876 w 9182100"/>
                <a:gd name="connsiteY31" fmla="*/ 16856 h 765639"/>
                <a:gd name="connsiteX32" fmla="*/ 3147441 w 9182100"/>
                <a:gd name="connsiteY32" fmla="*/ 473 h 765639"/>
                <a:gd name="connsiteX33" fmla="*/ 2724722 w 9182100"/>
                <a:gd name="connsiteY33" fmla="*/ 22857 h 765639"/>
                <a:gd name="connsiteX34" fmla="*/ 1898428 w 9182100"/>
                <a:gd name="connsiteY34" fmla="*/ 147730 h 765639"/>
                <a:gd name="connsiteX35" fmla="*/ 1692878 w 9182100"/>
                <a:gd name="connsiteY35" fmla="*/ 195069 h 765639"/>
                <a:gd name="connsiteX36" fmla="*/ 1640205 w 9182100"/>
                <a:gd name="connsiteY36" fmla="*/ 208785 h 765639"/>
                <a:gd name="connsiteX37" fmla="*/ 1592294 w 9182100"/>
                <a:gd name="connsiteY37" fmla="*/ 221643 h 765639"/>
                <a:gd name="connsiteX38" fmla="*/ 1500092 w 9182100"/>
                <a:gd name="connsiteY38" fmla="*/ 245551 h 765639"/>
                <a:gd name="connsiteX39" fmla="*/ 1130046 w 9182100"/>
                <a:gd name="connsiteY39" fmla="*/ 318227 h 765639"/>
                <a:gd name="connsiteX40" fmla="*/ 944880 w 9182100"/>
                <a:gd name="connsiteY40" fmla="*/ 337658 h 765639"/>
                <a:gd name="connsiteX41" fmla="*/ 852583 w 9182100"/>
                <a:gd name="connsiteY41" fmla="*/ 341944 h 765639"/>
                <a:gd name="connsiteX42" fmla="*/ 760476 w 9182100"/>
                <a:gd name="connsiteY42" fmla="*/ 343087 h 765639"/>
                <a:gd name="connsiteX43" fmla="*/ 577215 w 9182100"/>
                <a:gd name="connsiteY43" fmla="*/ 332800 h 765639"/>
                <a:gd name="connsiteX44" fmla="*/ 394907 w 9182100"/>
                <a:gd name="connsiteY44" fmla="*/ 305463 h 765639"/>
                <a:gd name="connsiteX45" fmla="*/ 211265 w 9182100"/>
                <a:gd name="connsiteY45" fmla="*/ 261363 h 765639"/>
                <a:gd name="connsiteX46" fmla="*/ 17526 w 9182100"/>
                <a:gd name="connsiteY46" fmla="*/ 204880 h 765639"/>
                <a:gd name="connsiteX47" fmla="*/ 0 w 9182100"/>
                <a:gd name="connsiteY47" fmla="*/ 199927 h 765639"/>
                <a:gd name="connsiteX48" fmla="*/ 0 w 9182100"/>
                <a:gd name="connsiteY48" fmla="*/ 526920 h 765639"/>
                <a:gd name="connsiteX49" fmla="*/ 100298 w 9182100"/>
                <a:gd name="connsiteY49" fmla="*/ 571973 h 765639"/>
                <a:gd name="connsiteX50" fmla="*/ 301562 w 9182100"/>
                <a:gd name="connsiteY50" fmla="*/ 649697 h 765639"/>
                <a:gd name="connsiteX51" fmla="*/ 731044 w 9182100"/>
                <a:gd name="connsiteY51" fmla="*/ 746947 h 765639"/>
                <a:gd name="connsiteX52" fmla="*/ 1168241 w 9182100"/>
                <a:gd name="connsiteY52" fmla="*/ 762759 h 765639"/>
                <a:gd name="connsiteX53" fmla="*/ 1596581 w 9182100"/>
                <a:gd name="connsiteY53" fmla="*/ 716944 h 765639"/>
                <a:gd name="connsiteX54" fmla="*/ 1701641 w 9182100"/>
                <a:gd name="connsiteY54" fmla="*/ 697894 h 765639"/>
                <a:gd name="connsiteX55" fmla="*/ 1752124 w 9182100"/>
                <a:gd name="connsiteY55" fmla="*/ 688273 h 765639"/>
                <a:gd name="connsiteX56" fmla="*/ 1797939 w 9182100"/>
                <a:gd name="connsiteY56" fmla="*/ 679891 h 765639"/>
                <a:gd name="connsiteX57" fmla="*/ 1988630 w 9182100"/>
                <a:gd name="connsiteY57" fmla="*/ 649316 h 765639"/>
                <a:gd name="connsiteX58" fmla="*/ 2376297 w 9182100"/>
                <a:gd name="connsiteY58" fmla="*/ 601691 h 765639"/>
                <a:gd name="connsiteX59" fmla="*/ 2570416 w 9182100"/>
                <a:gd name="connsiteY59" fmla="*/ 584165 h 765639"/>
                <a:gd name="connsiteX60" fmla="*/ 2764155 w 9182100"/>
                <a:gd name="connsiteY60" fmla="*/ 571497 h 765639"/>
                <a:gd name="connsiteX61" fmla="*/ 2956941 w 9182100"/>
                <a:gd name="connsiteY61" fmla="*/ 564163 h 765639"/>
                <a:gd name="connsiteX62" fmla="*/ 3148298 w 9182100"/>
                <a:gd name="connsiteY62" fmla="*/ 562639 h 765639"/>
                <a:gd name="connsiteX63" fmla="*/ 3337274 w 9182100"/>
                <a:gd name="connsiteY63" fmla="*/ 568544 h 765639"/>
                <a:gd name="connsiteX64" fmla="*/ 3522345 w 9182100"/>
                <a:gd name="connsiteY64" fmla="*/ 583308 h 765639"/>
                <a:gd name="connsiteX65" fmla="*/ 3567779 w 9182100"/>
                <a:gd name="connsiteY65" fmla="*/ 588642 h 765639"/>
                <a:gd name="connsiteX66" fmla="*/ 3613785 w 9182100"/>
                <a:gd name="connsiteY66" fmla="*/ 594357 h 765639"/>
                <a:gd name="connsiteX67" fmla="*/ 3713798 w 9182100"/>
                <a:gd name="connsiteY67" fmla="*/ 607882 h 765639"/>
                <a:gd name="connsiteX68" fmla="*/ 3913823 w 9182100"/>
                <a:gd name="connsiteY68" fmla="*/ 634838 h 765639"/>
                <a:gd name="connsiteX69" fmla="*/ 4315873 w 9182100"/>
                <a:gd name="connsiteY69" fmla="*/ 686273 h 765639"/>
                <a:gd name="connsiteX70" fmla="*/ 4517422 w 9182100"/>
                <a:gd name="connsiteY70" fmla="*/ 710086 h 765639"/>
                <a:gd name="connsiteX71" fmla="*/ 4728972 w 9182100"/>
                <a:gd name="connsiteY71" fmla="*/ 731422 h 765639"/>
                <a:gd name="connsiteX72" fmla="*/ 5162931 w 9182100"/>
                <a:gd name="connsiteY72" fmla="*/ 744185 h 765639"/>
                <a:gd name="connsiteX73" fmla="*/ 5594033 w 9182100"/>
                <a:gd name="connsiteY73" fmla="*/ 706466 h 765639"/>
                <a:gd name="connsiteX74" fmla="*/ 5982939 w 9182100"/>
                <a:gd name="connsiteY74" fmla="*/ 655793 h 765639"/>
                <a:gd name="connsiteX75" fmla="*/ 6075045 w 9182100"/>
                <a:gd name="connsiteY75" fmla="*/ 648459 h 765639"/>
                <a:gd name="connsiteX76" fmla="*/ 6167819 w 9182100"/>
                <a:gd name="connsiteY76" fmla="*/ 643887 h 765639"/>
                <a:gd name="connsiteX77" fmla="*/ 6361081 w 9182100"/>
                <a:gd name="connsiteY77" fmla="*/ 639124 h 765639"/>
                <a:gd name="connsiteX78" fmla="*/ 6757321 w 9182100"/>
                <a:gd name="connsiteY78" fmla="*/ 640458 h 765639"/>
                <a:gd name="connsiteX79" fmla="*/ 7156704 w 9182100"/>
                <a:gd name="connsiteY79" fmla="*/ 649030 h 765639"/>
                <a:gd name="connsiteX80" fmla="*/ 7556373 w 9182100"/>
                <a:gd name="connsiteY80" fmla="*/ 662365 h 765639"/>
                <a:gd name="connsiteX81" fmla="*/ 7952328 w 9182100"/>
                <a:gd name="connsiteY81" fmla="*/ 682177 h 765639"/>
                <a:gd name="connsiteX82" fmla="*/ 8000714 w 9182100"/>
                <a:gd name="connsiteY82" fmla="*/ 685511 h 765639"/>
                <a:gd name="connsiteX83" fmla="*/ 8047196 w 9182100"/>
                <a:gd name="connsiteY83" fmla="*/ 689416 h 765639"/>
                <a:gd name="connsiteX84" fmla="*/ 8097965 w 9182100"/>
                <a:gd name="connsiteY84" fmla="*/ 693893 h 765639"/>
                <a:gd name="connsiteX85" fmla="*/ 8152733 w 9182100"/>
                <a:gd name="connsiteY85" fmla="*/ 697894 h 765639"/>
                <a:gd name="connsiteX86" fmla="*/ 8363903 w 9182100"/>
                <a:gd name="connsiteY86" fmla="*/ 705133 h 765639"/>
                <a:gd name="connsiteX87" fmla="*/ 8777764 w 9182100"/>
                <a:gd name="connsiteY87" fmla="*/ 698084 h 765639"/>
                <a:gd name="connsiteX88" fmla="*/ 9182005 w 9182100"/>
                <a:gd name="connsiteY88" fmla="*/ 668366 h 765639"/>
                <a:gd name="connsiteX89" fmla="*/ 9182005 w 9182100"/>
                <a:gd name="connsiteY89" fmla="*/ 351088 h 765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Lst>
              <a:rect l="l" t="t" r="r" b="b"/>
              <a:pathLst>
                <a:path w="9182100" h="765639">
                  <a:moveTo>
                    <a:pt x="9182100" y="351088"/>
                  </a:moveTo>
                  <a:cubicBezTo>
                    <a:pt x="9180862" y="351088"/>
                    <a:pt x="9179719" y="350993"/>
                    <a:pt x="9178480" y="350993"/>
                  </a:cubicBezTo>
                  <a:cubicBezTo>
                    <a:pt x="9047607" y="346421"/>
                    <a:pt x="8915591" y="337944"/>
                    <a:pt x="8783955" y="327561"/>
                  </a:cubicBezTo>
                  <a:cubicBezTo>
                    <a:pt x="8652320" y="316894"/>
                    <a:pt x="8520589" y="304416"/>
                    <a:pt x="8390763" y="288795"/>
                  </a:cubicBezTo>
                  <a:cubicBezTo>
                    <a:pt x="8325898" y="281175"/>
                    <a:pt x="8261509" y="272602"/>
                    <a:pt x="8199502" y="262601"/>
                  </a:cubicBezTo>
                  <a:cubicBezTo>
                    <a:pt x="8184070" y="260029"/>
                    <a:pt x="8168831" y="257553"/>
                    <a:pt x="8153972" y="254886"/>
                  </a:cubicBezTo>
                  <a:lnTo>
                    <a:pt x="8131588" y="250790"/>
                  </a:lnTo>
                  <a:lnTo>
                    <a:pt x="8104632" y="246504"/>
                  </a:lnTo>
                  <a:cubicBezTo>
                    <a:pt x="8086725" y="243741"/>
                    <a:pt x="8068247" y="240598"/>
                    <a:pt x="8050911" y="238217"/>
                  </a:cubicBezTo>
                  <a:lnTo>
                    <a:pt x="7998810" y="230978"/>
                  </a:lnTo>
                  <a:cubicBezTo>
                    <a:pt x="7860697" y="212023"/>
                    <a:pt x="7725633" y="198021"/>
                    <a:pt x="7589902" y="183925"/>
                  </a:cubicBezTo>
                  <a:cubicBezTo>
                    <a:pt x="7454360" y="170304"/>
                    <a:pt x="7319010" y="158779"/>
                    <a:pt x="7183469" y="147634"/>
                  </a:cubicBezTo>
                  <a:cubicBezTo>
                    <a:pt x="7047929" y="137252"/>
                    <a:pt x="6912198" y="127632"/>
                    <a:pt x="6775990" y="119821"/>
                  </a:cubicBezTo>
                  <a:cubicBezTo>
                    <a:pt x="6639592" y="112582"/>
                    <a:pt x="6503194" y="105439"/>
                    <a:pt x="6364795" y="102391"/>
                  </a:cubicBezTo>
                  <a:cubicBezTo>
                    <a:pt x="6295263" y="101057"/>
                    <a:pt x="6225826" y="99819"/>
                    <a:pt x="6154293" y="100581"/>
                  </a:cubicBezTo>
                  <a:cubicBezTo>
                    <a:pt x="6136577" y="100581"/>
                    <a:pt x="6118860" y="100581"/>
                    <a:pt x="6100287" y="101343"/>
                  </a:cubicBezTo>
                  <a:cubicBezTo>
                    <a:pt x="6081903" y="101819"/>
                    <a:pt x="6063615" y="102486"/>
                    <a:pt x="6045327" y="103438"/>
                  </a:cubicBezTo>
                  <a:cubicBezTo>
                    <a:pt x="6008656" y="104962"/>
                    <a:pt x="5972175" y="107439"/>
                    <a:pt x="5935980" y="110296"/>
                  </a:cubicBezTo>
                  <a:cubicBezTo>
                    <a:pt x="5790724" y="121631"/>
                    <a:pt x="5651659" y="142110"/>
                    <a:pt x="5523357" y="157635"/>
                  </a:cubicBezTo>
                  <a:cubicBezTo>
                    <a:pt x="5394484" y="173542"/>
                    <a:pt x="5273040" y="183543"/>
                    <a:pt x="5149882" y="185639"/>
                  </a:cubicBezTo>
                  <a:cubicBezTo>
                    <a:pt x="5027010" y="187925"/>
                    <a:pt x="4902803" y="182210"/>
                    <a:pt x="4777073" y="170685"/>
                  </a:cubicBezTo>
                  <a:lnTo>
                    <a:pt x="4729925" y="166208"/>
                  </a:lnTo>
                  <a:lnTo>
                    <a:pt x="4682585" y="161064"/>
                  </a:lnTo>
                  <a:cubicBezTo>
                    <a:pt x="4666869" y="159445"/>
                    <a:pt x="4650963" y="157350"/>
                    <a:pt x="4635151" y="155445"/>
                  </a:cubicBezTo>
                  <a:lnTo>
                    <a:pt x="4611434" y="152492"/>
                  </a:lnTo>
                  <a:cubicBezTo>
                    <a:pt x="4603623" y="151539"/>
                    <a:pt x="4595622" y="150587"/>
                    <a:pt x="4587145" y="149349"/>
                  </a:cubicBezTo>
                  <a:lnTo>
                    <a:pt x="4387977" y="122774"/>
                  </a:lnTo>
                  <a:lnTo>
                    <a:pt x="3989356" y="68577"/>
                  </a:lnTo>
                  <a:lnTo>
                    <a:pt x="3789140" y="42192"/>
                  </a:lnTo>
                  <a:lnTo>
                    <a:pt x="3689033" y="29143"/>
                  </a:lnTo>
                  <a:lnTo>
                    <a:pt x="3634835" y="22571"/>
                  </a:lnTo>
                  <a:cubicBezTo>
                    <a:pt x="3616452" y="20285"/>
                    <a:pt x="3598069" y="18380"/>
                    <a:pt x="3579876" y="16856"/>
                  </a:cubicBezTo>
                  <a:cubicBezTo>
                    <a:pt x="3433667" y="3140"/>
                    <a:pt x="3289840" y="-1622"/>
                    <a:pt x="3147441" y="473"/>
                  </a:cubicBezTo>
                  <a:cubicBezTo>
                    <a:pt x="3005138" y="2283"/>
                    <a:pt x="2864263" y="10188"/>
                    <a:pt x="2724722" y="22857"/>
                  </a:cubicBezTo>
                  <a:cubicBezTo>
                    <a:pt x="2445353" y="48098"/>
                    <a:pt x="2171129" y="90198"/>
                    <a:pt x="1898428" y="147730"/>
                  </a:cubicBezTo>
                  <a:cubicBezTo>
                    <a:pt x="1830134" y="162208"/>
                    <a:pt x="1762030" y="177448"/>
                    <a:pt x="1692878" y="195069"/>
                  </a:cubicBezTo>
                  <a:lnTo>
                    <a:pt x="1640205" y="208785"/>
                  </a:lnTo>
                  <a:lnTo>
                    <a:pt x="1592294" y="221643"/>
                  </a:lnTo>
                  <a:cubicBezTo>
                    <a:pt x="1561624" y="229740"/>
                    <a:pt x="1530858" y="238503"/>
                    <a:pt x="1500092" y="245551"/>
                  </a:cubicBezTo>
                  <a:cubicBezTo>
                    <a:pt x="1377125" y="276412"/>
                    <a:pt x="1253490" y="300987"/>
                    <a:pt x="1130046" y="318227"/>
                  </a:cubicBezTo>
                  <a:cubicBezTo>
                    <a:pt x="1068229" y="326895"/>
                    <a:pt x="1006602" y="333086"/>
                    <a:pt x="944880" y="337658"/>
                  </a:cubicBezTo>
                  <a:cubicBezTo>
                    <a:pt x="914114" y="339277"/>
                    <a:pt x="883253" y="341563"/>
                    <a:pt x="852583" y="341944"/>
                  </a:cubicBezTo>
                  <a:cubicBezTo>
                    <a:pt x="821817" y="343278"/>
                    <a:pt x="791147" y="342992"/>
                    <a:pt x="760476" y="343087"/>
                  </a:cubicBezTo>
                  <a:cubicBezTo>
                    <a:pt x="699230" y="342135"/>
                    <a:pt x="638175" y="338706"/>
                    <a:pt x="577215" y="332800"/>
                  </a:cubicBezTo>
                  <a:cubicBezTo>
                    <a:pt x="516255" y="326895"/>
                    <a:pt x="455771" y="317179"/>
                    <a:pt x="394907" y="305463"/>
                  </a:cubicBezTo>
                  <a:cubicBezTo>
                    <a:pt x="334137" y="293557"/>
                    <a:pt x="273368" y="278412"/>
                    <a:pt x="211265" y="261363"/>
                  </a:cubicBezTo>
                  <a:cubicBezTo>
                    <a:pt x="149066" y="244123"/>
                    <a:pt x="85820" y="224310"/>
                    <a:pt x="17526" y="204880"/>
                  </a:cubicBezTo>
                  <a:cubicBezTo>
                    <a:pt x="11716" y="203165"/>
                    <a:pt x="5906" y="201546"/>
                    <a:pt x="0" y="199927"/>
                  </a:cubicBezTo>
                  <a:lnTo>
                    <a:pt x="0" y="526920"/>
                  </a:lnTo>
                  <a:cubicBezTo>
                    <a:pt x="32576" y="541874"/>
                    <a:pt x="66104" y="557114"/>
                    <a:pt x="100298" y="571973"/>
                  </a:cubicBezTo>
                  <a:cubicBezTo>
                    <a:pt x="164973" y="600167"/>
                    <a:pt x="232410" y="626456"/>
                    <a:pt x="301562" y="649697"/>
                  </a:cubicBezTo>
                  <a:cubicBezTo>
                    <a:pt x="439865" y="696655"/>
                    <a:pt x="585216" y="728754"/>
                    <a:pt x="731044" y="746947"/>
                  </a:cubicBezTo>
                  <a:cubicBezTo>
                    <a:pt x="876967" y="764664"/>
                    <a:pt x="1023652" y="769426"/>
                    <a:pt x="1168241" y="762759"/>
                  </a:cubicBezTo>
                  <a:cubicBezTo>
                    <a:pt x="1313021" y="756663"/>
                    <a:pt x="1455896" y="740185"/>
                    <a:pt x="1596581" y="716944"/>
                  </a:cubicBezTo>
                  <a:cubicBezTo>
                    <a:pt x="1632014" y="711610"/>
                    <a:pt x="1666685" y="704371"/>
                    <a:pt x="1701641" y="697894"/>
                  </a:cubicBezTo>
                  <a:lnTo>
                    <a:pt x="1752124" y="688273"/>
                  </a:lnTo>
                  <a:lnTo>
                    <a:pt x="1797939" y="679891"/>
                  </a:lnTo>
                  <a:cubicBezTo>
                    <a:pt x="1860328" y="669128"/>
                    <a:pt x="1924431" y="658746"/>
                    <a:pt x="1988630" y="649316"/>
                  </a:cubicBezTo>
                  <a:cubicBezTo>
                    <a:pt x="2117217" y="630838"/>
                    <a:pt x="2246852" y="614645"/>
                    <a:pt x="2376297" y="601691"/>
                  </a:cubicBezTo>
                  <a:cubicBezTo>
                    <a:pt x="2441067" y="595214"/>
                    <a:pt x="2505742" y="589118"/>
                    <a:pt x="2570416" y="584165"/>
                  </a:cubicBezTo>
                  <a:cubicBezTo>
                    <a:pt x="2635091" y="579402"/>
                    <a:pt x="2699671" y="574831"/>
                    <a:pt x="2764155" y="571497"/>
                  </a:cubicBezTo>
                  <a:cubicBezTo>
                    <a:pt x="2828639" y="568068"/>
                    <a:pt x="2892933" y="565401"/>
                    <a:pt x="2956941" y="564163"/>
                  </a:cubicBezTo>
                  <a:cubicBezTo>
                    <a:pt x="3021045" y="562353"/>
                    <a:pt x="3084766" y="561972"/>
                    <a:pt x="3148298" y="562639"/>
                  </a:cubicBezTo>
                  <a:cubicBezTo>
                    <a:pt x="3211735" y="563305"/>
                    <a:pt x="3274695" y="565591"/>
                    <a:pt x="3337274" y="568544"/>
                  </a:cubicBezTo>
                  <a:cubicBezTo>
                    <a:pt x="3399568" y="572259"/>
                    <a:pt x="3461671" y="576259"/>
                    <a:pt x="3522345" y="583308"/>
                  </a:cubicBezTo>
                  <a:cubicBezTo>
                    <a:pt x="3537680" y="584737"/>
                    <a:pt x="3552730" y="586737"/>
                    <a:pt x="3567779" y="588642"/>
                  </a:cubicBezTo>
                  <a:lnTo>
                    <a:pt x="3613785" y="594357"/>
                  </a:lnTo>
                  <a:lnTo>
                    <a:pt x="3713798" y="607882"/>
                  </a:lnTo>
                  <a:lnTo>
                    <a:pt x="3913823" y="634838"/>
                  </a:lnTo>
                  <a:cubicBezTo>
                    <a:pt x="4047268" y="652078"/>
                    <a:pt x="4180904" y="670366"/>
                    <a:pt x="4315873" y="686273"/>
                  </a:cubicBezTo>
                  <a:lnTo>
                    <a:pt x="4517422" y="710086"/>
                  </a:lnTo>
                  <a:cubicBezTo>
                    <a:pt x="4586573" y="717896"/>
                    <a:pt x="4657916" y="725992"/>
                    <a:pt x="4728972" y="731422"/>
                  </a:cubicBezTo>
                  <a:cubicBezTo>
                    <a:pt x="4871371" y="743042"/>
                    <a:pt x="5016627" y="748376"/>
                    <a:pt x="5162931" y="744185"/>
                  </a:cubicBezTo>
                  <a:cubicBezTo>
                    <a:pt x="5308949" y="740566"/>
                    <a:pt x="5456111" y="725611"/>
                    <a:pt x="5594033" y="706466"/>
                  </a:cubicBezTo>
                  <a:cubicBezTo>
                    <a:pt x="5732621" y="687511"/>
                    <a:pt x="5859876" y="667033"/>
                    <a:pt x="5982939" y="655793"/>
                  </a:cubicBezTo>
                  <a:cubicBezTo>
                    <a:pt x="6013799" y="652936"/>
                    <a:pt x="6044375" y="650364"/>
                    <a:pt x="6075045" y="648459"/>
                  </a:cubicBezTo>
                  <a:cubicBezTo>
                    <a:pt x="6105906" y="646363"/>
                    <a:pt x="6135529" y="645125"/>
                    <a:pt x="6167819" y="643887"/>
                  </a:cubicBezTo>
                  <a:cubicBezTo>
                    <a:pt x="6230779" y="641125"/>
                    <a:pt x="6295930" y="640077"/>
                    <a:pt x="6361081" y="639124"/>
                  </a:cubicBezTo>
                  <a:cubicBezTo>
                    <a:pt x="6491955" y="637981"/>
                    <a:pt x="6624638" y="638553"/>
                    <a:pt x="6757321" y="640458"/>
                  </a:cubicBezTo>
                  <a:cubicBezTo>
                    <a:pt x="6890195" y="642553"/>
                    <a:pt x="7023449" y="645030"/>
                    <a:pt x="7156704" y="649030"/>
                  </a:cubicBezTo>
                  <a:cubicBezTo>
                    <a:pt x="7289959" y="652650"/>
                    <a:pt x="7423404" y="656841"/>
                    <a:pt x="7556373" y="662365"/>
                  </a:cubicBezTo>
                  <a:cubicBezTo>
                    <a:pt x="7689152" y="667509"/>
                    <a:pt x="7822502" y="673986"/>
                    <a:pt x="7952328" y="682177"/>
                  </a:cubicBezTo>
                  <a:lnTo>
                    <a:pt x="8000714" y="685511"/>
                  </a:lnTo>
                  <a:cubicBezTo>
                    <a:pt x="8016811" y="686654"/>
                    <a:pt x="8031670" y="688178"/>
                    <a:pt x="8047196" y="689416"/>
                  </a:cubicBezTo>
                  <a:lnTo>
                    <a:pt x="8097965" y="693893"/>
                  </a:lnTo>
                  <a:cubicBezTo>
                    <a:pt x="8116539" y="695417"/>
                    <a:pt x="8134731" y="696846"/>
                    <a:pt x="8152733" y="697894"/>
                  </a:cubicBezTo>
                  <a:cubicBezTo>
                    <a:pt x="8224647" y="701989"/>
                    <a:pt x="8294465" y="704085"/>
                    <a:pt x="8363903" y="705133"/>
                  </a:cubicBezTo>
                  <a:cubicBezTo>
                    <a:pt x="8502777" y="706657"/>
                    <a:pt x="8640223" y="704180"/>
                    <a:pt x="8777764" y="698084"/>
                  </a:cubicBezTo>
                  <a:cubicBezTo>
                    <a:pt x="8912352" y="692083"/>
                    <a:pt x="9046845" y="682749"/>
                    <a:pt x="9182005" y="668366"/>
                  </a:cubicBezTo>
                  <a:lnTo>
                    <a:pt x="9182005" y="351088"/>
                  </a:lnTo>
                  <a:close/>
                </a:path>
              </a:pathLst>
            </a:custGeom>
            <a:solidFill>
              <a:schemeClr val="bg1">
                <a:alpha val="30000"/>
              </a:schemeClr>
            </a:solidFill>
            <a:ln w="9525" cap="flat">
              <a:noFill/>
              <a:prstDash val="solid"/>
              <a:miter/>
            </a:ln>
          </p:spPr>
          <p:txBody>
            <a:bodyPr rtlCol="0" anchor="ctr"/>
            <a:lstStyle/>
            <a:p>
              <a:endParaRPr lang="en-US"/>
            </a:p>
          </p:txBody>
        </p:sp>
      </p:grpSp>
      <p:sp>
        <p:nvSpPr>
          <p:cNvPr id="3" name="Sous-titre 2"/>
          <p:cNvSpPr>
            <a:spLocks noGrp="1"/>
          </p:cNvSpPr>
          <p:nvPr>
            <p:ph type="subTitle" idx="1"/>
          </p:nvPr>
        </p:nvSpPr>
        <p:spPr>
          <a:xfrm>
            <a:off x="603504" y="4580785"/>
            <a:ext cx="7062673" cy="484374"/>
          </a:xfrm>
        </p:spPr>
        <p:txBody>
          <a:bodyPr anchor="b">
            <a:normAutofit/>
          </a:bodyPr>
          <a:lstStyle/>
          <a:p>
            <a:pPr algn="l">
              <a:lnSpc>
                <a:spcPct val="90000"/>
              </a:lnSpc>
            </a:pPr>
            <a:r>
              <a:rPr lang="fr-FR" sz="1200" dirty="0">
                <a:solidFill>
                  <a:schemeClr val="tx2"/>
                </a:solidFill>
              </a:rPr>
              <a:t>On se réfère au livre suivant: </a:t>
            </a:r>
          </a:p>
          <a:p>
            <a:pPr algn="l">
              <a:lnSpc>
                <a:spcPct val="90000"/>
              </a:lnSpc>
            </a:pPr>
            <a:r>
              <a:rPr lang="fr-FR" sz="1200" dirty="0">
                <a:solidFill>
                  <a:schemeClr val="tx2"/>
                </a:solidFill>
              </a:rPr>
              <a:t> «L’intervention à caractère social et les lois» Fiche 3, pp24-39</a:t>
            </a:r>
          </a:p>
        </p:txBody>
      </p:sp>
      <p:sp>
        <p:nvSpPr>
          <p:cNvPr id="6" name="ZoneTexte 5">
            <a:extLst>
              <a:ext uri="{FF2B5EF4-FFF2-40B4-BE49-F238E27FC236}">
                <a16:creationId xmlns:a16="http://schemas.microsoft.com/office/drawing/2014/main" id="{8EBDFBDF-0711-60BD-329F-59FB074B9DAB}"/>
              </a:ext>
            </a:extLst>
          </p:cNvPr>
          <p:cNvSpPr txBox="1"/>
          <p:nvPr/>
        </p:nvSpPr>
        <p:spPr>
          <a:xfrm>
            <a:off x="-3181" y="6656475"/>
            <a:ext cx="2735043" cy="200055"/>
          </a:xfrm>
          <a:prstGeom prst="rect">
            <a:avLst/>
          </a:prstGeom>
          <a:solidFill>
            <a:srgbClr val="000000"/>
          </a:solidFill>
        </p:spPr>
        <p:txBody>
          <a:bodyPr wrap="none" rtlCol="0">
            <a:spAutoFit/>
          </a:bodyPr>
          <a:lstStyle/>
          <a:p>
            <a:pPr algn="r">
              <a:spcAft>
                <a:spcPts val="600"/>
              </a:spcAft>
            </a:pPr>
            <a:r>
              <a:rPr lang="fr-CA" sz="700" dirty="0">
                <a:solidFill>
                  <a:srgbClr val="FFFFFF"/>
                </a:solidFill>
                <a:hlinkClick r:id="rId3" tooltip="https://www.ojim.fr/nouvelles-censures-la-loi-modifiee-contre-la-haine-en-ligne/">
                  <a:extLst>
                    <a:ext uri="{A12FA001-AC4F-418D-AE19-62706E023703}">
                      <ahyp:hlinkClr xmlns:ahyp="http://schemas.microsoft.com/office/drawing/2018/hyperlinkcolor" val="tx"/>
                    </a:ext>
                  </a:extLst>
                </a:hlinkClick>
              </a:rPr>
              <a:t>Cette photo</a:t>
            </a:r>
            <a:r>
              <a:rPr lang="fr-CA" sz="700" dirty="0">
                <a:solidFill>
                  <a:srgbClr val="FFFFFF"/>
                </a:solidFill>
              </a:rPr>
              <a:t> par Auteur inconnu est soumise à la licence </a:t>
            </a:r>
            <a:r>
              <a:rPr lang="fr-CA" sz="700" dirty="0">
                <a:solidFill>
                  <a:srgbClr val="FFFFFF"/>
                </a:solidFill>
                <a:hlinkClick r:id="rId4" tooltip="https://creativecommons.org/licenses/by-nc-nd/3.0/">
                  <a:extLst>
                    <a:ext uri="{A12FA001-AC4F-418D-AE19-62706E023703}">
                      <ahyp:hlinkClr xmlns:ahyp="http://schemas.microsoft.com/office/drawing/2018/hyperlinkcolor" val="tx"/>
                    </a:ext>
                  </a:extLst>
                </a:hlinkClick>
              </a:rPr>
              <a:t>CC BY-NC-ND</a:t>
            </a:r>
            <a:endParaRPr lang="fr-CA" sz="700" dirty="0">
              <a:solidFill>
                <a:srgbClr val="FF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C2554CA6-288E-4202-BC52-2E5A8F0C0A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6891" y="1119031"/>
            <a:ext cx="3464954"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73AB083C-EBCD-4587-A00A-D6E4FF158ACA}"/>
              </a:ext>
            </a:extLst>
          </p:cNvPr>
          <p:cNvSpPr>
            <a:spLocks noGrp="1"/>
          </p:cNvSpPr>
          <p:nvPr>
            <p:ph type="title"/>
          </p:nvPr>
        </p:nvSpPr>
        <p:spPr>
          <a:xfrm>
            <a:off x="878305" y="1396686"/>
            <a:ext cx="2430380" cy="4064628"/>
          </a:xfrm>
        </p:spPr>
        <p:txBody>
          <a:bodyPr>
            <a:normAutofit/>
          </a:bodyPr>
          <a:lstStyle/>
          <a:p>
            <a:r>
              <a:rPr lang="en-CA" sz="2800">
                <a:solidFill>
                  <a:srgbClr val="FFFFFF"/>
                </a:solidFill>
              </a:rPr>
              <a:t>Le droit au consentement</a:t>
            </a:r>
            <a:endParaRPr lang="fr-CA" sz="2800">
              <a:solidFill>
                <a:srgbClr val="FFFFFF"/>
              </a:solidFill>
            </a:endParaRPr>
          </a:p>
        </p:txBody>
      </p:sp>
      <p:sp>
        <p:nvSpPr>
          <p:cNvPr id="29" name="Arc 28">
            <a:extLst>
              <a:ext uri="{FF2B5EF4-FFF2-40B4-BE49-F238E27FC236}">
                <a16:creationId xmlns:a16="http://schemas.microsoft.com/office/drawing/2014/main" id="{5B7778FC-632E-4DCA-A7CB-0D7731CCF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809111">
            <a:off x="6512790" y="941148"/>
            <a:ext cx="2240924"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31" name="Oval 30">
            <a:extLst>
              <a:ext uri="{FF2B5EF4-FFF2-40B4-BE49-F238E27FC236}">
                <a16:creationId xmlns:a16="http://schemas.microsoft.com/office/drawing/2014/main" id="{FA23A907-97FB-4A8F-880A-DD77401C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536" y="4780992"/>
            <a:ext cx="409575"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Espace réservé du contenu 2">
            <a:extLst>
              <a:ext uri="{FF2B5EF4-FFF2-40B4-BE49-F238E27FC236}">
                <a16:creationId xmlns:a16="http://schemas.microsoft.com/office/drawing/2014/main" id="{A35C99C2-76DA-454F-A146-4077509324B3}"/>
              </a:ext>
            </a:extLst>
          </p:cNvPr>
          <p:cNvSpPr>
            <a:spLocks noGrp="1"/>
          </p:cNvSpPr>
          <p:nvPr>
            <p:ph idx="1"/>
          </p:nvPr>
        </p:nvSpPr>
        <p:spPr>
          <a:xfrm>
            <a:off x="4027614" y="1526033"/>
            <a:ext cx="4152298" cy="3935281"/>
          </a:xfrm>
        </p:spPr>
        <p:txBody>
          <a:bodyPr>
            <a:normAutofit/>
          </a:bodyPr>
          <a:lstStyle/>
          <a:p>
            <a:pPr marL="25718" indent="0">
              <a:buNone/>
            </a:pPr>
            <a:r>
              <a:rPr lang="fr-FR" sz="3000"/>
              <a:t>Le droit d’être suffisamment informé pour pouvoir </a:t>
            </a:r>
            <a:r>
              <a:rPr lang="fr-FR" sz="3000" b="1"/>
              <a:t>participer librement aux décisions </a:t>
            </a:r>
            <a:r>
              <a:rPr lang="fr-FR" sz="3000"/>
              <a:t>qui le concernent, par exemple d’accepter ou de refuser des soins et services ;</a:t>
            </a:r>
            <a:endParaRPr lang="fr-CA" sz="3000"/>
          </a:p>
          <a:p>
            <a:endParaRPr lang="fr-CA" sz="3000"/>
          </a:p>
        </p:txBody>
      </p:sp>
    </p:spTree>
    <p:extLst>
      <p:ext uri="{BB962C8B-B14F-4D97-AF65-F5344CB8AC3E}">
        <p14:creationId xmlns:p14="http://schemas.microsoft.com/office/powerpoint/2010/main" val="7331233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7" name="Rectangle 26">
            <a:extLst>
              <a:ext uri="{FF2B5EF4-FFF2-40B4-BE49-F238E27FC236}">
                <a16:creationId xmlns:a16="http://schemas.microsoft.com/office/drawing/2014/main" id="{004A8AE1-9605-41DC-920F-A4B8E8F23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Arc 28">
            <a:extLst>
              <a:ext uri="{FF2B5EF4-FFF2-40B4-BE49-F238E27FC236}">
                <a16:creationId xmlns:a16="http://schemas.microsoft.com/office/drawing/2014/main" id="{5B7778FC-632E-4DCA-A7CB-0D7731CCF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790889" flipH="1">
            <a:off x="536887" y="795372"/>
            <a:ext cx="2240924"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3" name="Espace réservé du contenu 2">
            <a:extLst>
              <a:ext uri="{FF2B5EF4-FFF2-40B4-BE49-F238E27FC236}">
                <a16:creationId xmlns:a16="http://schemas.microsoft.com/office/drawing/2014/main" id="{BB08F620-A524-464B-8BFF-125831710D0E}"/>
              </a:ext>
            </a:extLst>
          </p:cNvPr>
          <p:cNvSpPr>
            <a:spLocks noGrp="1"/>
          </p:cNvSpPr>
          <p:nvPr>
            <p:ph idx="1"/>
          </p:nvPr>
        </p:nvSpPr>
        <p:spPr>
          <a:xfrm>
            <a:off x="628650" y="1461360"/>
            <a:ext cx="4152297" cy="3935281"/>
          </a:xfrm>
        </p:spPr>
        <p:txBody>
          <a:bodyPr>
            <a:normAutofit/>
          </a:bodyPr>
          <a:lstStyle/>
          <a:p>
            <a:pPr fontAlgn="auto">
              <a:lnSpc>
                <a:spcPct val="90000"/>
              </a:lnSpc>
            </a:pPr>
            <a:r>
              <a:rPr lang="fr-CA" sz="1500"/>
              <a:t>Toute personne est inviolable et a droit à son intégrité. Sauf dans les cas prévus par la loi, nul ne peut lui porter atteinte sans son consentement libre et éclairé. </a:t>
            </a:r>
          </a:p>
          <a:p>
            <a:pPr marL="0" indent="0" fontAlgn="auto">
              <a:lnSpc>
                <a:spcPct val="90000"/>
              </a:lnSpc>
              <a:buNone/>
            </a:pPr>
            <a:endParaRPr lang="fr-CA" sz="1500"/>
          </a:p>
          <a:p>
            <a:pPr fontAlgn="auto">
              <a:lnSpc>
                <a:spcPct val="90000"/>
              </a:lnSpc>
            </a:pPr>
            <a:r>
              <a:rPr lang="fr-CA" sz="1500"/>
              <a:t>Nul ne peut être soumis sans son consentement à des soins, quelle qu’en soit la nature, qu’il s’agisse d’examens, de prélèvements, de traitements ou de toute autre intervention.  </a:t>
            </a:r>
          </a:p>
          <a:p>
            <a:pPr marL="25718" indent="0">
              <a:lnSpc>
                <a:spcPct val="90000"/>
              </a:lnSpc>
              <a:buNone/>
            </a:pPr>
            <a:r>
              <a:rPr lang="fr-CA" sz="1500"/>
              <a:t> </a:t>
            </a:r>
          </a:p>
          <a:p>
            <a:pPr marL="25718" indent="0">
              <a:lnSpc>
                <a:spcPct val="90000"/>
              </a:lnSpc>
              <a:buNone/>
            </a:pPr>
            <a:endParaRPr lang="fr-CA" sz="1500"/>
          </a:p>
          <a:p>
            <a:pPr marL="25718" indent="0">
              <a:lnSpc>
                <a:spcPct val="90000"/>
              </a:lnSpc>
              <a:buNone/>
            </a:pPr>
            <a:endParaRPr lang="fr-CA" sz="1500"/>
          </a:p>
          <a:p>
            <a:pPr marL="25718" indent="0">
              <a:lnSpc>
                <a:spcPct val="90000"/>
              </a:lnSpc>
              <a:buNone/>
            </a:pPr>
            <a:r>
              <a:rPr lang="fr-CA" sz="1500"/>
              <a:t> Gouvernement du Québec, Code civil du Québec, Éditeur officiel du Québec, article 10.</a:t>
            </a:r>
          </a:p>
          <a:p>
            <a:pPr>
              <a:lnSpc>
                <a:spcPct val="90000"/>
              </a:lnSpc>
            </a:pPr>
            <a:endParaRPr lang="fr-CA" sz="1500"/>
          </a:p>
        </p:txBody>
      </p:sp>
      <p:sp>
        <p:nvSpPr>
          <p:cNvPr id="31" name="Oval 30">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94297" y="1119031"/>
            <a:ext cx="3464953"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a:extLst>
              <a:ext uri="{FF2B5EF4-FFF2-40B4-BE49-F238E27FC236}">
                <a16:creationId xmlns:a16="http://schemas.microsoft.com/office/drawing/2014/main" id="{FA23A907-97FB-4A8F-880A-DD77401C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88095" y="4737713"/>
            <a:ext cx="409575"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2" name="Titre 1">
            <a:extLst>
              <a:ext uri="{FF2B5EF4-FFF2-40B4-BE49-F238E27FC236}">
                <a16:creationId xmlns:a16="http://schemas.microsoft.com/office/drawing/2014/main" id="{70A0E1CB-0B9E-46A8-9B1B-5EFD8C347314}"/>
              </a:ext>
            </a:extLst>
          </p:cNvPr>
          <p:cNvSpPr>
            <a:spLocks noGrp="1"/>
          </p:cNvSpPr>
          <p:nvPr>
            <p:ph type="title"/>
          </p:nvPr>
        </p:nvSpPr>
        <p:spPr>
          <a:xfrm>
            <a:off x="5605710" y="1396686"/>
            <a:ext cx="2430380" cy="4064628"/>
          </a:xfrm>
        </p:spPr>
        <p:txBody>
          <a:bodyPr>
            <a:normAutofit/>
          </a:bodyPr>
          <a:lstStyle/>
          <a:p>
            <a:r>
              <a:rPr lang="en-CA" sz="2800">
                <a:solidFill>
                  <a:srgbClr val="FFFFFF"/>
                </a:solidFill>
              </a:rPr>
              <a:t>Consentement et Code civil du Québec</a:t>
            </a:r>
            <a:endParaRPr lang="fr-CA" sz="2800">
              <a:solidFill>
                <a:srgbClr val="FFFFFF"/>
              </a:solidFill>
            </a:endParaRPr>
          </a:p>
        </p:txBody>
      </p:sp>
    </p:spTree>
    <p:extLst>
      <p:ext uri="{BB962C8B-B14F-4D97-AF65-F5344CB8AC3E}">
        <p14:creationId xmlns:p14="http://schemas.microsoft.com/office/powerpoint/2010/main" val="34032835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C5351F4-6873-490E-A341-0EAE814B9899}"/>
              </a:ext>
            </a:extLst>
          </p:cNvPr>
          <p:cNvSpPr>
            <a:spLocks noGrp="1"/>
          </p:cNvSpPr>
          <p:nvPr>
            <p:ph type="title"/>
          </p:nvPr>
        </p:nvSpPr>
        <p:spPr/>
        <p:txBody>
          <a:bodyPr>
            <a:normAutofit/>
          </a:bodyPr>
          <a:lstStyle/>
          <a:p>
            <a:r>
              <a:rPr lang="en-CA" sz="2250" dirty="0" err="1"/>
              <a:t>Consentement</a:t>
            </a:r>
            <a:r>
              <a:rPr lang="en-CA" sz="2250" dirty="0"/>
              <a:t> libre et </a:t>
            </a:r>
            <a:r>
              <a:rPr lang="en-CA" sz="2250" dirty="0" err="1"/>
              <a:t>éclairé</a:t>
            </a:r>
            <a:endParaRPr lang="fr-CA" sz="2250" dirty="0"/>
          </a:p>
        </p:txBody>
      </p:sp>
      <p:sp>
        <p:nvSpPr>
          <p:cNvPr id="3" name="Espace réservé du contenu 2">
            <a:extLst>
              <a:ext uri="{FF2B5EF4-FFF2-40B4-BE49-F238E27FC236}">
                <a16:creationId xmlns:a16="http://schemas.microsoft.com/office/drawing/2014/main" id="{ADA23683-9B50-424D-8C7D-41B7631A1D37}"/>
              </a:ext>
            </a:extLst>
          </p:cNvPr>
          <p:cNvSpPr>
            <a:spLocks noGrp="1"/>
          </p:cNvSpPr>
          <p:nvPr>
            <p:ph idx="1"/>
          </p:nvPr>
        </p:nvSpPr>
        <p:spPr>
          <a:xfrm>
            <a:off x="1259632" y="2492896"/>
            <a:ext cx="5349240" cy="2321790"/>
          </a:xfrm>
        </p:spPr>
        <p:txBody>
          <a:bodyPr/>
          <a:lstStyle/>
          <a:p>
            <a:endParaRPr lang="en-CA" dirty="0"/>
          </a:p>
          <a:p>
            <a:pPr marL="25718" indent="0" algn="r">
              <a:buNone/>
            </a:pPr>
            <a:r>
              <a:rPr lang="en-CA" sz="2025" dirty="0">
                <a:solidFill>
                  <a:srgbClr val="00B0F0"/>
                </a:solidFill>
              </a:rPr>
              <a:t>Libre:</a:t>
            </a:r>
            <a:r>
              <a:rPr lang="en-CA" sz="2025" dirty="0"/>
              <a:t>	A</a:t>
            </a:r>
            <a:r>
              <a:rPr lang="fr-CA" sz="2025" dirty="0" err="1"/>
              <a:t>bsence</a:t>
            </a:r>
            <a:r>
              <a:rPr lang="fr-CA" sz="2025" dirty="0"/>
              <a:t> de pression</a:t>
            </a:r>
          </a:p>
          <a:p>
            <a:pPr marL="25718" indent="0" algn="r">
              <a:buNone/>
            </a:pPr>
            <a:endParaRPr lang="en-CA" sz="2813" dirty="0"/>
          </a:p>
          <a:p>
            <a:pPr marL="25718" indent="0" algn="r">
              <a:buNone/>
            </a:pPr>
            <a:r>
              <a:rPr lang="en-CA" sz="2025" dirty="0" err="1">
                <a:solidFill>
                  <a:srgbClr val="00B0F0"/>
                </a:solidFill>
              </a:rPr>
              <a:t>Éclairé</a:t>
            </a:r>
            <a:r>
              <a:rPr lang="en-CA" sz="2025" dirty="0">
                <a:solidFill>
                  <a:srgbClr val="00B0F0"/>
                </a:solidFill>
              </a:rPr>
              <a:t>: </a:t>
            </a:r>
            <a:r>
              <a:rPr lang="en-CA" sz="2025" dirty="0"/>
              <a:t>	+</a:t>
            </a:r>
            <a:r>
              <a:rPr lang="fr-CA" sz="2025" dirty="0"/>
              <a:t> et –</a:t>
            </a:r>
          </a:p>
          <a:p>
            <a:pPr marL="25718" indent="0" algn="ctr">
              <a:buNone/>
            </a:pPr>
            <a:endParaRPr lang="fr-CA" sz="2813" dirty="0"/>
          </a:p>
        </p:txBody>
      </p:sp>
      <p:pic>
        <p:nvPicPr>
          <p:cNvPr id="5" name="Image 4">
            <a:extLst>
              <a:ext uri="{FF2B5EF4-FFF2-40B4-BE49-F238E27FC236}">
                <a16:creationId xmlns:a16="http://schemas.microsoft.com/office/drawing/2014/main" id="{E57663DA-594A-4740-BFED-F70FA7E14F4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9592" y="1878799"/>
            <a:ext cx="2363017" cy="1786001"/>
          </a:xfrm>
          <a:prstGeom prst="rect">
            <a:avLst/>
          </a:prstGeom>
        </p:spPr>
      </p:pic>
      <p:pic>
        <p:nvPicPr>
          <p:cNvPr id="7" name="Image 6">
            <a:extLst>
              <a:ext uri="{FF2B5EF4-FFF2-40B4-BE49-F238E27FC236}">
                <a16:creationId xmlns:a16="http://schemas.microsoft.com/office/drawing/2014/main" id="{2A362557-6184-4C0A-9787-CB88504903F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28184" y="4329326"/>
            <a:ext cx="2149974" cy="2237929"/>
          </a:xfrm>
          <a:prstGeom prst="rect">
            <a:avLst/>
          </a:prstGeom>
        </p:spPr>
      </p:pic>
    </p:spTree>
    <p:extLst>
      <p:ext uri="{BB962C8B-B14F-4D97-AF65-F5344CB8AC3E}">
        <p14:creationId xmlns:p14="http://schemas.microsoft.com/office/powerpoint/2010/main" val="39065494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004A8AE1-9605-41DC-920F-A4B8E8F23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Arc 25">
            <a:extLst>
              <a:ext uri="{FF2B5EF4-FFF2-40B4-BE49-F238E27FC236}">
                <a16:creationId xmlns:a16="http://schemas.microsoft.com/office/drawing/2014/main" id="{5B7778FC-632E-4DCA-A7CB-0D7731CCF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790889" flipH="1">
            <a:off x="536887" y="795372"/>
            <a:ext cx="2240924"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3" name="Espace réservé du contenu 2">
            <a:extLst>
              <a:ext uri="{FF2B5EF4-FFF2-40B4-BE49-F238E27FC236}">
                <a16:creationId xmlns:a16="http://schemas.microsoft.com/office/drawing/2014/main" id="{61D6ACB4-F71B-7000-BE9B-230EFF9C32BF}"/>
              </a:ext>
            </a:extLst>
          </p:cNvPr>
          <p:cNvSpPr>
            <a:spLocks noGrp="1"/>
          </p:cNvSpPr>
          <p:nvPr>
            <p:ph idx="1"/>
          </p:nvPr>
        </p:nvSpPr>
        <p:spPr>
          <a:xfrm>
            <a:off x="628650" y="1461360"/>
            <a:ext cx="4152297" cy="3935281"/>
          </a:xfrm>
        </p:spPr>
        <p:txBody>
          <a:bodyPr>
            <a:normAutofit/>
          </a:bodyPr>
          <a:lstStyle/>
          <a:p>
            <a:pPr>
              <a:lnSpc>
                <a:spcPct val="90000"/>
              </a:lnSpc>
            </a:pPr>
            <a:r>
              <a:rPr lang="fr-CA" sz="2200"/>
              <a:t>Une personne de 14 ans et plus (ou son représentant) DOIT donner son consentement pour recevoir un soin. (seules exceptions: LPP ou situation d’urgence où vie en danger)</a:t>
            </a:r>
          </a:p>
          <a:p>
            <a:pPr>
              <a:lnSpc>
                <a:spcPct val="90000"/>
              </a:lnSpc>
            </a:pPr>
            <a:endParaRPr lang="fr-CA" sz="2200"/>
          </a:p>
          <a:p>
            <a:pPr>
              <a:lnSpc>
                <a:spcPct val="90000"/>
              </a:lnSpc>
            </a:pPr>
            <a:r>
              <a:rPr lang="fr-CA" sz="2200"/>
              <a:t>Soins requis = 14 ans</a:t>
            </a:r>
          </a:p>
          <a:p>
            <a:pPr>
              <a:lnSpc>
                <a:spcPct val="90000"/>
              </a:lnSpc>
            </a:pPr>
            <a:r>
              <a:rPr lang="fr-CA" sz="2200"/>
              <a:t>Soins non requis (consentement écrit du tuteur légal si mineur) = 18 ans</a:t>
            </a:r>
          </a:p>
        </p:txBody>
      </p:sp>
      <p:sp>
        <p:nvSpPr>
          <p:cNvPr id="28" name="Oval 27">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94297" y="1119031"/>
            <a:ext cx="3464953"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a:extLst>
              <a:ext uri="{FF2B5EF4-FFF2-40B4-BE49-F238E27FC236}">
                <a16:creationId xmlns:a16="http://schemas.microsoft.com/office/drawing/2014/main" id="{FA23A907-97FB-4A8F-880A-DD77401C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88095" y="4737713"/>
            <a:ext cx="409575"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2" name="Titre 1">
            <a:extLst>
              <a:ext uri="{FF2B5EF4-FFF2-40B4-BE49-F238E27FC236}">
                <a16:creationId xmlns:a16="http://schemas.microsoft.com/office/drawing/2014/main" id="{DF43A92E-7B4B-BBAD-46CE-10C243C4B155}"/>
              </a:ext>
            </a:extLst>
          </p:cNvPr>
          <p:cNvSpPr>
            <a:spLocks noGrp="1"/>
          </p:cNvSpPr>
          <p:nvPr>
            <p:ph type="title"/>
          </p:nvPr>
        </p:nvSpPr>
        <p:spPr>
          <a:xfrm>
            <a:off x="5605710" y="1396686"/>
            <a:ext cx="2430380" cy="4064628"/>
          </a:xfrm>
        </p:spPr>
        <p:txBody>
          <a:bodyPr>
            <a:normAutofit/>
          </a:bodyPr>
          <a:lstStyle/>
          <a:p>
            <a:r>
              <a:rPr lang="fr-CA" sz="2800">
                <a:solidFill>
                  <a:srgbClr val="FFFFFF"/>
                </a:solidFill>
              </a:rPr>
              <a:t>Le consentement aux soins (p.28)</a:t>
            </a:r>
          </a:p>
        </p:txBody>
      </p:sp>
    </p:spTree>
    <p:extLst>
      <p:ext uri="{BB962C8B-B14F-4D97-AF65-F5344CB8AC3E}">
        <p14:creationId xmlns:p14="http://schemas.microsoft.com/office/powerpoint/2010/main" val="4368745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D278ADA9-6383-4BDD-80D2-8899A40268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484B7147-B0F6-40ED-B5A2-FF72BC8198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8" name="Rectangle 27">
            <a:extLst>
              <a:ext uri="{FF2B5EF4-FFF2-40B4-BE49-F238E27FC236}">
                <a16:creationId xmlns:a16="http://schemas.microsoft.com/office/drawing/2014/main" id="{B36D2DE0-0628-4A9A-A59D-7BA8B5EB30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a:extLst>
              <a:ext uri="{FF2B5EF4-FFF2-40B4-BE49-F238E27FC236}">
                <a16:creationId xmlns:a16="http://schemas.microsoft.com/office/drawing/2014/main" id="{48E405C9-94BE-41DA-928C-DEC9A8550E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11946" y="148929"/>
            <a:ext cx="4920107" cy="656014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 name="Titre 1">
            <a:extLst>
              <a:ext uri="{FF2B5EF4-FFF2-40B4-BE49-F238E27FC236}">
                <a16:creationId xmlns:a16="http://schemas.microsoft.com/office/drawing/2014/main" id="{64BBF2E2-A525-45E3-AF8A-0FB1819464AB}"/>
              </a:ext>
            </a:extLst>
          </p:cNvPr>
          <p:cNvSpPr>
            <a:spLocks noGrp="1"/>
          </p:cNvSpPr>
          <p:nvPr>
            <p:ph type="title"/>
          </p:nvPr>
        </p:nvSpPr>
        <p:spPr>
          <a:xfrm>
            <a:off x="2486273" y="1380754"/>
            <a:ext cx="4171453" cy="2513516"/>
          </a:xfrm>
        </p:spPr>
        <p:txBody>
          <a:bodyPr vert="horz" lIns="91440" tIns="45720" rIns="91440" bIns="45720" rtlCol="0" anchor="b">
            <a:normAutofit/>
          </a:bodyPr>
          <a:lstStyle/>
          <a:p>
            <a:pPr algn="ctr">
              <a:lnSpc>
                <a:spcPct val="90000"/>
              </a:lnSpc>
            </a:pPr>
            <a:r>
              <a:rPr lang="en-US" sz="3800" kern="1200">
                <a:solidFill>
                  <a:schemeClr val="tx1"/>
                </a:solidFill>
                <a:latin typeface="+mj-lt"/>
                <a:ea typeface="+mj-ea"/>
                <a:cs typeface="+mj-cs"/>
              </a:rPr>
              <a:t>Les soins requis par son état et les soins non requis  </a:t>
            </a:r>
          </a:p>
        </p:txBody>
      </p:sp>
      <p:sp>
        <p:nvSpPr>
          <p:cNvPr id="3" name="Espace réservé du texte 2">
            <a:extLst>
              <a:ext uri="{FF2B5EF4-FFF2-40B4-BE49-F238E27FC236}">
                <a16:creationId xmlns:a16="http://schemas.microsoft.com/office/drawing/2014/main" id="{9612E6AD-24BD-416E-A007-5BDF54C05112}"/>
              </a:ext>
            </a:extLst>
          </p:cNvPr>
          <p:cNvSpPr>
            <a:spLocks noGrp="1"/>
          </p:cNvSpPr>
          <p:nvPr>
            <p:ph type="body" idx="1"/>
          </p:nvPr>
        </p:nvSpPr>
        <p:spPr>
          <a:xfrm>
            <a:off x="2486273" y="4076802"/>
            <a:ext cx="4171453" cy="1534587"/>
          </a:xfrm>
        </p:spPr>
        <p:txBody>
          <a:bodyPr vert="horz" lIns="91440" tIns="45720" rIns="91440" bIns="45720" rtlCol="0">
            <a:normAutofit/>
          </a:bodyPr>
          <a:lstStyle/>
          <a:p>
            <a:pPr algn="ctr">
              <a:lnSpc>
                <a:spcPct val="90000"/>
              </a:lnSpc>
              <a:spcBef>
                <a:spcPts val="1000"/>
              </a:spcBef>
            </a:pPr>
            <a:endParaRPr lang="en-US" sz="2400" kern="1200">
              <a:solidFill>
                <a:schemeClr val="tx1"/>
              </a:solidFill>
              <a:latin typeface="+mn-lt"/>
              <a:ea typeface="+mn-ea"/>
              <a:cs typeface="+mn-cs"/>
            </a:endParaRPr>
          </a:p>
        </p:txBody>
      </p:sp>
      <p:sp>
        <p:nvSpPr>
          <p:cNvPr id="32" name="Arc 31">
            <a:extLst>
              <a:ext uri="{FF2B5EF4-FFF2-40B4-BE49-F238E27FC236}">
                <a16:creationId xmlns:a16="http://schemas.microsoft.com/office/drawing/2014/main" id="{D2091A72-D5BB-42AC-8FD3-F7747D9086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9222429" flipV="1">
            <a:off x="1870589" y="6170"/>
            <a:ext cx="5112196" cy="6816262"/>
          </a:xfrm>
          <a:prstGeom prst="arc">
            <a:avLst>
              <a:gd name="adj1" fmla="val 16200000"/>
              <a:gd name="adj2" fmla="val 20093138"/>
            </a:avLst>
          </a:prstGeom>
          <a:ln w="127000" cap="rnd">
            <a:solidFill>
              <a:schemeClr val="accent4">
                <a:alpha val="95000"/>
              </a:schemeClr>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4" name="Oval 33">
            <a:extLst>
              <a:ext uri="{FF2B5EF4-FFF2-40B4-BE49-F238E27FC236}">
                <a16:creationId xmlns:a16="http://schemas.microsoft.com/office/drawing/2014/main" id="{6ED12BFC-A737-46AF-8411-481112D54B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50746" y="5310973"/>
            <a:ext cx="529461" cy="686798"/>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895613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125454"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B8F20654-57BD-43D2-822A-F672CA1263B0}"/>
              </a:ext>
            </a:extLst>
          </p:cNvPr>
          <p:cNvSpPr>
            <a:spLocks noGrp="1"/>
          </p:cNvSpPr>
          <p:nvPr>
            <p:ph type="title"/>
          </p:nvPr>
        </p:nvSpPr>
        <p:spPr>
          <a:xfrm>
            <a:off x="515125" y="1153572"/>
            <a:ext cx="2400300" cy="4461163"/>
          </a:xfrm>
        </p:spPr>
        <p:txBody>
          <a:bodyPr>
            <a:normAutofit/>
          </a:bodyPr>
          <a:lstStyle/>
          <a:p>
            <a:r>
              <a:rPr lang="en-CA">
                <a:solidFill>
                  <a:srgbClr val="FFFFFF"/>
                </a:solidFill>
              </a:rPr>
              <a:t>Soins requis par son état (14 ans)</a:t>
            </a:r>
            <a:endParaRPr lang="fr-CA">
              <a:solidFill>
                <a:srgbClr val="FFFFFF"/>
              </a:solidFill>
            </a:endParaRPr>
          </a:p>
        </p:txBody>
      </p:sp>
      <p:sp>
        <p:nvSpPr>
          <p:cNvPr id="24" name="Arc 23">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5662801" y="2455479"/>
            <a:ext cx="3062575"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Espace réservé du contenu 2">
            <a:extLst>
              <a:ext uri="{FF2B5EF4-FFF2-40B4-BE49-F238E27FC236}">
                <a16:creationId xmlns:a16="http://schemas.microsoft.com/office/drawing/2014/main" id="{E06697D6-149F-4F6E-99D0-BD7659509CEF}"/>
              </a:ext>
            </a:extLst>
          </p:cNvPr>
          <p:cNvSpPr>
            <a:spLocks noGrp="1"/>
          </p:cNvSpPr>
          <p:nvPr>
            <p:ph idx="1"/>
          </p:nvPr>
        </p:nvSpPr>
        <p:spPr>
          <a:xfrm>
            <a:off x="3335481" y="591344"/>
            <a:ext cx="5179868" cy="5585619"/>
          </a:xfrm>
        </p:spPr>
        <p:txBody>
          <a:bodyPr anchor="ctr">
            <a:normAutofit/>
          </a:bodyPr>
          <a:lstStyle/>
          <a:p>
            <a:pPr>
              <a:lnSpc>
                <a:spcPct val="90000"/>
              </a:lnSpc>
            </a:pPr>
            <a:r>
              <a:rPr lang="fr-CA" sz="2200"/>
              <a:t>L’hospitalisation</a:t>
            </a:r>
          </a:p>
          <a:p>
            <a:pPr>
              <a:lnSpc>
                <a:spcPct val="90000"/>
              </a:lnSpc>
            </a:pPr>
            <a:r>
              <a:rPr lang="fr-CA" sz="2200"/>
              <a:t>La médication </a:t>
            </a:r>
          </a:p>
          <a:p>
            <a:pPr>
              <a:lnSpc>
                <a:spcPct val="90000"/>
              </a:lnSpc>
            </a:pPr>
            <a:r>
              <a:rPr lang="fr-CA" sz="2200"/>
              <a:t>L’hébergement</a:t>
            </a:r>
          </a:p>
          <a:p>
            <a:pPr>
              <a:lnSpc>
                <a:spcPct val="90000"/>
              </a:lnSpc>
            </a:pPr>
            <a:r>
              <a:rPr lang="fr-CA" sz="2200"/>
              <a:t>Les chirurgies esthétiques nécessaires à la suite d’une brûlure, malformation ou d’un accident</a:t>
            </a:r>
          </a:p>
          <a:p>
            <a:pPr>
              <a:lnSpc>
                <a:spcPct val="90000"/>
              </a:lnSpc>
            </a:pPr>
            <a:r>
              <a:rPr lang="fr-CA" sz="2200"/>
              <a:t>L’alimentation</a:t>
            </a:r>
          </a:p>
          <a:p>
            <a:pPr>
              <a:lnSpc>
                <a:spcPct val="90000"/>
              </a:lnSpc>
            </a:pPr>
            <a:r>
              <a:rPr lang="fr-CA" sz="2200"/>
              <a:t>Les prises de sang </a:t>
            </a:r>
          </a:p>
          <a:p>
            <a:pPr>
              <a:lnSpc>
                <a:spcPct val="90000"/>
              </a:lnSpc>
            </a:pPr>
            <a:r>
              <a:rPr lang="fr-CA" sz="2200"/>
              <a:t>L’avortement</a:t>
            </a:r>
          </a:p>
          <a:p>
            <a:pPr>
              <a:lnSpc>
                <a:spcPct val="90000"/>
              </a:lnSpc>
            </a:pPr>
            <a:endParaRPr lang="fr-CA" sz="2200"/>
          </a:p>
          <a:p>
            <a:pPr marL="25718" indent="0">
              <a:lnSpc>
                <a:spcPct val="90000"/>
              </a:lnSpc>
              <a:buNone/>
            </a:pPr>
            <a:r>
              <a:rPr lang="fr-CA" sz="2200" err="1"/>
              <a:t>Educaloi</a:t>
            </a:r>
            <a:r>
              <a:rPr lang="fr-CA" sz="2200"/>
              <a:t>, </a:t>
            </a:r>
            <a:r>
              <a:rPr lang="fr-CA" sz="2200" i="1"/>
              <a:t>Les différents types de soins.</a:t>
            </a:r>
            <a:r>
              <a:rPr lang="fr-CA" sz="2200"/>
              <a:t> Repéré à  https://www.educaloi.qc.ca/capsules/les-differents-types-de-soins-de-sante, page consultée le 12 août 2018.</a:t>
            </a:r>
          </a:p>
          <a:p>
            <a:pPr>
              <a:lnSpc>
                <a:spcPct val="90000"/>
              </a:lnSpc>
            </a:pPr>
            <a:endParaRPr lang="fr-CA" sz="2200"/>
          </a:p>
        </p:txBody>
      </p:sp>
    </p:spTree>
    <p:extLst>
      <p:ext uri="{BB962C8B-B14F-4D97-AF65-F5344CB8AC3E}">
        <p14:creationId xmlns:p14="http://schemas.microsoft.com/office/powerpoint/2010/main" val="32836109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grpId="0" nodeType="clickEffect">
                                  <p:stCondLst>
                                    <p:cond delay="0"/>
                                  </p:stCondLst>
                                  <p:childTnLst>
                                    <p:set>
                                      <p:cBhvr>
                                        <p:cTn id="37"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grpId="0"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1709F1D5-B0F1-4714-A239-E5B61C1619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Rounded Corners 21">
            <a:extLst>
              <a:ext uri="{FF2B5EF4-FFF2-40B4-BE49-F238E27FC236}">
                <a16:creationId xmlns:a16="http://schemas.microsoft.com/office/drawing/2014/main" id="{228FB460-D3FF-4440-A020-05982A09E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5409" y="1011045"/>
            <a:ext cx="3277394" cy="4369859"/>
          </a:xfrm>
          <a:prstGeom prst="roundRect">
            <a:avLst>
              <a:gd name="adj" fmla="val 2757"/>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43D875B8-6D7E-4F6E-862F-CFCC9683357E}"/>
              </a:ext>
            </a:extLst>
          </p:cNvPr>
          <p:cNvSpPr>
            <a:spLocks noGrp="1"/>
          </p:cNvSpPr>
          <p:nvPr>
            <p:ph type="title"/>
          </p:nvPr>
        </p:nvSpPr>
        <p:spPr>
          <a:xfrm>
            <a:off x="717619" y="1112969"/>
            <a:ext cx="2952974" cy="4166010"/>
          </a:xfrm>
        </p:spPr>
        <p:txBody>
          <a:bodyPr>
            <a:normAutofit/>
          </a:bodyPr>
          <a:lstStyle/>
          <a:p>
            <a:pPr>
              <a:lnSpc>
                <a:spcPct val="90000"/>
              </a:lnSpc>
            </a:pPr>
            <a:r>
              <a:rPr lang="en-CA" sz="3700">
                <a:solidFill>
                  <a:srgbClr val="FFFFFF"/>
                </a:solidFill>
              </a:rPr>
              <a:t>Les soins non requis par son état de santé (18 ans ou consentement parental par écrit)</a:t>
            </a:r>
            <a:endParaRPr lang="fr-CA" sz="3700">
              <a:solidFill>
                <a:srgbClr val="FFFFFF"/>
              </a:solidFill>
            </a:endParaRPr>
          </a:p>
        </p:txBody>
      </p:sp>
      <p:sp>
        <p:nvSpPr>
          <p:cNvPr id="24" name="Freeform: Shape 23">
            <a:extLst>
              <a:ext uri="{FF2B5EF4-FFF2-40B4-BE49-F238E27FC236}">
                <a16:creationId xmlns:a16="http://schemas.microsoft.com/office/drawing/2014/main" id="{14847E93-7DC1-4D4B-8829-B19AA7137C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7896" y="0"/>
            <a:ext cx="866357"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6" name="Freeform: Shape 25">
            <a:extLst>
              <a:ext uri="{FF2B5EF4-FFF2-40B4-BE49-F238E27FC236}">
                <a16:creationId xmlns:a16="http://schemas.microsoft.com/office/drawing/2014/main" id="{5566D6E1-03A1-4D73-A4E0-35D74D568A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971133" y="-1"/>
            <a:ext cx="130305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28" name="Freeform: Shape 27">
            <a:extLst>
              <a:ext uri="{FF2B5EF4-FFF2-40B4-BE49-F238E27FC236}">
                <a16:creationId xmlns:a16="http://schemas.microsoft.com/office/drawing/2014/main" id="{9F835A99-04AC-494A-A572-AFE8413CC9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36831"/>
            <a:ext cx="119805"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Espace réservé du contenu 2">
            <a:extLst>
              <a:ext uri="{FF2B5EF4-FFF2-40B4-BE49-F238E27FC236}">
                <a16:creationId xmlns:a16="http://schemas.microsoft.com/office/drawing/2014/main" id="{24B997E8-64A2-47F5-923D-5337A8FE9CC0}"/>
              </a:ext>
            </a:extLst>
          </p:cNvPr>
          <p:cNvSpPr>
            <a:spLocks noGrp="1"/>
          </p:cNvSpPr>
          <p:nvPr>
            <p:ph idx="1"/>
          </p:nvPr>
        </p:nvSpPr>
        <p:spPr>
          <a:xfrm>
            <a:off x="4572000" y="820880"/>
            <a:ext cx="3943349" cy="4889350"/>
          </a:xfrm>
        </p:spPr>
        <p:txBody>
          <a:bodyPr anchor="t">
            <a:normAutofit/>
          </a:bodyPr>
          <a:lstStyle/>
          <a:p>
            <a:pPr>
              <a:lnSpc>
                <a:spcPct val="90000"/>
              </a:lnSpc>
            </a:pPr>
            <a:r>
              <a:rPr lang="fr-CA" sz="2000"/>
              <a:t>Les tatouages </a:t>
            </a:r>
          </a:p>
          <a:p>
            <a:pPr marL="25718" indent="0">
              <a:lnSpc>
                <a:spcPct val="90000"/>
              </a:lnSpc>
              <a:buNone/>
            </a:pPr>
            <a:endParaRPr lang="fr-CA" sz="2000"/>
          </a:p>
          <a:p>
            <a:pPr>
              <a:lnSpc>
                <a:spcPct val="90000"/>
              </a:lnSpc>
            </a:pPr>
            <a:r>
              <a:rPr lang="fr-CA" sz="2000"/>
              <a:t>Les chirurgies esthétiques non nécessaires </a:t>
            </a:r>
          </a:p>
          <a:p>
            <a:pPr marL="254497" indent="0">
              <a:lnSpc>
                <a:spcPct val="90000"/>
              </a:lnSpc>
              <a:buNone/>
            </a:pPr>
            <a:r>
              <a:rPr lang="en-CA" sz="2000" i="1"/>
              <a:t>	Augmentation </a:t>
            </a:r>
            <a:r>
              <a:rPr lang="en-CA" sz="2000" i="1" err="1"/>
              <a:t>mammaire</a:t>
            </a:r>
            <a:r>
              <a:rPr lang="en-CA" sz="2000" i="1"/>
              <a:t>, </a:t>
            </a:r>
            <a:r>
              <a:rPr lang="en-CA" sz="2000" i="1" err="1"/>
              <a:t>rhinoplastie</a:t>
            </a:r>
            <a:r>
              <a:rPr lang="en-CA" sz="2000" i="1"/>
              <a:t> par </a:t>
            </a:r>
            <a:r>
              <a:rPr lang="en-CA" sz="2000" i="1" err="1"/>
              <a:t>exemple</a:t>
            </a:r>
            <a:endParaRPr lang="fr-CA" sz="2000" i="1"/>
          </a:p>
          <a:p>
            <a:pPr marL="25718" indent="0">
              <a:lnSpc>
                <a:spcPct val="90000"/>
              </a:lnSpc>
              <a:buNone/>
            </a:pPr>
            <a:endParaRPr lang="fr-CA" sz="2000"/>
          </a:p>
          <a:p>
            <a:pPr marL="25718" indent="0">
              <a:lnSpc>
                <a:spcPct val="90000"/>
              </a:lnSpc>
              <a:buNone/>
            </a:pPr>
            <a:endParaRPr lang="fr-CA" sz="2000"/>
          </a:p>
          <a:p>
            <a:pPr marL="25718" indent="0">
              <a:lnSpc>
                <a:spcPct val="90000"/>
              </a:lnSpc>
              <a:buNone/>
            </a:pPr>
            <a:endParaRPr lang="fr-CA" sz="2000"/>
          </a:p>
          <a:p>
            <a:pPr marL="25718" indent="0">
              <a:lnSpc>
                <a:spcPct val="90000"/>
              </a:lnSpc>
              <a:buNone/>
            </a:pPr>
            <a:r>
              <a:rPr lang="fr-CA" sz="2000"/>
              <a:t>Repéré à  https://www.educaloi.qc.ca/capsules/les-differents-types-de-soins-de-sante, page consultée le 12 août 2018.</a:t>
            </a:r>
          </a:p>
          <a:p>
            <a:pPr>
              <a:lnSpc>
                <a:spcPct val="90000"/>
              </a:lnSpc>
            </a:pPr>
            <a:endParaRPr lang="fr-CA" sz="2000"/>
          </a:p>
        </p:txBody>
      </p:sp>
      <p:sp>
        <p:nvSpPr>
          <p:cNvPr id="30" name="Freeform: Shape 29">
            <a:extLst>
              <a:ext uri="{FF2B5EF4-FFF2-40B4-BE49-F238E27FC236}">
                <a16:creationId xmlns:a16="http://schemas.microsoft.com/office/drawing/2014/main" id="{7B786209-1B0B-4CA9-9BDD-F7327066A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161135"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32" name="Freeform: Shape 31">
            <a:extLst>
              <a:ext uri="{FF2B5EF4-FFF2-40B4-BE49-F238E27FC236}">
                <a16:creationId xmlns:a16="http://schemas.microsoft.com/office/drawing/2014/main" id="{2D2964BB-484D-45AE-AD66-D407D06296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563731" y="5717905"/>
            <a:ext cx="1328706"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34" name="Freeform: Shape 33">
            <a:extLst>
              <a:ext uri="{FF2B5EF4-FFF2-40B4-BE49-F238E27FC236}">
                <a16:creationId xmlns:a16="http://schemas.microsoft.com/office/drawing/2014/main" id="{6691AC69-A76E-4DAB-B565-468B6B87AC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099729" y="6258755"/>
            <a:ext cx="1174455"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343145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4" presetID="42" presetClass="entr" presetSubtype="0" fill="hold" nodeType="with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1709F1D5-B0F1-4714-A239-E5B61C1619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Rounded Corners 21">
            <a:extLst>
              <a:ext uri="{FF2B5EF4-FFF2-40B4-BE49-F238E27FC236}">
                <a16:creationId xmlns:a16="http://schemas.microsoft.com/office/drawing/2014/main" id="{228FB460-D3FF-4440-A020-05982A09E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5409" y="1011045"/>
            <a:ext cx="3277394" cy="4369859"/>
          </a:xfrm>
          <a:prstGeom prst="roundRect">
            <a:avLst>
              <a:gd name="adj" fmla="val 2757"/>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5E452A93-6BCF-45EF-9810-2313440F1500}"/>
              </a:ext>
            </a:extLst>
          </p:cNvPr>
          <p:cNvSpPr>
            <a:spLocks noGrp="1"/>
          </p:cNvSpPr>
          <p:nvPr>
            <p:ph type="title"/>
          </p:nvPr>
        </p:nvSpPr>
        <p:spPr>
          <a:xfrm>
            <a:off x="717619" y="1112969"/>
            <a:ext cx="2952974" cy="4166010"/>
          </a:xfrm>
        </p:spPr>
        <p:txBody>
          <a:bodyPr>
            <a:normAutofit/>
          </a:bodyPr>
          <a:lstStyle/>
          <a:p>
            <a:r>
              <a:rPr lang="en-CA" sz="3700">
                <a:solidFill>
                  <a:srgbClr val="FFFFFF"/>
                </a:solidFill>
              </a:rPr>
              <a:t>Particularité du consentement d’un mineur de 14 ans </a:t>
            </a:r>
            <a:endParaRPr lang="fr-CA" sz="3700">
              <a:solidFill>
                <a:srgbClr val="FFFFFF"/>
              </a:solidFill>
            </a:endParaRPr>
          </a:p>
        </p:txBody>
      </p:sp>
      <p:sp>
        <p:nvSpPr>
          <p:cNvPr id="24" name="Freeform: Shape 23">
            <a:extLst>
              <a:ext uri="{FF2B5EF4-FFF2-40B4-BE49-F238E27FC236}">
                <a16:creationId xmlns:a16="http://schemas.microsoft.com/office/drawing/2014/main" id="{14847E93-7DC1-4D4B-8829-B19AA7137C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7896" y="0"/>
            <a:ext cx="866357"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6" name="Freeform: Shape 25">
            <a:extLst>
              <a:ext uri="{FF2B5EF4-FFF2-40B4-BE49-F238E27FC236}">
                <a16:creationId xmlns:a16="http://schemas.microsoft.com/office/drawing/2014/main" id="{5566D6E1-03A1-4D73-A4E0-35D74D568A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971133" y="-1"/>
            <a:ext cx="130305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28" name="Freeform: Shape 27">
            <a:extLst>
              <a:ext uri="{FF2B5EF4-FFF2-40B4-BE49-F238E27FC236}">
                <a16:creationId xmlns:a16="http://schemas.microsoft.com/office/drawing/2014/main" id="{9F835A99-04AC-494A-A572-AFE8413CC9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36831"/>
            <a:ext cx="119805"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Espace réservé du contenu 2">
            <a:extLst>
              <a:ext uri="{FF2B5EF4-FFF2-40B4-BE49-F238E27FC236}">
                <a16:creationId xmlns:a16="http://schemas.microsoft.com/office/drawing/2014/main" id="{0102E437-D0DE-4753-ABF7-35B413C8FDC1}"/>
              </a:ext>
            </a:extLst>
          </p:cNvPr>
          <p:cNvSpPr>
            <a:spLocks noGrp="1"/>
          </p:cNvSpPr>
          <p:nvPr>
            <p:ph idx="1"/>
          </p:nvPr>
        </p:nvSpPr>
        <p:spPr>
          <a:xfrm>
            <a:off x="4572000" y="820880"/>
            <a:ext cx="3943349" cy="4889350"/>
          </a:xfrm>
        </p:spPr>
        <p:txBody>
          <a:bodyPr anchor="t">
            <a:normAutofit/>
          </a:bodyPr>
          <a:lstStyle/>
          <a:p>
            <a:pPr marL="25718" indent="0">
              <a:lnSpc>
                <a:spcPct val="90000"/>
              </a:lnSpc>
              <a:buNone/>
            </a:pPr>
            <a:r>
              <a:rPr lang="fr-CA" sz="2700"/>
              <a:t>Les parents doivent être informés si leur enfant est dans un établissement pour:</a:t>
            </a:r>
          </a:p>
          <a:p>
            <a:pPr>
              <a:lnSpc>
                <a:spcPct val="90000"/>
              </a:lnSpc>
            </a:pPr>
            <a:r>
              <a:rPr lang="fr-CA" sz="2700"/>
              <a:t> plus de 12 heures </a:t>
            </a:r>
          </a:p>
          <a:p>
            <a:pPr marL="25718" indent="0">
              <a:lnSpc>
                <a:spcPct val="90000"/>
              </a:lnSpc>
              <a:buNone/>
            </a:pPr>
            <a:r>
              <a:rPr lang="fr-CA" sz="2700"/>
              <a:t>	ou </a:t>
            </a:r>
          </a:p>
          <a:p>
            <a:pPr>
              <a:lnSpc>
                <a:spcPct val="90000"/>
              </a:lnSpc>
            </a:pPr>
            <a:r>
              <a:rPr lang="fr-CA" sz="2700"/>
              <a:t>lorsque les soins requis peuvent entraîner un risque sérieux pour sa santé et peuvent lui causer des effets graves et permanents</a:t>
            </a:r>
          </a:p>
        </p:txBody>
      </p:sp>
      <p:sp>
        <p:nvSpPr>
          <p:cNvPr id="30" name="Freeform: Shape 29">
            <a:extLst>
              <a:ext uri="{FF2B5EF4-FFF2-40B4-BE49-F238E27FC236}">
                <a16:creationId xmlns:a16="http://schemas.microsoft.com/office/drawing/2014/main" id="{7B786209-1B0B-4CA9-9BDD-F7327066A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161135"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32" name="Freeform: Shape 31">
            <a:extLst>
              <a:ext uri="{FF2B5EF4-FFF2-40B4-BE49-F238E27FC236}">
                <a16:creationId xmlns:a16="http://schemas.microsoft.com/office/drawing/2014/main" id="{2D2964BB-484D-45AE-AD66-D407D06296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563731" y="5717905"/>
            <a:ext cx="1328706"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34" name="Freeform: Shape 33">
            <a:extLst>
              <a:ext uri="{FF2B5EF4-FFF2-40B4-BE49-F238E27FC236}">
                <a16:creationId xmlns:a16="http://schemas.microsoft.com/office/drawing/2014/main" id="{6691AC69-A76E-4DAB-B565-468B6B87AC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099729" y="6258755"/>
            <a:ext cx="1174455"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17291941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fade">
                                      <p:cBhvr>
                                        <p:cTn id="24" dur="1000"/>
                                        <p:tgtEl>
                                          <p:spTgt spid="3">
                                            <p:txEl>
                                              <p:pRg st="2" end="2"/>
                                            </p:txEl>
                                          </p:spTgt>
                                        </p:tgtEl>
                                      </p:cBhvr>
                                    </p:animEffect>
                                    <p:anim calcmode="lin" valueType="num">
                                      <p:cBhvr>
                                        <p:cTn id="2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fade">
                                      <p:cBhvr>
                                        <p:cTn id="29" dur="1000"/>
                                        <p:tgtEl>
                                          <p:spTgt spid="3">
                                            <p:txEl>
                                              <p:pRg st="3" end="3"/>
                                            </p:txEl>
                                          </p:spTgt>
                                        </p:tgtEl>
                                      </p:cBhvr>
                                    </p:animEffect>
                                    <p:anim calcmode="lin" valueType="num">
                                      <p:cBhvr>
                                        <p:cTn id="3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6" name="Rectangle 25">
            <a:extLst>
              <a:ext uri="{FF2B5EF4-FFF2-40B4-BE49-F238E27FC236}">
                <a16:creationId xmlns:a16="http://schemas.microsoft.com/office/drawing/2014/main" id="{D278ADA9-6383-4BDD-80D2-8899A40268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484B7147-B0F6-40ED-B5A2-FF72BC8198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0" name="Rectangle 29">
            <a:extLst>
              <a:ext uri="{FF2B5EF4-FFF2-40B4-BE49-F238E27FC236}">
                <a16:creationId xmlns:a16="http://schemas.microsoft.com/office/drawing/2014/main" id="{B36D2DE0-0628-4A9A-A59D-7BA8B5EB30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a:extLst>
              <a:ext uri="{FF2B5EF4-FFF2-40B4-BE49-F238E27FC236}">
                <a16:creationId xmlns:a16="http://schemas.microsoft.com/office/drawing/2014/main" id="{48E405C9-94BE-41DA-928C-DEC9A8550E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11946" y="148929"/>
            <a:ext cx="4920107" cy="656014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 name="Titre 1">
            <a:extLst>
              <a:ext uri="{FF2B5EF4-FFF2-40B4-BE49-F238E27FC236}">
                <a16:creationId xmlns:a16="http://schemas.microsoft.com/office/drawing/2014/main" id="{596D6C2F-0742-44FD-A952-46292B463F1C}"/>
              </a:ext>
            </a:extLst>
          </p:cNvPr>
          <p:cNvSpPr>
            <a:spLocks noGrp="1"/>
          </p:cNvSpPr>
          <p:nvPr>
            <p:ph type="title"/>
          </p:nvPr>
        </p:nvSpPr>
        <p:spPr>
          <a:xfrm>
            <a:off x="2486273" y="1380754"/>
            <a:ext cx="4171453" cy="2513516"/>
          </a:xfrm>
        </p:spPr>
        <p:txBody>
          <a:bodyPr vert="horz" lIns="91440" tIns="45720" rIns="91440" bIns="45720" rtlCol="0" anchor="b">
            <a:normAutofit/>
          </a:bodyPr>
          <a:lstStyle/>
          <a:p>
            <a:pPr algn="ctr">
              <a:lnSpc>
                <a:spcPct val="90000"/>
              </a:lnSpc>
            </a:pPr>
            <a:r>
              <a:rPr lang="en-US" sz="5600" kern="1200">
                <a:solidFill>
                  <a:schemeClr val="tx1"/>
                </a:solidFill>
                <a:latin typeface="+mj-lt"/>
                <a:ea typeface="+mj-ea"/>
                <a:cs typeface="+mj-cs"/>
              </a:rPr>
              <a:t>Les situations d’urgence</a:t>
            </a:r>
          </a:p>
        </p:txBody>
      </p:sp>
      <p:sp>
        <p:nvSpPr>
          <p:cNvPr id="3" name="Espace réservé du texte 2">
            <a:extLst>
              <a:ext uri="{FF2B5EF4-FFF2-40B4-BE49-F238E27FC236}">
                <a16:creationId xmlns:a16="http://schemas.microsoft.com/office/drawing/2014/main" id="{A94D5E0A-DC55-4602-99CE-A822EFE04A51}"/>
              </a:ext>
            </a:extLst>
          </p:cNvPr>
          <p:cNvSpPr>
            <a:spLocks noGrp="1"/>
          </p:cNvSpPr>
          <p:nvPr>
            <p:ph type="body" idx="1"/>
          </p:nvPr>
        </p:nvSpPr>
        <p:spPr>
          <a:xfrm>
            <a:off x="2486273" y="4076802"/>
            <a:ext cx="4171453" cy="1534587"/>
          </a:xfrm>
        </p:spPr>
        <p:txBody>
          <a:bodyPr vert="horz" lIns="91440" tIns="45720" rIns="91440" bIns="45720" rtlCol="0">
            <a:normAutofit/>
          </a:bodyPr>
          <a:lstStyle/>
          <a:p>
            <a:pPr algn="ctr">
              <a:lnSpc>
                <a:spcPct val="90000"/>
              </a:lnSpc>
              <a:spcBef>
                <a:spcPts val="1000"/>
              </a:spcBef>
            </a:pPr>
            <a:endParaRPr lang="en-US" sz="2400" kern="1200">
              <a:solidFill>
                <a:schemeClr val="tx1"/>
              </a:solidFill>
              <a:latin typeface="+mn-lt"/>
              <a:ea typeface="+mn-ea"/>
              <a:cs typeface="+mn-cs"/>
            </a:endParaRPr>
          </a:p>
        </p:txBody>
      </p:sp>
      <p:sp>
        <p:nvSpPr>
          <p:cNvPr id="34" name="Arc 33">
            <a:extLst>
              <a:ext uri="{FF2B5EF4-FFF2-40B4-BE49-F238E27FC236}">
                <a16:creationId xmlns:a16="http://schemas.microsoft.com/office/drawing/2014/main" id="{D2091A72-D5BB-42AC-8FD3-F7747D9086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9222429" flipV="1">
            <a:off x="1870589" y="6170"/>
            <a:ext cx="5112196" cy="6816262"/>
          </a:xfrm>
          <a:prstGeom prst="arc">
            <a:avLst>
              <a:gd name="adj1" fmla="val 16200000"/>
              <a:gd name="adj2" fmla="val 20093138"/>
            </a:avLst>
          </a:prstGeom>
          <a:ln w="127000" cap="rnd">
            <a:solidFill>
              <a:schemeClr val="accent4">
                <a:alpha val="95000"/>
              </a:schemeClr>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6" name="Oval 35">
            <a:extLst>
              <a:ext uri="{FF2B5EF4-FFF2-40B4-BE49-F238E27FC236}">
                <a16:creationId xmlns:a16="http://schemas.microsoft.com/office/drawing/2014/main" id="{6ED12BFC-A737-46AF-8411-481112D54B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50746" y="5310973"/>
            <a:ext cx="529461" cy="686798"/>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12490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7" name="Rectangle 26">
            <a:extLst>
              <a:ext uri="{FF2B5EF4-FFF2-40B4-BE49-F238E27FC236}">
                <a16:creationId xmlns:a16="http://schemas.microsoft.com/office/drawing/2014/main" id="{C2554CA6-288E-4202-BC52-2E5A8F0C0A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6891" y="1119031"/>
            <a:ext cx="3464954"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2B05A9C5-014D-4AA6-B7B1-FE0AF6AE4219}"/>
              </a:ext>
            </a:extLst>
          </p:cNvPr>
          <p:cNvSpPr>
            <a:spLocks noGrp="1"/>
          </p:cNvSpPr>
          <p:nvPr>
            <p:ph type="title"/>
          </p:nvPr>
        </p:nvSpPr>
        <p:spPr>
          <a:xfrm>
            <a:off x="878305" y="1396686"/>
            <a:ext cx="2430380" cy="4064628"/>
          </a:xfrm>
        </p:spPr>
        <p:txBody>
          <a:bodyPr>
            <a:normAutofit/>
          </a:bodyPr>
          <a:lstStyle/>
          <a:p>
            <a:pPr>
              <a:lnSpc>
                <a:spcPct val="90000"/>
              </a:lnSpc>
            </a:pPr>
            <a:r>
              <a:rPr lang="fr-FR" sz="4100">
                <a:solidFill>
                  <a:srgbClr val="FFFFFF"/>
                </a:solidFill>
              </a:rPr>
              <a:t>Le droit de recevoir des soins en cas d’urgence</a:t>
            </a:r>
            <a:br>
              <a:rPr lang="fr-CA" sz="4100">
                <a:solidFill>
                  <a:srgbClr val="FFFFFF"/>
                </a:solidFill>
              </a:rPr>
            </a:br>
            <a:endParaRPr lang="fr-CA" sz="4100">
              <a:solidFill>
                <a:srgbClr val="FFFFFF"/>
              </a:solidFill>
            </a:endParaRPr>
          </a:p>
        </p:txBody>
      </p:sp>
      <p:sp>
        <p:nvSpPr>
          <p:cNvPr id="31" name="Arc 30">
            <a:extLst>
              <a:ext uri="{FF2B5EF4-FFF2-40B4-BE49-F238E27FC236}">
                <a16:creationId xmlns:a16="http://schemas.microsoft.com/office/drawing/2014/main" id="{5B7778FC-632E-4DCA-A7CB-0D7731CCF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809111">
            <a:off x="6512790" y="941148"/>
            <a:ext cx="2240924"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33" name="Oval 32">
            <a:extLst>
              <a:ext uri="{FF2B5EF4-FFF2-40B4-BE49-F238E27FC236}">
                <a16:creationId xmlns:a16="http://schemas.microsoft.com/office/drawing/2014/main" id="{FA23A907-97FB-4A8F-880A-DD77401C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536" y="4780992"/>
            <a:ext cx="409575"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Espace réservé du contenu 2">
            <a:extLst>
              <a:ext uri="{FF2B5EF4-FFF2-40B4-BE49-F238E27FC236}">
                <a16:creationId xmlns:a16="http://schemas.microsoft.com/office/drawing/2014/main" id="{BF7D5C43-8660-4B94-8EED-BA22AA9B63CF}"/>
              </a:ext>
            </a:extLst>
          </p:cNvPr>
          <p:cNvSpPr>
            <a:spLocks noGrp="1"/>
          </p:cNvSpPr>
          <p:nvPr>
            <p:ph idx="1"/>
          </p:nvPr>
        </p:nvSpPr>
        <p:spPr>
          <a:xfrm>
            <a:off x="4027614" y="1526033"/>
            <a:ext cx="4152298" cy="3935281"/>
          </a:xfrm>
        </p:spPr>
        <p:txBody>
          <a:bodyPr>
            <a:normAutofit/>
          </a:bodyPr>
          <a:lstStyle/>
          <a:p>
            <a:pPr marL="25718" indent="0">
              <a:lnSpc>
                <a:spcPct val="90000"/>
              </a:lnSpc>
              <a:buNone/>
            </a:pPr>
            <a:r>
              <a:rPr lang="en-CA" sz="2200"/>
              <a:t>Il </a:t>
            </a:r>
            <a:r>
              <a:rPr lang="en-CA" sz="2200" err="1"/>
              <a:t>est</a:t>
            </a:r>
            <a:r>
              <a:rPr lang="en-CA" sz="2200"/>
              <a:t> </a:t>
            </a:r>
            <a:r>
              <a:rPr lang="en-CA" sz="2200" err="1"/>
              <a:t>parfois</a:t>
            </a:r>
            <a:r>
              <a:rPr lang="en-CA" sz="2200"/>
              <a:t> difficile </a:t>
            </a:r>
            <a:r>
              <a:rPr lang="en-CA" sz="2200" err="1"/>
              <a:t>ou</a:t>
            </a:r>
            <a:r>
              <a:rPr lang="en-CA" sz="2200"/>
              <a:t> impossible </a:t>
            </a:r>
            <a:r>
              <a:rPr lang="en-CA" sz="2200" err="1"/>
              <a:t>d’obtenir</a:t>
            </a:r>
            <a:r>
              <a:rPr lang="en-CA" sz="2200"/>
              <a:t> le </a:t>
            </a:r>
            <a:r>
              <a:rPr lang="en-CA" sz="2200" err="1"/>
              <a:t>consentement</a:t>
            </a:r>
            <a:r>
              <a:rPr lang="en-CA" sz="2200"/>
              <a:t> libre et </a:t>
            </a:r>
            <a:r>
              <a:rPr lang="en-CA" sz="2200" err="1"/>
              <a:t>éclairé</a:t>
            </a:r>
            <a:r>
              <a:rPr lang="en-CA" sz="2200"/>
              <a:t> </a:t>
            </a:r>
            <a:r>
              <a:rPr lang="en-CA" sz="2200" err="1"/>
              <a:t>en</a:t>
            </a:r>
            <a:r>
              <a:rPr lang="en-CA" sz="2200"/>
              <a:t> temps </a:t>
            </a:r>
            <a:r>
              <a:rPr lang="en-CA" sz="2200" err="1"/>
              <a:t>opportun</a:t>
            </a:r>
            <a:endParaRPr lang="en-CA" sz="2200"/>
          </a:p>
          <a:p>
            <a:pPr marL="25718" indent="0">
              <a:lnSpc>
                <a:spcPct val="90000"/>
              </a:lnSpc>
              <a:buNone/>
            </a:pPr>
            <a:endParaRPr lang="en-CA" sz="2200"/>
          </a:p>
          <a:p>
            <a:pPr marL="25718" indent="0">
              <a:lnSpc>
                <a:spcPct val="90000"/>
              </a:lnSpc>
              <a:buNone/>
            </a:pPr>
            <a:r>
              <a:rPr lang="fr-CA" sz="2200"/>
              <a:t>Lors de situations d’urgence où la vie ou l’intégrité de la personne est menacée; les professionnels sont autorisés à effectuer les soins nécessaires pour remédier à l’urgence.</a:t>
            </a:r>
            <a:endParaRPr lang="en-CA" sz="2200"/>
          </a:p>
          <a:p>
            <a:pPr marL="25718" indent="0">
              <a:lnSpc>
                <a:spcPct val="90000"/>
              </a:lnSpc>
              <a:buNone/>
            </a:pPr>
            <a:endParaRPr lang="en-CA" sz="2200"/>
          </a:p>
        </p:txBody>
      </p:sp>
    </p:spTree>
    <p:extLst>
      <p:ext uri="{BB962C8B-B14F-4D97-AF65-F5344CB8AC3E}">
        <p14:creationId xmlns:p14="http://schemas.microsoft.com/office/powerpoint/2010/main" val="12981958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 name="Rectangle 29">
            <a:extLst>
              <a:ext uri="{FF2B5EF4-FFF2-40B4-BE49-F238E27FC236}">
                <a16:creationId xmlns:a16="http://schemas.microsoft.com/office/drawing/2014/main" id="{C2554CA6-288E-4202-BC52-2E5A8F0C0A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6891" y="1119031"/>
            <a:ext cx="3464954"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E672274E-6F6A-44A2-B969-F003054648DD}"/>
              </a:ext>
            </a:extLst>
          </p:cNvPr>
          <p:cNvSpPr>
            <a:spLocks noGrp="1"/>
          </p:cNvSpPr>
          <p:nvPr>
            <p:ph type="title"/>
          </p:nvPr>
        </p:nvSpPr>
        <p:spPr>
          <a:xfrm>
            <a:off x="878305" y="1396686"/>
            <a:ext cx="2430380" cy="4064628"/>
          </a:xfrm>
        </p:spPr>
        <p:txBody>
          <a:bodyPr>
            <a:normAutofit/>
          </a:bodyPr>
          <a:lstStyle/>
          <a:p>
            <a:r>
              <a:rPr lang="fr-CA" sz="3400">
                <a:solidFill>
                  <a:srgbClr val="FFFFFF"/>
                </a:solidFill>
              </a:rPr>
              <a:t> Introduction à la LSSSS</a:t>
            </a:r>
            <a:br>
              <a:rPr lang="fr-CA" sz="3400">
                <a:solidFill>
                  <a:srgbClr val="FFFFFF"/>
                </a:solidFill>
              </a:rPr>
            </a:br>
            <a:endParaRPr lang="fr-CA" sz="3400">
              <a:solidFill>
                <a:srgbClr val="FFFFFF"/>
              </a:solidFill>
            </a:endParaRPr>
          </a:p>
        </p:txBody>
      </p:sp>
      <p:sp>
        <p:nvSpPr>
          <p:cNvPr id="34" name="Arc 33">
            <a:extLst>
              <a:ext uri="{FF2B5EF4-FFF2-40B4-BE49-F238E27FC236}">
                <a16:creationId xmlns:a16="http://schemas.microsoft.com/office/drawing/2014/main" id="{5B7778FC-632E-4DCA-A7CB-0D7731CCF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809111">
            <a:off x="6512790" y="941148"/>
            <a:ext cx="2240924"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36" name="Oval 35">
            <a:extLst>
              <a:ext uri="{FF2B5EF4-FFF2-40B4-BE49-F238E27FC236}">
                <a16:creationId xmlns:a16="http://schemas.microsoft.com/office/drawing/2014/main" id="{FA23A907-97FB-4A8F-880A-DD77401C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536" y="4780992"/>
            <a:ext cx="409575"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Espace réservé du contenu 2">
            <a:extLst>
              <a:ext uri="{FF2B5EF4-FFF2-40B4-BE49-F238E27FC236}">
                <a16:creationId xmlns:a16="http://schemas.microsoft.com/office/drawing/2014/main" id="{25E32A93-C6FB-4130-8786-9C0F50642C31}"/>
              </a:ext>
            </a:extLst>
          </p:cNvPr>
          <p:cNvSpPr>
            <a:spLocks noGrp="1"/>
          </p:cNvSpPr>
          <p:nvPr>
            <p:ph idx="1"/>
          </p:nvPr>
        </p:nvSpPr>
        <p:spPr>
          <a:xfrm>
            <a:off x="4027614" y="1526033"/>
            <a:ext cx="4152298" cy="3935281"/>
          </a:xfrm>
        </p:spPr>
        <p:txBody>
          <a:bodyPr>
            <a:normAutofit/>
          </a:bodyPr>
          <a:lstStyle/>
          <a:p>
            <a:pPr>
              <a:lnSpc>
                <a:spcPct val="90000"/>
              </a:lnSpc>
            </a:pPr>
            <a:r>
              <a:rPr lang="fr-CA" sz="1300"/>
              <a:t>La LSSSS a fait ses premiers pas en 1971 et consolidée en 1991. La loi évolue selon les besoins de la population. </a:t>
            </a:r>
          </a:p>
          <a:p>
            <a:pPr>
              <a:lnSpc>
                <a:spcPct val="90000"/>
              </a:lnSpc>
            </a:pPr>
            <a:endParaRPr lang="fr-CA" sz="1300"/>
          </a:p>
          <a:p>
            <a:pPr>
              <a:lnSpc>
                <a:spcPct val="90000"/>
              </a:lnSpc>
            </a:pPr>
            <a:r>
              <a:rPr lang="fr-CA" sz="1300"/>
              <a:t>Elle vise à encadrer les services de santé et des services sociaux à toute la population.</a:t>
            </a:r>
          </a:p>
          <a:p>
            <a:pPr>
              <a:lnSpc>
                <a:spcPct val="90000"/>
              </a:lnSpc>
            </a:pPr>
            <a:endParaRPr lang="fr-CA" sz="1300"/>
          </a:p>
          <a:p>
            <a:pPr>
              <a:lnSpc>
                <a:spcPct val="90000"/>
              </a:lnSpc>
            </a:pPr>
            <a:r>
              <a:rPr lang="fr-CA" sz="1300"/>
              <a:t>Elle est établie sur trois axes: la santé physique, la santé psychologique et la santé sociale. </a:t>
            </a:r>
          </a:p>
          <a:p>
            <a:pPr>
              <a:lnSpc>
                <a:spcPct val="90000"/>
              </a:lnSpc>
            </a:pPr>
            <a:endParaRPr lang="fr-CA" sz="1300"/>
          </a:p>
          <a:p>
            <a:pPr>
              <a:lnSpc>
                <a:spcPct val="90000"/>
              </a:lnSpc>
            </a:pPr>
            <a:r>
              <a:rPr lang="fr-CA" sz="1300"/>
              <a:t>L’offre de service doit proposer des programmes qui sont préventifs et curatifs pour les 3 axes de la loi.</a:t>
            </a:r>
          </a:p>
          <a:p>
            <a:pPr>
              <a:lnSpc>
                <a:spcPct val="90000"/>
              </a:lnSpc>
            </a:pPr>
            <a:endParaRPr lang="fr-CA" sz="1300"/>
          </a:p>
          <a:p>
            <a:pPr>
              <a:lnSpc>
                <a:spcPct val="90000"/>
              </a:lnSpc>
            </a:pPr>
            <a:r>
              <a:rPr lang="fr-CA" sz="1300"/>
              <a:t>Elle est la loi de référence pour toutes les clientèles, tous les milieux.</a:t>
            </a:r>
          </a:p>
          <a:p>
            <a:pPr>
              <a:lnSpc>
                <a:spcPct val="90000"/>
              </a:lnSpc>
            </a:pPr>
            <a:endParaRPr lang="fr-CA" sz="1300"/>
          </a:p>
          <a:p>
            <a:pPr>
              <a:lnSpc>
                <a:spcPct val="90000"/>
              </a:lnSpc>
            </a:pPr>
            <a:endParaRPr lang="fr-CA" sz="1300"/>
          </a:p>
        </p:txBody>
      </p:sp>
    </p:spTree>
    <p:extLst>
      <p:ext uri="{BB962C8B-B14F-4D97-AF65-F5344CB8AC3E}">
        <p14:creationId xmlns:p14="http://schemas.microsoft.com/office/powerpoint/2010/main" val="19077564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fade">
                                      <p:cBhvr>
                                        <p:cTn id="35" dur="1000"/>
                                        <p:tgtEl>
                                          <p:spTgt spid="3">
                                            <p:txEl>
                                              <p:pRg st="6" end="6"/>
                                            </p:txEl>
                                          </p:spTgt>
                                        </p:tgtEl>
                                      </p:cBhvr>
                                    </p:animEffect>
                                    <p:anim calcmode="lin" valueType="num">
                                      <p:cBhvr>
                                        <p:cTn id="36"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fade">
                                      <p:cBhvr>
                                        <p:cTn id="42" dur="1000"/>
                                        <p:tgtEl>
                                          <p:spTgt spid="3">
                                            <p:txEl>
                                              <p:pRg st="8" end="8"/>
                                            </p:txEl>
                                          </p:spTgt>
                                        </p:tgtEl>
                                      </p:cBhvr>
                                    </p:animEffect>
                                    <p:anim calcmode="lin" valueType="num">
                                      <p:cBhvr>
                                        <p:cTn id="43"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C2554CA6-288E-4202-BC52-2E5A8F0C0A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6891" y="1119031"/>
            <a:ext cx="3464954"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9A703A44-C9C7-4A3D-8A8B-C4C8691D73A4}"/>
              </a:ext>
            </a:extLst>
          </p:cNvPr>
          <p:cNvSpPr>
            <a:spLocks noGrp="1"/>
          </p:cNvSpPr>
          <p:nvPr>
            <p:ph type="title"/>
          </p:nvPr>
        </p:nvSpPr>
        <p:spPr>
          <a:xfrm>
            <a:off x="878305" y="1396686"/>
            <a:ext cx="2430380" cy="4064628"/>
          </a:xfrm>
        </p:spPr>
        <p:txBody>
          <a:bodyPr>
            <a:normAutofit/>
          </a:bodyPr>
          <a:lstStyle/>
          <a:p>
            <a:pPr>
              <a:lnSpc>
                <a:spcPct val="90000"/>
              </a:lnSpc>
            </a:pPr>
            <a:r>
              <a:rPr lang="en-CA" sz="2800">
                <a:solidFill>
                  <a:srgbClr val="FFFFFF"/>
                </a:solidFill>
              </a:rPr>
              <a:t>Lorsque la situation d’urgence permet d’obtenir le consentement</a:t>
            </a:r>
            <a:endParaRPr lang="fr-CA" sz="2800">
              <a:solidFill>
                <a:srgbClr val="FFFFFF"/>
              </a:solidFill>
            </a:endParaRPr>
          </a:p>
        </p:txBody>
      </p:sp>
      <p:sp>
        <p:nvSpPr>
          <p:cNvPr id="25" name="Arc 24">
            <a:extLst>
              <a:ext uri="{FF2B5EF4-FFF2-40B4-BE49-F238E27FC236}">
                <a16:creationId xmlns:a16="http://schemas.microsoft.com/office/drawing/2014/main" id="{5B7778FC-632E-4DCA-A7CB-0D7731CCF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809111">
            <a:off x="6512790" y="941148"/>
            <a:ext cx="2240924"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7" name="Oval 26">
            <a:extLst>
              <a:ext uri="{FF2B5EF4-FFF2-40B4-BE49-F238E27FC236}">
                <a16:creationId xmlns:a16="http://schemas.microsoft.com/office/drawing/2014/main" id="{FA23A907-97FB-4A8F-880A-DD77401C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536" y="4780992"/>
            <a:ext cx="409575"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Espace réservé du contenu 2">
            <a:extLst>
              <a:ext uri="{FF2B5EF4-FFF2-40B4-BE49-F238E27FC236}">
                <a16:creationId xmlns:a16="http://schemas.microsoft.com/office/drawing/2014/main" id="{8940917E-3092-46B1-BAA7-AA36B4C33A64}"/>
              </a:ext>
            </a:extLst>
          </p:cNvPr>
          <p:cNvSpPr>
            <a:spLocks noGrp="1"/>
          </p:cNvSpPr>
          <p:nvPr>
            <p:ph idx="1"/>
          </p:nvPr>
        </p:nvSpPr>
        <p:spPr>
          <a:xfrm>
            <a:off x="4027614" y="1526033"/>
            <a:ext cx="4152298" cy="3935281"/>
          </a:xfrm>
        </p:spPr>
        <p:txBody>
          <a:bodyPr>
            <a:normAutofit/>
          </a:bodyPr>
          <a:lstStyle/>
          <a:p>
            <a:pPr>
              <a:lnSpc>
                <a:spcPct val="90000"/>
              </a:lnSpc>
            </a:pPr>
            <a:r>
              <a:rPr lang="en-CA" sz="1500" err="1"/>
              <a:t>Mineur</a:t>
            </a:r>
            <a:r>
              <a:rPr lang="en-CA" sz="1500"/>
              <a:t> de plus de 14 </a:t>
            </a:r>
            <a:r>
              <a:rPr lang="en-CA" sz="1500" err="1"/>
              <a:t>ans</a:t>
            </a:r>
            <a:r>
              <a:rPr lang="en-CA" sz="1500"/>
              <a:t> qui refuse les </a:t>
            </a:r>
            <a:r>
              <a:rPr lang="en-CA" sz="1500" err="1"/>
              <a:t>soins</a:t>
            </a:r>
            <a:r>
              <a:rPr lang="en-CA" sz="1500"/>
              <a:t>: les parents </a:t>
            </a:r>
            <a:r>
              <a:rPr lang="en-CA" sz="1500" err="1"/>
              <a:t>peuvent</a:t>
            </a:r>
            <a:r>
              <a:rPr lang="en-CA" sz="1500"/>
              <a:t> consenter et </a:t>
            </a:r>
            <a:r>
              <a:rPr lang="en-CA" sz="1500" err="1"/>
              <a:t>aller</a:t>
            </a:r>
            <a:r>
              <a:rPr lang="en-CA" sz="1500"/>
              <a:t> à </a:t>
            </a:r>
            <a:r>
              <a:rPr lang="en-CA" sz="1500" err="1"/>
              <a:t>l’encontre</a:t>
            </a:r>
            <a:r>
              <a:rPr lang="en-CA" sz="1500"/>
              <a:t> de la decision de </a:t>
            </a:r>
            <a:r>
              <a:rPr lang="en-CA" sz="1500" err="1"/>
              <a:t>l’enfant</a:t>
            </a:r>
            <a:endParaRPr lang="en-CA" sz="1500"/>
          </a:p>
          <a:p>
            <a:pPr>
              <a:lnSpc>
                <a:spcPct val="90000"/>
              </a:lnSpc>
            </a:pPr>
            <a:endParaRPr lang="en-CA" sz="1500"/>
          </a:p>
          <a:p>
            <a:pPr>
              <a:lnSpc>
                <a:spcPct val="90000"/>
              </a:lnSpc>
            </a:pPr>
            <a:r>
              <a:rPr lang="en-CA" sz="1500" err="1"/>
              <a:t>Mineur</a:t>
            </a:r>
            <a:r>
              <a:rPr lang="en-CA" sz="1500"/>
              <a:t> de plus de 14 </a:t>
            </a:r>
            <a:r>
              <a:rPr lang="en-CA" sz="1500" err="1"/>
              <a:t>ans</a:t>
            </a:r>
            <a:r>
              <a:rPr lang="en-CA" sz="1500"/>
              <a:t> qui refuse les </a:t>
            </a:r>
            <a:r>
              <a:rPr lang="en-CA" sz="1500" err="1"/>
              <a:t>soins</a:t>
            </a:r>
            <a:r>
              <a:rPr lang="en-CA" sz="1500"/>
              <a:t> </a:t>
            </a:r>
            <a:r>
              <a:rPr lang="en-CA" sz="1500" err="1"/>
              <a:t>ainsi</a:t>
            </a:r>
            <a:r>
              <a:rPr lang="en-CA" sz="1500"/>
              <a:t> que les parents: </a:t>
            </a:r>
            <a:r>
              <a:rPr lang="en-CA" sz="1500" err="1"/>
              <a:t>l’établissement</a:t>
            </a:r>
            <a:r>
              <a:rPr lang="en-CA" sz="1500"/>
              <a:t> </a:t>
            </a:r>
            <a:r>
              <a:rPr lang="en-CA" sz="1500" err="1"/>
              <a:t>peut</a:t>
            </a:r>
            <a:r>
              <a:rPr lang="en-CA" sz="1500"/>
              <a:t> </a:t>
            </a:r>
            <a:r>
              <a:rPr lang="en-CA" sz="1500" err="1"/>
              <a:t>s’adresser</a:t>
            </a:r>
            <a:r>
              <a:rPr lang="en-CA" sz="1500"/>
              <a:t> au tribunal </a:t>
            </a:r>
            <a:r>
              <a:rPr lang="en-CA" sz="1500" err="1"/>
              <a:t>ou</a:t>
            </a:r>
            <a:r>
              <a:rPr lang="en-CA" sz="1500"/>
              <a:t> </a:t>
            </a:r>
            <a:r>
              <a:rPr lang="en-CA" sz="1500" err="1"/>
              <a:t>prodiguer</a:t>
            </a:r>
            <a:r>
              <a:rPr lang="en-CA" sz="1500"/>
              <a:t> les </a:t>
            </a:r>
            <a:r>
              <a:rPr lang="en-CA" sz="1500" err="1"/>
              <a:t>soins</a:t>
            </a:r>
            <a:r>
              <a:rPr lang="en-CA" sz="1500"/>
              <a:t> sans </a:t>
            </a:r>
            <a:r>
              <a:rPr lang="en-CA" sz="1500" err="1"/>
              <a:t>consentement</a:t>
            </a:r>
            <a:endParaRPr lang="en-CA" sz="1500"/>
          </a:p>
          <a:p>
            <a:pPr>
              <a:lnSpc>
                <a:spcPct val="90000"/>
              </a:lnSpc>
            </a:pPr>
            <a:endParaRPr lang="en-CA" sz="1500"/>
          </a:p>
          <a:p>
            <a:pPr>
              <a:lnSpc>
                <a:spcPct val="90000"/>
              </a:lnSpc>
            </a:pPr>
            <a:r>
              <a:rPr lang="en-CA" sz="1500" err="1"/>
              <a:t>Majeur</a:t>
            </a:r>
            <a:r>
              <a:rPr lang="en-CA" sz="1500"/>
              <a:t> </a:t>
            </a:r>
            <a:r>
              <a:rPr lang="en-CA" sz="1500" err="1"/>
              <a:t>inapte</a:t>
            </a:r>
            <a:r>
              <a:rPr lang="en-CA" sz="1500"/>
              <a:t> sans </a:t>
            </a:r>
            <a:r>
              <a:rPr lang="en-CA" sz="1500" err="1"/>
              <a:t>possibilité</a:t>
            </a:r>
            <a:r>
              <a:rPr lang="en-CA" sz="1500"/>
              <a:t> de </a:t>
            </a:r>
            <a:r>
              <a:rPr lang="en-CA" sz="1500" err="1"/>
              <a:t>recourir</a:t>
            </a:r>
            <a:r>
              <a:rPr lang="en-CA" sz="1500"/>
              <a:t> au </a:t>
            </a:r>
            <a:r>
              <a:rPr lang="en-CA" sz="1500" err="1"/>
              <a:t>consentement</a:t>
            </a:r>
            <a:r>
              <a:rPr lang="en-CA" sz="1500"/>
              <a:t> </a:t>
            </a:r>
            <a:r>
              <a:rPr lang="en-CA" sz="1500" err="1"/>
              <a:t>substitué</a:t>
            </a:r>
            <a:r>
              <a:rPr lang="en-CA" sz="1500"/>
              <a:t>: le personnel </a:t>
            </a:r>
            <a:r>
              <a:rPr lang="en-CA" sz="1500" err="1"/>
              <a:t>peut</a:t>
            </a:r>
            <a:r>
              <a:rPr lang="en-CA" sz="1500"/>
              <a:t> </a:t>
            </a:r>
            <a:r>
              <a:rPr lang="en-CA" sz="1500" err="1"/>
              <a:t>prodiguer</a:t>
            </a:r>
            <a:r>
              <a:rPr lang="en-CA" sz="1500"/>
              <a:t> les </a:t>
            </a:r>
            <a:r>
              <a:rPr lang="en-CA" sz="1500" err="1"/>
              <a:t>soins</a:t>
            </a:r>
            <a:r>
              <a:rPr lang="en-CA" sz="1500"/>
              <a:t> </a:t>
            </a:r>
            <a:r>
              <a:rPr lang="en-CA" sz="1500" b="1"/>
              <a:t>APRÈS </a:t>
            </a:r>
            <a:r>
              <a:rPr lang="en-CA" sz="1500" err="1"/>
              <a:t>avoir</a:t>
            </a:r>
            <a:r>
              <a:rPr lang="en-CA" sz="1500"/>
              <a:t> </a:t>
            </a:r>
            <a:r>
              <a:rPr lang="en-CA" sz="1500" err="1"/>
              <a:t>vérifié</a:t>
            </a:r>
            <a:r>
              <a:rPr lang="en-CA" sz="1500"/>
              <a:t> la </a:t>
            </a:r>
            <a:r>
              <a:rPr lang="en-CA" sz="1500" err="1"/>
              <a:t>présense</a:t>
            </a:r>
            <a:r>
              <a:rPr lang="en-CA" sz="1500"/>
              <a:t> de </a:t>
            </a:r>
            <a:r>
              <a:rPr lang="fr-CA" sz="1500"/>
              <a:t>directives médicales anticipées</a:t>
            </a:r>
            <a:endParaRPr lang="en-CA" sz="1500"/>
          </a:p>
        </p:txBody>
      </p:sp>
    </p:spTree>
    <p:extLst>
      <p:ext uri="{BB962C8B-B14F-4D97-AF65-F5344CB8AC3E}">
        <p14:creationId xmlns:p14="http://schemas.microsoft.com/office/powerpoint/2010/main" val="12733870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7" name="Rectangle 26">
            <a:extLst>
              <a:ext uri="{FF2B5EF4-FFF2-40B4-BE49-F238E27FC236}">
                <a16:creationId xmlns:a16="http://schemas.microsoft.com/office/drawing/2014/main" id="{E92FEB64-6EEA-4759-B4A4-BD2C1E660B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0544" y="847600"/>
            <a:ext cx="3464954"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4711A960-6F1D-4246-872A-939F9CED5DFB}"/>
              </a:ext>
            </a:extLst>
          </p:cNvPr>
          <p:cNvSpPr>
            <a:spLocks noGrp="1"/>
          </p:cNvSpPr>
          <p:nvPr>
            <p:ph type="title"/>
          </p:nvPr>
        </p:nvSpPr>
        <p:spPr>
          <a:xfrm>
            <a:off x="1041958" y="1233241"/>
            <a:ext cx="2430380" cy="4064628"/>
          </a:xfrm>
        </p:spPr>
        <p:txBody>
          <a:bodyPr>
            <a:normAutofit/>
          </a:bodyPr>
          <a:lstStyle/>
          <a:p>
            <a:r>
              <a:rPr lang="fr-CA">
                <a:solidFill>
                  <a:srgbClr val="FFFFFF"/>
                </a:solidFill>
              </a:rPr>
              <a:t>Liens vers les actualités</a:t>
            </a:r>
          </a:p>
        </p:txBody>
      </p:sp>
      <p:sp>
        <p:nvSpPr>
          <p:cNvPr id="31" name="Freeform: Shape 30">
            <a:extLst>
              <a:ext uri="{FF2B5EF4-FFF2-40B4-BE49-F238E27FC236}">
                <a16:creationId xmlns:a16="http://schemas.microsoft.com/office/drawing/2014/main" id="{14847E93-7DC1-4D4B-8829-B19AA7137C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7896" y="0"/>
            <a:ext cx="866357"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3" name="Freeform: Shape 32">
            <a:extLst>
              <a:ext uri="{FF2B5EF4-FFF2-40B4-BE49-F238E27FC236}">
                <a16:creationId xmlns:a16="http://schemas.microsoft.com/office/drawing/2014/main" id="{5566D6E1-03A1-4D73-A4E0-35D74D568A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971133" y="-1"/>
            <a:ext cx="130305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35" name="Freeform: Shape 34">
            <a:extLst>
              <a:ext uri="{FF2B5EF4-FFF2-40B4-BE49-F238E27FC236}">
                <a16:creationId xmlns:a16="http://schemas.microsoft.com/office/drawing/2014/main" id="{9F835A99-04AC-494A-A572-AFE8413CC9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36831"/>
            <a:ext cx="119805"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Espace réservé du contenu 2">
            <a:extLst>
              <a:ext uri="{FF2B5EF4-FFF2-40B4-BE49-F238E27FC236}">
                <a16:creationId xmlns:a16="http://schemas.microsoft.com/office/drawing/2014/main" id="{3A97DB6B-AD7E-4D74-90F9-048AEE84D0E3}"/>
              </a:ext>
            </a:extLst>
          </p:cNvPr>
          <p:cNvSpPr>
            <a:spLocks noGrp="1"/>
          </p:cNvSpPr>
          <p:nvPr>
            <p:ph idx="1"/>
          </p:nvPr>
        </p:nvSpPr>
        <p:spPr>
          <a:xfrm>
            <a:off x="4572000" y="820880"/>
            <a:ext cx="3943349" cy="4889350"/>
          </a:xfrm>
        </p:spPr>
        <p:txBody>
          <a:bodyPr anchor="t">
            <a:normAutofit/>
          </a:bodyPr>
          <a:lstStyle/>
          <a:p>
            <a:pPr>
              <a:lnSpc>
                <a:spcPct val="90000"/>
              </a:lnSpc>
            </a:pPr>
            <a:r>
              <a:rPr lang="fr-CA" sz="1800"/>
              <a:t>Une jeune femme meurt après un accouchement</a:t>
            </a:r>
          </a:p>
          <a:p>
            <a:pPr>
              <a:lnSpc>
                <a:spcPct val="90000"/>
              </a:lnSpc>
            </a:pPr>
            <a:r>
              <a:rPr lang="fr-CA" sz="1800">
                <a:hlinkClick r:id="rId2"/>
              </a:rPr>
              <a:t>https://www.youtube.com/watch?v=Ng8CrHV-V2Y</a:t>
            </a:r>
            <a:endParaRPr lang="fr-CA" sz="1800"/>
          </a:p>
          <a:p>
            <a:pPr>
              <a:lnSpc>
                <a:spcPct val="90000"/>
              </a:lnSpc>
            </a:pPr>
            <a:endParaRPr lang="fr-CA" sz="1800"/>
          </a:p>
          <a:p>
            <a:pPr>
              <a:lnSpc>
                <a:spcPct val="90000"/>
              </a:lnSpc>
            </a:pPr>
            <a:r>
              <a:rPr lang="fr-CA" sz="1800"/>
              <a:t>Une femme anorexique forcée à s’alimenter</a:t>
            </a:r>
          </a:p>
          <a:p>
            <a:pPr>
              <a:lnSpc>
                <a:spcPct val="90000"/>
              </a:lnSpc>
            </a:pPr>
            <a:r>
              <a:rPr lang="fr-CA" sz="1800">
                <a:hlinkClick r:id="rId3"/>
              </a:rPr>
              <a:t>https://www.tvanouvelles.ca/2018/08/07/la-cour-superieure-ordonne-le-gavage-pour-une-anorexique</a:t>
            </a:r>
            <a:endParaRPr lang="fr-CA" sz="1800"/>
          </a:p>
          <a:p>
            <a:pPr>
              <a:lnSpc>
                <a:spcPct val="90000"/>
              </a:lnSpc>
            </a:pPr>
            <a:endParaRPr lang="fr-CA" sz="1800"/>
          </a:p>
          <a:p>
            <a:pPr>
              <a:lnSpc>
                <a:spcPct val="90000"/>
              </a:lnSpc>
            </a:pPr>
            <a:r>
              <a:rPr lang="fr-CA" sz="1800"/>
              <a:t>La cour ordonne une transfusion pour un enfant de 5 ans</a:t>
            </a:r>
          </a:p>
          <a:p>
            <a:pPr>
              <a:lnSpc>
                <a:spcPct val="90000"/>
              </a:lnSpc>
            </a:pPr>
            <a:r>
              <a:rPr lang="fr-CA" sz="1800">
                <a:hlinkClick r:id="rId4"/>
              </a:rPr>
              <a:t>https://www.journaldequebec.com/2019/08/23/en-cour-pour-transfuser-un-enfant-de-5-ans</a:t>
            </a:r>
            <a:endParaRPr lang="fr-CA" sz="1800"/>
          </a:p>
          <a:p>
            <a:pPr>
              <a:lnSpc>
                <a:spcPct val="90000"/>
              </a:lnSpc>
            </a:pPr>
            <a:endParaRPr lang="fr-CA" sz="1800"/>
          </a:p>
          <a:p>
            <a:pPr>
              <a:lnSpc>
                <a:spcPct val="90000"/>
              </a:lnSpc>
            </a:pPr>
            <a:endParaRPr lang="fr-CA" sz="1800"/>
          </a:p>
        </p:txBody>
      </p:sp>
      <p:sp>
        <p:nvSpPr>
          <p:cNvPr id="37" name="Freeform: Shape 36">
            <a:extLst>
              <a:ext uri="{FF2B5EF4-FFF2-40B4-BE49-F238E27FC236}">
                <a16:creationId xmlns:a16="http://schemas.microsoft.com/office/drawing/2014/main" id="{7B786209-1B0B-4CA9-9BDD-F7327066A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161135"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39" name="Freeform: Shape 38">
            <a:extLst>
              <a:ext uri="{FF2B5EF4-FFF2-40B4-BE49-F238E27FC236}">
                <a16:creationId xmlns:a16="http://schemas.microsoft.com/office/drawing/2014/main" id="{2D2964BB-484D-45AE-AD66-D407D06296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553792" y="5717905"/>
            <a:ext cx="1328706"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41" name="Freeform: Shape 40">
            <a:extLst>
              <a:ext uri="{FF2B5EF4-FFF2-40B4-BE49-F238E27FC236}">
                <a16:creationId xmlns:a16="http://schemas.microsoft.com/office/drawing/2014/main" id="{6691AC69-A76E-4DAB-B565-468B6B87AC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099729" y="6258755"/>
            <a:ext cx="1174455"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20587672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C5351F4-6873-490E-A341-0EAE814B9899}"/>
              </a:ext>
            </a:extLst>
          </p:cNvPr>
          <p:cNvSpPr>
            <a:spLocks noGrp="1"/>
          </p:cNvSpPr>
          <p:nvPr>
            <p:ph type="title"/>
          </p:nvPr>
        </p:nvSpPr>
        <p:spPr/>
        <p:txBody>
          <a:bodyPr>
            <a:normAutofit/>
          </a:bodyPr>
          <a:lstStyle/>
          <a:p>
            <a:r>
              <a:rPr lang="en-CA" sz="2400" dirty="0" err="1"/>
              <a:t>Pourquoi</a:t>
            </a:r>
            <a:r>
              <a:rPr lang="en-CA" sz="2400" dirty="0"/>
              <a:t> le droit de </a:t>
            </a:r>
            <a:r>
              <a:rPr lang="en-CA" sz="2400" dirty="0" err="1"/>
              <a:t>consentir</a:t>
            </a:r>
            <a:r>
              <a:rPr lang="en-CA" sz="2400" dirty="0"/>
              <a:t> aux </a:t>
            </a:r>
            <a:r>
              <a:rPr lang="en-CA" sz="2400" dirty="0" err="1"/>
              <a:t>soins</a:t>
            </a:r>
            <a:r>
              <a:rPr lang="en-CA" sz="2400" dirty="0"/>
              <a:t> ne </a:t>
            </a:r>
            <a:r>
              <a:rPr lang="en-CA" sz="2400" dirty="0" err="1"/>
              <a:t>s’applique</a:t>
            </a:r>
            <a:r>
              <a:rPr lang="en-CA" sz="2400" dirty="0"/>
              <a:t> pas?</a:t>
            </a:r>
            <a:endParaRPr lang="fr-CA" sz="2250" dirty="0"/>
          </a:p>
        </p:txBody>
      </p:sp>
      <p:sp>
        <p:nvSpPr>
          <p:cNvPr id="3" name="Espace réservé du contenu 2">
            <a:extLst>
              <a:ext uri="{FF2B5EF4-FFF2-40B4-BE49-F238E27FC236}">
                <a16:creationId xmlns:a16="http://schemas.microsoft.com/office/drawing/2014/main" id="{ADA23683-9B50-424D-8C7D-41B7631A1D37}"/>
              </a:ext>
            </a:extLst>
          </p:cNvPr>
          <p:cNvSpPr>
            <a:spLocks noGrp="1"/>
          </p:cNvSpPr>
          <p:nvPr>
            <p:ph idx="1"/>
          </p:nvPr>
        </p:nvSpPr>
        <p:spPr>
          <a:xfrm>
            <a:off x="1797829" y="2883746"/>
            <a:ext cx="5349240" cy="2321790"/>
          </a:xfrm>
        </p:spPr>
        <p:txBody>
          <a:bodyPr/>
          <a:lstStyle/>
          <a:p>
            <a:endParaRPr lang="en-CA" dirty="0"/>
          </a:p>
          <a:p>
            <a:pPr marL="25718" indent="0" algn="r">
              <a:buNone/>
            </a:pPr>
            <a:r>
              <a:rPr lang="en-CA" sz="2025" dirty="0"/>
              <a:t>Libre:	A</a:t>
            </a:r>
            <a:r>
              <a:rPr lang="fr-CA" sz="2025" dirty="0" err="1"/>
              <a:t>bsence</a:t>
            </a:r>
            <a:r>
              <a:rPr lang="fr-CA" sz="2025" dirty="0"/>
              <a:t> de pression</a:t>
            </a:r>
          </a:p>
          <a:p>
            <a:pPr marL="25718" indent="0" algn="r">
              <a:buNone/>
            </a:pPr>
            <a:endParaRPr lang="en-CA" sz="2813" dirty="0"/>
          </a:p>
          <a:p>
            <a:pPr marL="25718" indent="0" algn="r">
              <a:buNone/>
            </a:pPr>
            <a:r>
              <a:rPr lang="en-CA" sz="2025" dirty="0" err="1"/>
              <a:t>Éclairé</a:t>
            </a:r>
            <a:r>
              <a:rPr lang="en-CA" sz="2025" dirty="0"/>
              <a:t>: 	+</a:t>
            </a:r>
            <a:r>
              <a:rPr lang="fr-CA" sz="2025" dirty="0"/>
              <a:t> et –</a:t>
            </a:r>
          </a:p>
          <a:p>
            <a:pPr marL="25718" indent="0" algn="ctr">
              <a:buNone/>
            </a:pPr>
            <a:endParaRPr lang="fr-CA" sz="2813" dirty="0"/>
          </a:p>
        </p:txBody>
      </p:sp>
      <p:pic>
        <p:nvPicPr>
          <p:cNvPr id="5" name="Image 4">
            <a:extLst>
              <a:ext uri="{FF2B5EF4-FFF2-40B4-BE49-F238E27FC236}">
                <a16:creationId xmlns:a16="http://schemas.microsoft.com/office/drawing/2014/main" id="{E57663DA-594A-4740-BFED-F70FA7E14F4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97380" y="2828441"/>
            <a:ext cx="1382316" cy="1044773"/>
          </a:xfrm>
          <a:prstGeom prst="rect">
            <a:avLst/>
          </a:prstGeom>
        </p:spPr>
      </p:pic>
      <p:pic>
        <p:nvPicPr>
          <p:cNvPr id="7" name="Image 6">
            <a:extLst>
              <a:ext uri="{FF2B5EF4-FFF2-40B4-BE49-F238E27FC236}">
                <a16:creationId xmlns:a16="http://schemas.microsoft.com/office/drawing/2014/main" id="{2A362557-6184-4C0A-9787-CB88504903F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82642" y="3788926"/>
            <a:ext cx="1178719" cy="1226939"/>
          </a:xfrm>
          <a:prstGeom prst="rect">
            <a:avLst/>
          </a:prstGeom>
        </p:spPr>
      </p:pic>
      <p:pic>
        <p:nvPicPr>
          <p:cNvPr id="9" name="Image 8">
            <a:extLst>
              <a:ext uri="{FF2B5EF4-FFF2-40B4-BE49-F238E27FC236}">
                <a16:creationId xmlns:a16="http://schemas.microsoft.com/office/drawing/2014/main" id="{73A0516A-4D7C-421E-9B62-AF1E1E63F6B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20786785">
            <a:off x="1943884" y="2872262"/>
            <a:ext cx="4319966" cy="1658771"/>
          </a:xfrm>
          <a:prstGeom prst="rect">
            <a:avLst/>
          </a:prstGeom>
        </p:spPr>
      </p:pic>
    </p:spTree>
    <p:extLst>
      <p:ext uri="{BB962C8B-B14F-4D97-AF65-F5344CB8AC3E}">
        <p14:creationId xmlns:p14="http://schemas.microsoft.com/office/powerpoint/2010/main" val="17025964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6" name="Rectangle 25">
            <a:extLst>
              <a:ext uri="{FF2B5EF4-FFF2-40B4-BE49-F238E27FC236}">
                <a16:creationId xmlns:a16="http://schemas.microsoft.com/office/drawing/2014/main" id="{4E1BEB12-92AF-4445-98AD-4C7756E7C9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D0522C2C-7B5C-48A7-A969-03941E5D2E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0" name="Freeform 13">
            <a:extLst>
              <a:ext uri="{FF2B5EF4-FFF2-40B4-BE49-F238E27FC236}">
                <a16:creationId xmlns:a16="http://schemas.microsoft.com/office/drawing/2014/main" id="{9C682A1A-5B2D-4111-BBD6-620165633E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077107" y="220196"/>
            <a:ext cx="7066893" cy="6637806"/>
          </a:xfrm>
          <a:custGeom>
            <a:avLst/>
            <a:gdLst>
              <a:gd name="connsiteX0" fmla="*/ 4929467 w 8191500"/>
              <a:gd name="connsiteY0" fmla="*/ 0 h 5770597"/>
              <a:gd name="connsiteX1" fmla="*/ 8065066 w 8191500"/>
              <a:gd name="connsiteY1" fmla="*/ 1118513 h 5770597"/>
              <a:gd name="connsiteX2" fmla="*/ 8191500 w 8191500"/>
              <a:gd name="connsiteY2" fmla="*/ 1227339 h 5770597"/>
              <a:gd name="connsiteX3" fmla="*/ 8191500 w 8191500"/>
              <a:gd name="connsiteY3" fmla="*/ 5770597 h 5770597"/>
              <a:gd name="connsiteX4" fmla="*/ 79523 w 8191500"/>
              <a:gd name="connsiteY4" fmla="*/ 5770597 h 5770597"/>
              <a:gd name="connsiteX5" fmla="*/ 56799 w 8191500"/>
              <a:gd name="connsiteY5" fmla="*/ 5644158 h 5770597"/>
              <a:gd name="connsiteX6" fmla="*/ 0 w 8191500"/>
              <a:gd name="connsiteY6" fmla="*/ 4898209 h 5770597"/>
              <a:gd name="connsiteX7" fmla="*/ 4929467 w 8191500"/>
              <a:gd name="connsiteY7" fmla="*/ 0 h 57705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91500" h="5770597">
                <a:moveTo>
                  <a:pt x="4929467" y="0"/>
                </a:moveTo>
                <a:cubicBezTo>
                  <a:pt x="6120547" y="0"/>
                  <a:pt x="7212963" y="419755"/>
                  <a:pt x="8065066" y="1118513"/>
                </a:cubicBezTo>
                <a:lnTo>
                  <a:pt x="8191500" y="1227339"/>
                </a:lnTo>
                <a:lnTo>
                  <a:pt x="8191500" y="5770597"/>
                </a:lnTo>
                <a:lnTo>
                  <a:pt x="79523" y="5770597"/>
                </a:lnTo>
                <a:lnTo>
                  <a:pt x="56799" y="5644158"/>
                </a:lnTo>
                <a:cubicBezTo>
                  <a:pt x="19398" y="5400934"/>
                  <a:pt x="0" y="5151822"/>
                  <a:pt x="0" y="4898209"/>
                </a:cubicBezTo>
                <a:cubicBezTo>
                  <a:pt x="0" y="2193003"/>
                  <a:pt x="2206998" y="0"/>
                  <a:pt x="4929467"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2" name="Oval 31">
            <a:extLst>
              <a:ext uri="{FF2B5EF4-FFF2-40B4-BE49-F238E27FC236}">
                <a16:creationId xmlns:a16="http://schemas.microsoft.com/office/drawing/2014/main" id="{D6EE29F2-D77F-4BD0-A20B-334D316A1C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57350" y="2099696"/>
            <a:ext cx="1456680" cy="1889551"/>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4" name="Arc 33">
            <a:extLst>
              <a:ext uri="{FF2B5EF4-FFF2-40B4-BE49-F238E27FC236}">
                <a16:creationId xmlns:a16="http://schemas.microsoft.com/office/drawing/2014/main" id="{22D09ED2-868F-42C6-866E-F92E0CEF31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520172">
            <a:off x="836384" y="1866059"/>
            <a:ext cx="2987899" cy="2240924"/>
          </a:xfrm>
          <a:prstGeom prst="arc">
            <a:avLst>
              <a:gd name="adj1" fmla="val 14455503"/>
              <a:gd name="adj2" fmla="val 227775"/>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re 1">
            <a:extLst>
              <a:ext uri="{FF2B5EF4-FFF2-40B4-BE49-F238E27FC236}">
                <a16:creationId xmlns:a16="http://schemas.microsoft.com/office/drawing/2014/main" id="{4B936B9B-8B6D-43F3-92DB-96885F437D6F}"/>
              </a:ext>
            </a:extLst>
          </p:cNvPr>
          <p:cNvSpPr>
            <a:spLocks noGrp="1"/>
          </p:cNvSpPr>
          <p:nvPr>
            <p:ph type="title"/>
          </p:nvPr>
        </p:nvSpPr>
        <p:spPr>
          <a:xfrm>
            <a:off x="3028950" y="1939159"/>
            <a:ext cx="5733470" cy="2751086"/>
          </a:xfrm>
        </p:spPr>
        <p:txBody>
          <a:bodyPr vert="horz" lIns="91440" tIns="45720" rIns="91440" bIns="45720" rtlCol="0" anchor="b">
            <a:normAutofit/>
          </a:bodyPr>
          <a:lstStyle/>
          <a:p>
            <a:pPr algn="r">
              <a:lnSpc>
                <a:spcPct val="90000"/>
              </a:lnSpc>
            </a:pPr>
            <a:r>
              <a:rPr lang="en-US" sz="6000" kern="1200">
                <a:solidFill>
                  <a:schemeClr val="tx1"/>
                </a:solidFill>
                <a:latin typeface="+mj-lt"/>
                <a:ea typeface="+mj-ea"/>
                <a:cs typeface="+mj-cs"/>
              </a:rPr>
              <a:t>Accès au dossier </a:t>
            </a:r>
          </a:p>
        </p:txBody>
      </p:sp>
      <p:sp>
        <p:nvSpPr>
          <p:cNvPr id="3" name="Espace réservé du texte 2">
            <a:extLst>
              <a:ext uri="{FF2B5EF4-FFF2-40B4-BE49-F238E27FC236}">
                <a16:creationId xmlns:a16="http://schemas.microsoft.com/office/drawing/2014/main" id="{345DFACF-4B3A-4375-9D08-F9F3415942C2}"/>
              </a:ext>
            </a:extLst>
          </p:cNvPr>
          <p:cNvSpPr>
            <a:spLocks noGrp="1"/>
          </p:cNvSpPr>
          <p:nvPr>
            <p:ph type="body" idx="1"/>
          </p:nvPr>
        </p:nvSpPr>
        <p:spPr>
          <a:xfrm>
            <a:off x="3028950" y="4782320"/>
            <a:ext cx="5733470" cy="1329443"/>
          </a:xfrm>
        </p:spPr>
        <p:txBody>
          <a:bodyPr vert="horz" lIns="91440" tIns="45720" rIns="91440" bIns="45720" rtlCol="0">
            <a:normAutofit/>
          </a:bodyPr>
          <a:lstStyle/>
          <a:p>
            <a:pPr algn="r">
              <a:lnSpc>
                <a:spcPct val="90000"/>
              </a:lnSpc>
              <a:spcBef>
                <a:spcPts val="1000"/>
              </a:spcBef>
            </a:pPr>
            <a:r>
              <a:rPr lang="en-US" kern="1200">
                <a:solidFill>
                  <a:schemeClr val="tx1"/>
                </a:solidFill>
                <a:latin typeface="+mn-lt"/>
                <a:ea typeface="+mn-ea"/>
                <a:cs typeface="+mn-cs"/>
              </a:rPr>
              <a:t>Ceci sera vu en profondeur dans le cours </a:t>
            </a:r>
            <a:r>
              <a:rPr lang="en-US" i="1" kern="1200">
                <a:solidFill>
                  <a:schemeClr val="tx1"/>
                </a:solidFill>
                <a:latin typeface="+mn-lt"/>
                <a:ea typeface="+mn-ea"/>
                <a:cs typeface="+mn-cs"/>
              </a:rPr>
              <a:t>Démarche Clinique en éducation spécialisée</a:t>
            </a:r>
            <a:r>
              <a:rPr lang="en-US" kern="1200">
                <a:solidFill>
                  <a:schemeClr val="tx1"/>
                </a:solidFill>
                <a:latin typeface="+mn-lt"/>
                <a:ea typeface="+mn-ea"/>
                <a:cs typeface="+mn-cs"/>
              </a:rPr>
              <a:t> en 2e année)</a:t>
            </a:r>
          </a:p>
          <a:p>
            <a:pPr algn="r">
              <a:lnSpc>
                <a:spcPct val="90000"/>
              </a:lnSpc>
              <a:spcBef>
                <a:spcPts val="1000"/>
              </a:spcBef>
            </a:pPr>
            <a:r>
              <a:rPr lang="en-US" kern="1200">
                <a:solidFill>
                  <a:schemeClr val="tx1"/>
                </a:solidFill>
                <a:latin typeface="+mn-lt"/>
                <a:ea typeface="+mn-ea"/>
                <a:cs typeface="+mn-cs"/>
              </a:rPr>
              <a:t> Important à retenir: la tenude dossier OMFI</a:t>
            </a:r>
          </a:p>
        </p:txBody>
      </p:sp>
    </p:spTree>
    <p:extLst>
      <p:ext uri="{BB962C8B-B14F-4D97-AF65-F5344CB8AC3E}">
        <p14:creationId xmlns:p14="http://schemas.microsoft.com/office/powerpoint/2010/main" val="39217751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7025EFD5-738C-41B9-87FE-0C00E211BD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7" name="Image 6">
            <a:extLst>
              <a:ext uri="{FF2B5EF4-FFF2-40B4-BE49-F238E27FC236}">
                <a16:creationId xmlns:a16="http://schemas.microsoft.com/office/drawing/2014/main" id="{CDCED4E6-12F1-4C43-B73E-0ACCB9AB3087}"/>
              </a:ext>
            </a:extLst>
          </p:cNvPr>
          <p:cNvPicPr>
            <a:picLocks noChangeAspect="1"/>
          </p:cNvPicPr>
          <p:nvPr/>
        </p:nvPicPr>
        <p:blipFill rotWithShape="1">
          <a:blip r:embed="rId2">
            <a:extLst>
              <a:ext uri="{28A0092B-C50C-407E-A947-70E740481C1C}">
                <a14:useLocalDpi xmlns:a14="http://schemas.microsoft.com/office/drawing/2010/main" val="0"/>
              </a:ext>
            </a:extLst>
          </a:blip>
          <a:srcRect l="25183" r="29041" b="1"/>
          <a:stretch/>
        </p:blipFill>
        <p:spPr>
          <a:xfrm>
            <a:off x="643713" y="1165109"/>
            <a:ext cx="3196002" cy="4351338"/>
          </a:xfrm>
          <a:custGeom>
            <a:avLst/>
            <a:gdLst/>
            <a:ahLst/>
            <a:cxnLst/>
            <a:rect l="l" t="t" r="r" b="b"/>
            <a:pathLst>
              <a:path w="4114800" h="5712488">
                <a:moveTo>
                  <a:pt x="133155" y="0"/>
                </a:moveTo>
                <a:lnTo>
                  <a:pt x="3981645" y="0"/>
                </a:lnTo>
                <a:cubicBezTo>
                  <a:pt x="4055184" y="0"/>
                  <a:pt x="4114800" y="59616"/>
                  <a:pt x="4114800" y="133155"/>
                </a:cubicBezTo>
                <a:lnTo>
                  <a:pt x="4114800" y="5579333"/>
                </a:lnTo>
                <a:cubicBezTo>
                  <a:pt x="4114800" y="5652872"/>
                  <a:pt x="4055184" y="5712488"/>
                  <a:pt x="3981645" y="5712488"/>
                </a:cubicBezTo>
                <a:lnTo>
                  <a:pt x="133155" y="5712488"/>
                </a:lnTo>
                <a:cubicBezTo>
                  <a:pt x="59616" y="5712488"/>
                  <a:pt x="0" y="5652872"/>
                  <a:pt x="0" y="5579333"/>
                </a:cubicBezTo>
                <a:lnTo>
                  <a:pt x="0" y="133155"/>
                </a:lnTo>
                <a:cubicBezTo>
                  <a:pt x="0" y="59616"/>
                  <a:pt x="59616" y="0"/>
                  <a:pt x="133155" y="0"/>
                </a:cubicBezTo>
                <a:close/>
              </a:path>
            </a:pathLst>
          </a:custGeom>
        </p:spPr>
      </p:pic>
      <p:sp>
        <p:nvSpPr>
          <p:cNvPr id="21" name="!!Arc">
            <a:extLst>
              <a:ext uri="{FF2B5EF4-FFF2-40B4-BE49-F238E27FC236}">
                <a16:creationId xmlns:a16="http://schemas.microsoft.com/office/drawing/2014/main" id="{835EF3DD-7D43-4A27-8967-A92FD8CC93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05148" y="407987"/>
            <a:ext cx="2240924" cy="2987899"/>
          </a:xfrm>
          <a:prstGeom prst="arc">
            <a:avLst>
              <a:gd name="adj1" fmla="val 16200000"/>
              <a:gd name="adj2" fmla="val 2563720"/>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re 1">
            <a:extLst>
              <a:ext uri="{FF2B5EF4-FFF2-40B4-BE49-F238E27FC236}">
                <a16:creationId xmlns:a16="http://schemas.microsoft.com/office/drawing/2014/main" id="{330DF83B-F610-429F-88BB-CB0BEC1B40A4}"/>
              </a:ext>
            </a:extLst>
          </p:cNvPr>
          <p:cNvSpPr>
            <a:spLocks noGrp="1"/>
          </p:cNvSpPr>
          <p:nvPr>
            <p:ph type="title"/>
          </p:nvPr>
        </p:nvSpPr>
        <p:spPr>
          <a:xfrm>
            <a:off x="4370286" y="444272"/>
            <a:ext cx="4291113" cy="1325563"/>
          </a:xfrm>
        </p:spPr>
        <p:txBody>
          <a:bodyPr>
            <a:normAutofit/>
          </a:bodyPr>
          <a:lstStyle/>
          <a:p>
            <a:pPr>
              <a:lnSpc>
                <a:spcPct val="90000"/>
              </a:lnSpc>
            </a:pPr>
            <a:r>
              <a:rPr lang="en-CA"/>
              <a:t>La confidentialité du dossier</a:t>
            </a:r>
            <a:endParaRPr lang="fr-CA"/>
          </a:p>
        </p:txBody>
      </p:sp>
      <p:sp>
        <p:nvSpPr>
          <p:cNvPr id="3" name="Espace réservé du contenu 2">
            <a:extLst>
              <a:ext uri="{FF2B5EF4-FFF2-40B4-BE49-F238E27FC236}">
                <a16:creationId xmlns:a16="http://schemas.microsoft.com/office/drawing/2014/main" id="{F1281AF6-63AF-4D8E-BC3A-6A54E3BDC61C}"/>
              </a:ext>
            </a:extLst>
          </p:cNvPr>
          <p:cNvSpPr>
            <a:spLocks noGrp="1"/>
          </p:cNvSpPr>
          <p:nvPr>
            <p:ph idx="1"/>
          </p:nvPr>
        </p:nvSpPr>
        <p:spPr>
          <a:xfrm>
            <a:off x="4370286" y="1904772"/>
            <a:ext cx="4291113" cy="4351338"/>
          </a:xfrm>
        </p:spPr>
        <p:txBody>
          <a:bodyPr>
            <a:normAutofit/>
          </a:bodyPr>
          <a:lstStyle/>
          <a:p>
            <a:pPr marL="25718" indent="0">
              <a:buNone/>
            </a:pPr>
            <a:endParaRPr lang="en-CA"/>
          </a:p>
          <a:p>
            <a:pPr marL="25718" indent="0">
              <a:buNone/>
            </a:pPr>
            <a:r>
              <a:rPr lang="en-CA"/>
              <a:t>Le dossier d’un </a:t>
            </a:r>
            <a:r>
              <a:rPr lang="en-CA" err="1"/>
              <a:t>usager</a:t>
            </a:r>
            <a:r>
              <a:rPr lang="en-CA"/>
              <a:t> </a:t>
            </a:r>
            <a:r>
              <a:rPr lang="en-CA" err="1"/>
              <a:t>est</a:t>
            </a:r>
            <a:r>
              <a:rPr lang="en-CA"/>
              <a:t> </a:t>
            </a:r>
            <a:r>
              <a:rPr lang="en-CA" err="1"/>
              <a:t>confidentiel</a:t>
            </a:r>
            <a:r>
              <a:rPr lang="en-CA"/>
              <a:t> et les </a:t>
            </a:r>
            <a:r>
              <a:rPr lang="en-CA" err="1"/>
              <a:t>informations</a:t>
            </a:r>
            <a:r>
              <a:rPr lang="en-CA"/>
              <a:t> qui y </a:t>
            </a:r>
            <a:r>
              <a:rPr lang="en-CA" err="1"/>
              <a:t>sont</a:t>
            </a:r>
            <a:r>
              <a:rPr lang="en-CA"/>
              <a:t> </a:t>
            </a:r>
            <a:r>
              <a:rPr lang="en-CA" err="1"/>
              <a:t>colligées</a:t>
            </a:r>
            <a:r>
              <a:rPr lang="en-CA"/>
              <a:t> </a:t>
            </a:r>
            <a:r>
              <a:rPr lang="en-CA" err="1"/>
              <a:t>sont</a:t>
            </a:r>
            <a:r>
              <a:rPr lang="en-CA"/>
              <a:t> </a:t>
            </a:r>
            <a:r>
              <a:rPr lang="en-CA" err="1"/>
              <a:t>soumises</a:t>
            </a:r>
            <a:r>
              <a:rPr lang="en-CA"/>
              <a:t> à des </a:t>
            </a:r>
            <a:r>
              <a:rPr lang="en-CA" err="1"/>
              <a:t>régles</a:t>
            </a:r>
            <a:r>
              <a:rPr lang="en-CA"/>
              <a:t> précises.</a:t>
            </a:r>
            <a:endParaRPr lang="fr-CA"/>
          </a:p>
        </p:txBody>
      </p:sp>
    </p:spTree>
    <p:extLst>
      <p:ext uri="{BB962C8B-B14F-4D97-AF65-F5344CB8AC3E}">
        <p14:creationId xmlns:p14="http://schemas.microsoft.com/office/powerpoint/2010/main" val="42453492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1000"/>
                                        <p:tgtEl>
                                          <p:spTgt spid="3">
                                            <p:txEl>
                                              <p:pRg st="1" end="1"/>
                                            </p:txEl>
                                          </p:spTgt>
                                        </p:tgtEl>
                                      </p:cBhvr>
                                    </p:animEffect>
                                    <p:anim calcmode="lin" valueType="num">
                                      <p:cBhvr>
                                        <p:cTn id="1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D278ADA9-6383-4BDD-80D2-8899A40268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484B7147-B0F6-40ED-B5A2-FF72BC8198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8" name="Rectangle 27">
            <a:extLst>
              <a:ext uri="{FF2B5EF4-FFF2-40B4-BE49-F238E27FC236}">
                <a16:creationId xmlns:a16="http://schemas.microsoft.com/office/drawing/2014/main" id="{B36D2DE0-0628-4A9A-A59D-7BA8B5EB30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a:extLst>
              <a:ext uri="{FF2B5EF4-FFF2-40B4-BE49-F238E27FC236}">
                <a16:creationId xmlns:a16="http://schemas.microsoft.com/office/drawing/2014/main" id="{48E405C9-94BE-41DA-928C-DEC9A8550E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11946" y="148929"/>
            <a:ext cx="4920107" cy="656014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 name="Titre 1">
            <a:extLst>
              <a:ext uri="{FF2B5EF4-FFF2-40B4-BE49-F238E27FC236}">
                <a16:creationId xmlns:a16="http://schemas.microsoft.com/office/drawing/2014/main" id="{9C21F7B2-94EC-40C6-AF00-89F3D1C8B24D}"/>
              </a:ext>
            </a:extLst>
          </p:cNvPr>
          <p:cNvSpPr>
            <a:spLocks noGrp="1"/>
          </p:cNvSpPr>
          <p:nvPr>
            <p:ph type="title"/>
          </p:nvPr>
        </p:nvSpPr>
        <p:spPr>
          <a:xfrm>
            <a:off x="2486273" y="1380754"/>
            <a:ext cx="4171453" cy="2513516"/>
          </a:xfrm>
        </p:spPr>
        <p:txBody>
          <a:bodyPr vert="horz" lIns="91440" tIns="45720" rIns="91440" bIns="45720" rtlCol="0" anchor="b">
            <a:normAutofit/>
          </a:bodyPr>
          <a:lstStyle/>
          <a:p>
            <a:pPr algn="ctr">
              <a:lnSpc>
                <a:spcPct val="90000"/>
              </a:lnSpc>
            </a:pPr>
            <a:r>
              <a:rPr lang="en-US" sz="5600" kern="1200">
                <a:solidFill>
                  <a:schemeClr val="tx1"/>
                </a:solidFill>
                <a:latin typeface="+mj-lt"/>
                <a:ea typeface="+mj-ea"/>
                <a:cs typeface="+mj-cs"/>
              </a:rPr>
              <a:t>Rappel des situations d’exception</a:t>
            </a:r>
          </a:p>
        </p:txBody>
      </p:sp>
      <p:sp>
        <p:nvSpPr>
          <p:cNvPr id="3" name="Espace réservé du texte 2">
            <a:extLst>
              <a:ext uri="{FF2B5EF4-FFF2-40B4-BE49-F238E27FC236}">
                <a16:creationId xmlns:a16="http://schemas.microsoft.com/office/drawing/2014/main" id="{7C4148C3-DDF9-4C12-9CCB-000FBF453E7B}"/>
              </a:ext>
            </a:extLst>
          </p:cNvPr>
          <p:cNvSpPr>
            <a:spLocks noGrp="1"/>
          </p:cNvSpPr>
          <p:nvPr>
            <p:ph type="body" idx="1"/>
          </p:nvPr>
        </p:nvSpPr>
        <p:spPr>
          <a:xfrm>
            <a:off x="2486273" y="4076802"/>
            <a:ext cx="4171453" cy="1534587"/>
          </a:xfrm>
        </p:spPr>
        <p:txBody>
          <a:bodyPr vert="horz" lIns="91440" tIns="45720" rIns="91440" bIns="45720" rtlCol="0">
            <a:normAutofit/>
          </a:bodyPr>
          <a:lstStyle/>
          <a:p>
            <a:pPr algn="ctr">
              <a:lnSpc>
                <a:spcPct val="90000"/>
              </a:lnSpc>
              <a:spcBef>
                <a:spcPts val="1000"/>
              </a:spcBef>
            </a:pPr>
            <a:r>
              <a:rPr lang="en-US" sz="2400" kern="1200">
                <a:solidFill>
                  <a:schemeClr val="tx1"/>
                </a:solidFill>
                <a:latin typeface="+mn-lt"/>
                <a:ea typeface="+mn-ea"/>
                <a:cs typeface="+mn-cs"/>
              </a:rPr>
              <a:t>Liées à la confidentialité</a:t>
            </a:r>
          </a:p>
        </p:txBody>
      </p:sp>
      <p:sp>
        <p:nvSpPr>
          <p:cNvPr id="32" name="Arc 31">
            <a:extLst>
              <a:ext uri="{FF2B5EF4-FFF2-40B4-BE49-F238E27FC236}">
                <a16:creationId xmlns:a16="http://schemas.microsoft.com/office/drawing/2014/main" id="{D2091A72-D5BB-42AC-8FD3-F7747D9086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9222429" flipV="1">
            <a:off x="1870589" y="6170"/>
            <a:ext cx="5112196" cy="6816262"/>
          </a:xfrm>
          <a:prstGeom prst="arc">
            <a:avLst>
              <a:gd name="adj1" fmla="val 16200000"/>
              <a:gd name="adj2" fmla="val 20093138"/>
            </a:avLst>
          </a:prstGeom>
          <a:ln w="127000" cap="rnd">
            <a:solidFill>
              <a:schemeClr val="accent4">
                <a:alpha val="95000"/>
              </a:schemeClr>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4" name="Oval 33">
            <a:extLst>
              <a:ext uri="{FF2B5EF4-FFF2-40B4-BE49-F238E27FC236}">
                <a16:creationId xmlns:a16="http://schemas.microsoft.com/office/drawing/2014/main" id="{6ED12BFC-A737-46AF-8411-481112D54B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50746" y="5310973"/>
            <a:ext cx="529461" cy="686798"/>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408434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 name="Rectangle 29">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125454"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Arc 33">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5662801" y="2455479"/>
            <a:ext cx="3062575"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Espace réservé du contenu 2">
            <a:extLst>
              <a:ext uri="{FF2B5EF4-FFF2-40B4-BE49-F238E27FC236}">
                <a16:creationId xmlns:a16="http://schemas.microsoft.com/office/drawing/2014/main" id="{30F3A923-0B47-437F-AF22-6DF183C82590}"/>
              </a:ext>
            </a:extLst>
          </p:cNvPr>
          <p:cNvSpPr>
            <a:spLocks noGrp="1"/>
          </p:cNvSpPr>
          <p:nvPr>
            <p:ph idx="1"/>
          </p:nvPr>
        </p:nvSpPr>
        <p:spPr>
          <a:xfrm>
            <a:off x="3335481" y="591344"/>
            <a:ext cx="5179868" cy="5585619"/>
          </a:xfrm>
        </p:spPr>
        <p:txBody>
          <a:bodyPr anchor="ctr">
            <a:normAutofit/>
          </a:bodyPr>
          <a:lstStyle/>
          <a:p>
            <a:pPr fontAlgn="auto">
              <a:lnSpc>
                <a:spcPct val="90000"/>
              </a:lnSpc>
            </a:pPr>
            <a:r>
              <a:rPr lang="fr-CA" sz="2000" i="1"/>
              <a:t>«</a:t>
            </a:r>
            <a:r>
              <a:rPr lang="fr-CA" sz="2000"/>
              <a:t> Un renseignement contenu au dossier d’un usager peut être communiqué, en vue de prévenir un acte de violence, dont un suicide, lorsqu’il existe un motif raisonnable de croire qu’un risque sérieux de mort ou de blessures graves menace l’usager, une autre personne ou un groupe de personnes identifiable et que la nature de la menace inspire un sentiment d’urgence ».</a:t>
            </a:r>
          </a:p>
          <a:p>
            <a:pPr marL="25718" indent="0">
              <a:lnSpc>
                <a:spcPct val="90000"/>
              </a:lnSpc>
              <a:buNone/>
            </a:pPr>
            <a:endParaRPr lang="fr-CA" sz="2000"/>
          </a:p>
          <a:p>
            <a:pPr marL="25718" indent="0">
              <a:lnSpc>
                <a:spcPct val="90000"/>
              </a:lnSpc>
              <a:buNone/>
            </a:pPr>
            <a:endParaRPr lang="fr-CA" sz="2000"/>
          </a:p>
          <a:p>
            <a:pPr marL="25718" indent="0">
              <a:lnSpc>
                <a:spcPct val="90000"/>
              </a:lnSpc>
              <a:buNone/>
            </a:pPr>
            <a:endParaRPr lang="fr-CA" sz="2000"/>
          </a:p>
          <a:p>
            <a:pPr marL="25718" indent="0">
              <a:lnSpc>
                <a:spcPct val="90000"/>
              </a:lnSpc>
              <a:buNone/>
            </a:pPr>
            <a:endParaRPr lang="fr-CA" sz="2000"/>
          </a:p>
          <a:p>
            <a:pPr marL="25718" indent="0">
              <a:lnSpc>
                <a:spcPct val="90000"/>
              </a:lnSpc>
              <a:buNone/>
            </a:pPr>
            <a:endParaRPr lang="fr-CA" sz="2000"/>
          </a:p>
          <a:p>
            <a:pPr marL="25718" indent="0">
              <a:lnSpc>
                <a:spcPct val="90000"/>
              </a:lnSpc>
              <a:buNone/>
            </a:pPr>
            <a:r>
              <a:rPr lang="fr-CA" sz="2000" i="1"/>
              <a:t>Gouvernement du Québec, Loi sur les services de santé et les services sociaux, Éditeur officiel du Québec, article 19.0.1.</a:t>
            </a:r>
          </a:p>
          <a:p>
            <a:pPr>
              <a:lnSpc>
                <a:spcPct val="90000"/>
              </a:lnSpc>
            </a:pPr>
            <a:endParaRPr lang="fr-CA" sz="2000"/>
          </a:p>
        </p:txBody>
      </p:sp>
    </p:spTree>
    <p:extLst>
      <p:ext uri="{BB962C8B-B14F-4D97-AF65-F5344CB8AC3E}">
        <p14:creationId xmlns:p14="http://schemas.microsoft.com/office/powerpoint/2010/main" val="9094686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Shape 26">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125454"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Arc 28">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5662801" y="2455479"/>
            <a:ext cx="3062575"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Espace réservé du contenu 2">
            <a:extLst>
              <a:ext uri="{FF2B5EF4-FFF2-40B4-BE49-F238E27FC236}">
                <a16:creationId xmlns:a16="http://schemas.microsoft.com/office/drawing/2014/main" id="{72D15327-DD55-4487-8D0D-D2BABDD355DE}"/>
              </a:ext>
            </a:extLst>
          </p:cNvPr>
          <p:cNvSpPr>
            <a:spLocks noGrp="1"/>
          </p:cNvSpPr>
          <p:nvPr>
            <p:ph idx="1"/>
          </p:nvPr>
        </p:nvSpPr>
        <p:spPr>
          <a:xfrm>
            <a:off x="3335481" y="591344"/>
            <a:ext cx="5179868" cy="5585619"/>
          </a:xfrm>
        </p:spPr>
        <p:txBody>
          <a:bodyPr anchor="ctr">
            <a:normAutofit/>
          </a:bodyPr>
          <a:lstStyle/>
          <a:p>
            <a:pPr marL="25718" indent="0">
              <a:lnSpc>
                <a:spcPct val="90000"/>
              </a:lnSpc>
              <a:buNone/>
            </a:pPr>
            <a:r>
              <a:rPr lang="fr-CA" sz="2200"/>
              <a:t>Les renseignements peuvent alors être communiqués à la ou aux personnes exposées à ce danger, à leur représentant ou à toute personne susceptible de leur porter secours. </a:t>
            </a:r>
          </a:p>
          <a:p>
            <a:pPr marL="25718" indent="0">
              <a:lnSpc>
                <a:spcPct val="90000"/>
              </a:lnSpc>
              <a:buNone/>
            </a:pPr>
            <a:endParaRPr lang="fr-CA" sz="2200"/>
          </a:p>
          <a:p>
            <a:pPr marL="25718" indent="0">
              <a:lnSpc>
                <a:spcPct val="90000"/>
              </a:lnSpc>
              <a:buNone/>
            </a:pPr>
            <a:r>
              <a:rPr lang="fr-CA" sz="2200"/>
              <a:t>Ils ne peuvent l’être que par une personne ou une personne appartenant à une catégorie de personnes autorisée par le directeur des services professionnels ou, à défaut d’un tel directeur, par le directeur général de l’établissement. </a:t>
            </a:r>
          </a:p>
          <a:p>
            <a:pPr marL="25718" indent="0">
              <a:lnSpc>
                <a:spcPct val="90000"/>
              </a:lnSpc>
              <a:buNone/>
            </a:pPr>
            <a:endParaRPr lang="fr-CA" sz="2200"/>
          </a:p>
          <a:p>
            <a:pPr marL="25718" indent="0">
              <a:lnSpc>
                <a:spcPct val="90000"/>
              </a:lnSpc>
              <a:buNone/>
            </a:pPr>
            <a:r>
              <a:rPr lang="fr-CA" sz="2200"/>
              <a:t>Les personnes ainsi autorisées ne peuvent communiquer que les renseignements nécessaires aux fins poursuivies par la communication</a:t>
            </a:r>
          </a:p>
        </p:txBody>
      </p:sp>
    </p:spTree>
    <p:extLst>
      <p:ext uri="{BB962C8B-B14F-4D97-AF65-F5344CB8AC3E}">
        <p14:creationId xmlns:p14="http://schemas.microsoft.com/office/powerpoint/2010/main" val="41922164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Shape 26">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125454"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76EC1901-1F07-4FFC-B97B-B428CDB70C74}"/>
              </a:ext>
            </a:extLst>
          </p:cNvPr>
          <p:cNvSpPr>
            <a:spLocks noGrp="1"/>
          </p:cNvSpPr>
          <p:nvPr>
            <p:ph type="title"/>
          </p:nvPr>
        </p:nvSpPr>
        <p:spPr>
          <a:xfrm>
            <a:off x="515125" y="1153572"/>
            <a:ext cx="2400300" cy="4461163"/>
          </a:xfrm>
        </p:spPr>
        <p:txBody>
          <a:bodyPr>
            <a:normAutofit/>
          </a:bodyPr>
          <a:lstStyle/>
          <a:p>
            <a:r>
              <a:rPr lang="en-CA">
                <a:solidFill>
                  <a:srgbClr val="FFFFFF"/>
                </a:solidFill>
              </a:rPr>
              <a:t>Le droit de consulter son dossier</a:t>
            </a:r>
            <a:endParaRPr lang="fr-CA">
              <a:solidFill>
                <a:srgbClr val="FFFFFF"/>
              </a:solidFill>
            </a:endParaRPr>
          </a:p>
        </p:txBody>
      </p:sp>
      <p:sp>
        <p:nvSpPr>
          <p:cNvPr id="29" name="Arc 28">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5662801" y="2455479"/>
            <a:ext cx="3062575"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Espace réservé du contenu 2">
            <a:extLst>
              <a:ext uri="{FF2B5EF4-FFF2-40B4-BE49-F238E27FC236}">
                <a16:creationId xmlns:a16="http://schemas.microsoft.com/office/drawing/2014/main" id="{95A739F1-E670-42AD-A3E0-5D350F2BC066}"/>
              </a:ext>
            </a:extLst>
          </p:cNvPr>
          <p:cNvSpPr>
            <a:spLocks noGrp="1"/>
          </p:cNvSpPr>
          <p:nvPr>
            <p:ph idx="1"/>
          </p:nvPr>
        </p:nvSpPr>
        <p:spPr>
          <a:xfrm>
            <a:off x="3335481" y="591344"/>
            <a:ext cx="5179868" cy="5585619"/>
          </a:xfrm>
        </p:spPr>
        <p:txBody>
          <a:bodyPr anchor="ctr">
            <a:normAutofit/>
          </a:bodyPr>
          <a:lstStyle/>
          <a:p>
            <a:pPr marL="25718" indent="0">
              <a:lnSpc>
                <a:spcPct val="90000"/>
              </a:lnSpc>
              <a:buNone/>
            </a:pPr>
            <a:r>
              <a:rPr lang="fr-CA" sz="2500"/>
              <a:t>Le droit d’accès est autorisé à toute personne âgée de plus de 14 ans ou aux parents ou tuteurs de l’enfant âgé de moins de 14 ans. </a:t>
            </a:r>
          </a:p>
          <a:p>
            <a:pPr marL="25718" indent="0">
              <a:lnSpc>
                <a:spcPct val="90000"/>
              </a:lnSpc>
              <a:buNone/>
            </a:pPr>
            <a:endParaRPr lang="en-CA" sz="2500"/>
          </a:p>
          <a:p>
            <a:pPr marL="25718" indent="0">
              <a:lnSpc>
                <a:spcPct val="90000"/>
              </a:lnSpc>
              <a:buNone/>
            </a:pPr>
            <a:r>
              <a:rPr lang="en-CA" sz="2500" err="1"/>
              <a:t>Lors</a:t>
            </a:r>
            <a:r>
              <a:rPr lang="en-CA" sz="2500"/>
              <a:t> du </a:t>
            </a:r>
            <a:r>
              <a:rPr lang="en-CA" sz="2500" err="1"/>
              <a:t>transfert</a:t>
            </a:r>
            <a:r>
              <a:rPr lang="en-CA" sz="2500"/>
              <a:t> d’un </a:t>
            </a:r>
            <a:r>
              <a:rPr lang="en-CA" sz="2500" err="1"/>
              <a:t>usager</a:t>
            </a:r>
            <a:r>
              <a:rPr lang="en-CA" sz="2500"/>
              <a:t>, dans </a:t>
            </a:r>
            <a:r>
              <a:rPr lang="en-CA" sz="2500" err="1"/>
              <a:t>une</a:t>
            </a:r>
            <a:r>
              <a:rPr lang="en-CA" sz="2500"/>
              <a:t> installation,  </a:t>
            </a:r>
            <a:r>
              <a:rPr lang="en-CA" sz="2500" err="1"/>
              <a:t>l’établissement</a:t>
            </a:r>
            <a:r>
              <a:rPr lang="en-CA" sz="2500"/>
              <a:t> doit </a:t>
            </a:r>
            <a:r>
              <a:rPr lang="en-CA" sz="2500" err="1"/>
              <a:t>fournir</a:t>
            </a:r>
            <a:r>
              <a:rPr lang="en-CA" sz="2500"/>
              <a:t> un </a:t>
            </a:r>
            <a:r>
              <a:rPr lang="en-CA" sz="2500" err="1"/>
              <a:t>sommaire</a:t>
            </a:r>
            <a:r>
              <a:rPr lang="en-CA" sz="2500"/>
              <a:t> des </a:t>
            </a:r>
            <a:r>
              <a:rPr lang="en-CA" sz="2500" err="1"/>
              <a:t>renseignements</a:t>
            </a:r>
            <a:r>
              <a:rPr lang="en-CA" sz="2500"/>
              <a:t> </a:t>
            </a:r>
            <a:r>
              <a:rPr lang="en-CA" sz="2500" err="1"/>
              <a:t>nécessaires</a:t>
            </a:r>
            <a:r>
              <a:rPr lang="en-CA" sz="2500"/>
              <a:t> à la prise </a:t>
            </a:r>
            <a:r>
              <a:rPr lang="en-CA" sz="2500" err="1"/>
              <a:t>en</a:t>
            </a:r>
            <a:r>
              <a:rPr lang="en-CA" sz="2500"/>
              <a:t> charge</a:t>
            </a:r>
            <a:endParaRPr lang="fr-CA" sz="2500"/>
          </a:p>
          <a:p>
            <a:pPr marL="25718" indent="0">
              <a:lnSpc>
                <a:spcPct val="90000"/>
              </a:lnSpc>
              <a:buNone/>
            </a:pPr>
            <a:endParaRPr lang="en-CA" sz="2500"/>
          </a:p>
          <a:p>
            <a:pPr marL="25718" indent="0">
              <a:lnSpc>
                <a:spcPct val="90000"/>
              </a:lnSpc>
              <a:buNone/>
            </a:pPr>
            <a:r>
              <a:rPr lang="en-CA" sz="2500"/>
              <a:t>Une pièce </a:t>
            </a:r>
            <a:r>
              <a:rPr lang="en-CA" sz="2500" err="1"/>
              <a:t>d’identitié</a:t>
            </a:r>
            <a:r>
              <a:rPr lang="en-CA" sz="2500"/>
              <a:t> </a:t>
            </a:r>
            <a:r>
              <a:rPr lang="en-CA" sz="2500" err="1"/>
              <a:t>est</a:t>
            </a:r>
            <a:r>
              <a:rPr lang="en-CA" sz="2500"/>
              <a:t> </a:t>
            </a:r>
            <a:r>
              <a:rPr lang="en-CA" sz="2500" err="1"/>
              <a:t>requise</a:t>
            </a:r>
            <a:r>
              <a:rPr lang="fr-CA" sz="2500"/>
              <a:t> et la personne doit déposer une demande écrite à l’établissement</a:t>
            </a:r>
          </a:p>
          <a:p>
            <a:pPr>
              <a:lnSpc>
                <a:spcPct val="90000"/>
              </a:lnSpc>
            </a:pPr>
            <a:endParaRPr lang="fr-CA" sz="2500" i="1"/>
          </a:p>
        </p:txBody>
      </p:sp>
    </p:spTree>
    <p:extLst>
      <p:ext uri="{BB962C8B-B14F-4D97-AF65-F5344CB8AC3E}">
        <p14:creationId xmlns:p14="http://schemas.microsoft.com/office/powerpoint/2010/main" val="10330339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fade">
                                      <p:cBhvr>
                                        <p:cTn id="24" dur="1000"/>
                                        <p:tgtEl>
                                          <p:spTgt spid="3">
                                            <p:txEl>
                                              <p:pRg st="4" end="4"/>
                                            </p:txEl>
                                          </p:spTgt>
                                        </p:tgtEl>
                                      </p:cBhvr>
                                    </p:animEffect>
                                    <p:anim calcmode="lin" valueType="num">
                                      <p:cBhvr>
                                        <p:cTn id="2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D278ADA9-6383-4BDD-80D2-8899A40268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484B7147-B0F6-40ED-B5A2-FF72BC8198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8" name="Rectangle 27">
            <a:extLst>
              <a:ext uri="{FF2B5EF4-FFF2-40B4-BE49-F238E27FC236}">
                <a16:creationId xmlns:a16="http://schemas.microsoft.com/office/drawing/2014/main" id="{B36D2DE0-0628-4A9A-A59D-7BA8B5EB30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a:extLst>
              <a:ext uri="{FF2B5EF4-FFF2-40B4-BE49-F238E27FC236}">
                <a16:creationId xmlns:a16="http://schemas.microsoft.com/office/drawing/2014/main" id="{48E405C9-94BE-41DA-928C-DEC9A8550E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11946" y="148929"/>
            <a:ext cx="4920107" cy="656014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 name="Titre 1">
            <a:extLst>
              <a:ext uri="{FF2B5EF4-FFF2-40B4-BE49-F238E27FC236}">
                <a16:creationId xmlns:a16="http://schemas.microsoft.com/office/drawing/2014/main" id="{9C21F7B2-94EC-40C6-AF00-89F3D1C8B24D}"/>
              </a:ext>
            </a:extLst>
          </p:cNvPr>
          <p:cNvSpPr>
            <a:spLocks noGrp="1"/>
          </p:cNvSpPr>
          <p:nvPr>
            <p:ph type="title"/>
          </p:nvPr>
        </p:nvSpPr>
        <p:spPr>
          <a:xfrm>
            <a:off x="2486273" y="1380754"/>
            <a:ext cx="4171453" cy="2513516"/>
          </a:xfrm>
        </p:spPr>
        <p:txBody>
          <a:bodyPr vert="horz" lIns="91440" tIns="45720" rIns="91440" bIns="45720" rtlCol="0" anchor="b">
            <a:normAutofit/>
          </a:bodyPr>
          <a:lstStyle/>
          <a:p>
            <a:pPr algn="ctr">
              <a:lnSpc>
                <a:spcPct val="90000"/>
              </a:lnSpc>
            </a:pPr>
            <a:r>
              <a:rPr lang="en-US" sz="5600" kern="1200">
                <a:solidFill>
                  <a:schemeClr val="tx1"/>
                </a:solidFill>
                <a:latin typeface="+mj-lt"/>
                <a:ea typeface="+mj-ea"/>
                <a:cs typeface="+mj-cs"/>
              </a:rPr>
              <a:t>Les situations d’exception</a:t>
            </a:r>
          </a:p>
        </p:txBody>
      </p:sp>
      <p:sp>
        <p:nvSpPr>
          <p:cNvPr id="3" name="Espace réservé du texte 2">
            <a:extLst>
              <a:ext uri="{FF2B5EF4-FFF2-40B4-BE49-F238E27FC236}">
                <a16:creationId xmlns:a16="http://schemas.microsoft.com/office/drawing/2014/main" id="{7C4148C3-DDF9-4C12-9CCB-000FBF453E7B}"/>
              </a:ext>
            </a:extLst>
          </p:cNvPr>
          <p:cNvSpPr>
            <a:spLocks noGrp="1"/>
          </p:cNvSpPr>
          <p:nvPr>
            <p:ph type="body" idx="1"/>
          </p:nvPr>
        </p:nvSpPr>
        <p:spPr>
          <a:xfrm>
            <a:off x="2486273" y="4076802"/>
            <a:ext cx="4171453" cy="1534587"/>
          </a:xfrm>
        </p:spPr>
        <p:txBody>
          <a:bodyPr vert="horz" lIns="91440" tIns="45720" rIns="91440" bIns="45720" rtlCol="0">
            <a:normAutofit/>
          </a:bodyPr>
          <a:lstStyle/>
          <a:p>
            <a:pPr algn="ctr">
              <a:lnSpc>
                <a:spcPct val="90000"/>
              </a:lnSpc>
              <a:spcBef>
                <a:spcPts val="1000"/>
              </a:spcBef>
            </a:pPr>
            <a:r>
              <a:rPr lang="en-US" sz="2400" kern="1200">
                <a:solidFill>
                  <a:schemeClr val="tx1"/>
                </a:solidFill>
                <a:latin typeface="+mn-lt"/>
                <a:ea typeface="+mn-ea"/>
                <a:cs typeface="+mn-cs"/>
              </a:rPr>
              <a:t>Liées à l’accès au dossier</a:t>
            </a:r>
          </a:p>
        </p:txBody>
      </p:sp>
      <p:sp>
        <p:nvSpPr>
          <p:cNvPr id="32" name="Arc 31">
            <a:extLst>
              <a:ext uri="{FF2B5EF4-FFF2-40B4-BE49-F238E27FC236}">
                <a16:creationId xmlns:a16="http://schemas.microsoft.com/office/drawing/2014/main" id="{D2091A72-D5BB-42AC-8FD3-F7747D9086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9222429" flipV="1">
            <a:off x="1870589" y="6170"/>
            <a:ext cx="5112196" cy="6816262"/>
          </a:xfrm>
          <a:prstGeom prst="arc">
            <a:avLst>
              <a:gd name="adj1" fmla="val 16200000"/>
              <a:gd name="adj2" fmla="val 20093138"/>
            </a:avLst>
          </a:prstGeom>
          <a:ln w="127000" cap="rnd">
            <a:solidFill>
              <a:schemeClr val="accent4">
                <a:alpha val="95000"/>
              </a:schemeClr>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4" name="Oval 33">
            <a:extLst>
              <a:ext uri="{FF2B5EF4-FFF2-40B4-BE49-F238E27FC236}">
                <a16:creationId xmlns:a16="http://schemas.microsoft.com/office/drawing/2014/main" id="{6ED12BFC-A737-46AF-8411-481112D54B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50746" y="5310973"/>
            <a:ext cx="529461" cy="686798"/>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673385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A2D95957-F73C-D97D-1CD8-7031C705F803}"/>
              </a:ext>
            </a:extLst>
          </p:cNvPr>
          <p:cNvPicPr>
            <a:picLocks noChangeAspect="1"/>
          </p:cNvPicPr>
          <p:nvPr/>
        </p:nvPicPr>
        <p:blipFill rotWithShape="1">
          <a:blip r:embed="rId2">
            <a:duotone>
              <a:schemeClr val="bg2">
                <a:shade val="45000"/>
                <a:satMod val="135000"/>
              </a:schemeClr>
              <a:prstClr val="white"/>
            </a:duotone>
          </a:blip>
          <a:srcRect l="9993" r="1006" b="-1"/>
          <a:stretch/>
        </p:blipFill>
        <p:spPr>
          <a:xfrm>
            <a:off x="20" y="10"/>
            <a:ext cx="9143980" cy="6857990"/>
          </a:xfrm>
          <a:prstGeom prst="rect">
            <a:avLst/>
          </a:prstGeom>
        </p:spPr>
      </p:pic>
      <p:sp>
        <p:nvSpPr>
          <p:cNvPr id="10" name="Rectangle 9">
            <a:extLst>
              <a:ext uri="{FF2B5EF4-FFF2-40B4-BE49-F238E27FC236}">
                <a16:creationId xmlns:a16="http://schemas.microsoft.com/office/drawing/2014/main" id="{B50AB553-2A96-4A92-96F2-93548E096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gradFill>
            <a:gsLst>
              <a:gs pos="10000">
                <a:schemeClr val="bg2">
                  <a:alpha val="68000"/>
                </a:schemeClr>
              </a:gs>
              <a:gs pos="85000">
                <a:schemeClr val="bg2">
                  <a:alpha val="97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476B77A4-B16F-F0DE-54B7-42A63C95BB68}"/>
              </a:ext>
            </a:extLst>
          </p:cNvPr>
          <p:cNvSpPr>
            <a:spLocks noGrp="1"/>
          </p:cNvSpPr>
          <p:nvPr>
            <p:ph type="title"/>
          </p:nvPr>
        </p:nvSpPr>
        <p:spPr>
          <a:xfrm>
            <a:off x="628650" y="365125"/>
            <a:ext cx="7886700" cy="1325563"/>
          </a:xfrm>
        </p:spPr>
        <p:txBody>
          <a:bodyPr>
            <a:normAutofit/>
          </a:bodyPr>
          <a:lstStyle/>
          <a:p>
            <a:pPr>
              <a:lnSpc>
                <a:spcPct val="90000"/>
              </a:lnSpc>
            </a:pPr>
            <a:r>
              <a:rPr lang="fr-CA" dirty="0"/>
              <a:t>Représentation de l’offre de service</a:t>
            </a:r>
            <a:endParaRPr lang="fr-CA"/>
          </a:p>
        </p:txBody>
      </p:sp>
      <p:graphicFrame>
        <p:nvGraphicFramePr>
          <p:cNvPr id="5" name="Espace réservé du contenu 2">
            <a:extLst>
              <a:ext uri="{FF2B5EF4-FFF2-40B4-BE49-F238E27FC236}">
                <a16:creationId xmlns:a16="http://schemas.microsoft.com/office/drawing/2014/main" id="{7A461A23-3ED1-F5C9-3D0D-747994A833BB}"/>
              </a:ext>
            </a:extLst>
          </p:cNvPr>
          <p:cNvGraphicFramePr>
            <a:graphicFrameLocks noGrp="1"/>
          </p:cNvGraphicFramePr>
          <p:nvPr>
            <p:ph idx="1"/>
            <p:extLst>
              <p:ext uri="{D42A27DB-BD31-4B8C-83A1-F6EECF244321}">
                <p14:modId xmlns:p14="http://schemas.microsoft.com/office/powerpoint/2010/main" val="812413811"/>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73026827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E92FEB64-6EEA-4759-B4A4-BD2C1E660B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0544" y="847600"/>
            <a:ext cx="3464954"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3564E43C-0B7C-4C8C-B442-674BD8AFEC0E}"/>
              </a:ext>
            </a:extLst>
          </p:cNvPr>
          <p:cNvSpPr>
            <a:spLocks noGrp="1"/>
          </p:cNvSpPr>
          <p:nvPr>
            <p:ph type="title"/>
          </p:nvPr>
        </p:nvSpPr>
        <p:spPr>
          <a:xfrm>
            <a:off x="1041958" y="1233241"/>
            <a:ext cx="2430380" cy="4064628"/>
          </a:xfrm>
        </p:spPr>
        <p:txBody>
          <a:bodyPr>
            <a:normAutofit/>
          </a:bodyPr>
          <a:lstStyle/>
          <a:p>
            <a:r>
              <a:rPr lang="en-CA" sz="3700">
                <a:solidFill>
                  <a:srgbClr val="FFFFFF"/>
                </a:solidFill>
              </a:rPr>
              <a:t>Cas d’exception liés au refus d’accès au dossier</a:t>
            </a:r>
            <a:endParaRPr lang="fr-CA" sz="3700">
              <a:solidFill>
                <a:srgbClr val="FFFFFF"/>
              </a:solidFill>
            </a:endParaRPr>
          </a:p>
        </p:txBody>
      </p:sp>
      <p:sp>
        <p:nvSpPr>
          <p:cNvPr id="25" name="Freeform: Shape 24">
            <a:extLst>
              <a:ext uri="{FF2B5EF4-FFF2-40B4-BE49-F238E27FC236}">
                <a16:creationId xmlns:a16="http://schemas.microsoft.com/office/drawing/2014/main" id="{14847E93-7DC1-4D4B-8829-B19AA7137C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7896" y="0"/>
            <a:ext cx="866357"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7" name="Freeform: Shape 26">
            <a:extLst>
              <a:ext uri="{FF2B5EF4-FFF2-40B4-BE49-F238E27FC236}">
                <a16:creationId xmlns:a16="http://schemas.microsoft.com/office/drawing/2014/main" id="{5566D6E1-03A1-4D73-A4E0-35D74D568A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971133" y="-1"/>
            <a:ext cx="130305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29" name="Freeform: Shape 28">
            <a:extLst>
              <a:ext uri="{FF2B5EF4-FFF2-40B4-BE49-F238E27FC236}">
                <a16:creationId xmlns:a16="http://schemas.microsoft.com/office/drawing/2014/main" id="{9F835A99-04AC-494A-A572-AFE8413CC9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36831"/>
            <a:ext cx="119805"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Espace réservé du contenu 2">
            <a:extLst>
              <a:ext uri="{FF2B5EF4-FFF2-40B4-BE49-F238E27FC236}">
                <a16:creationId xmlns:a16="http://schemas.microsoft.com/office/drawing/2014/main" id="{C6D3F9E0-0AB2-4FB2-9267-2B77E1F47043}"/>
              </a:ext>
            </a:extLst>
          </p:cNvPr>
          <p:cNvSpPr>
            <a:spLocks noGrp="1"/>
          </p:cNvSpPr>
          <p:nvPr>
            <p:ph idx="1"/>
          </p:nvPr>
        </p:nvSpPr>
        <p:spPr>
          <a:xfrm>
            <a:off x="4572000" y="820880"/>
            <a:ext cx="3943349" cy="4889350"/>
          </a:xfrm>
        </p:spPr>
        <p:txBody>
          <a:bodyPr anchor="t">
            <a:normAutofit/>
          </a:bodyPr>
          <a:lstStyle/>
          <a:p>
            <a:pPr>
              <a:lnSpc>
                <a:spcPct val="90000"/>
              </a:lnSpc>
            </a:pPr>
            <a:endParaRPr lang="en-CA" sz="2000"/>
          </a:p>
          <a:p>
            <a:pPr>
              <a:lnSpc>
                <a:spcPct val="90000"/>
              </a:lnSpc>
            </a:pPr>
            <a:r>
              <a:rPr lang="en-CA" sz="2000"/>
              <a:t>L</a:t>
            </a:r>
            <a:r>
              <a:rPr lang="fr-CA" sz="2000" err="1"/>
              <a:t>oi</a:t>
            </a:r>
            <a:r>
              <a:rPr lang="fr-CA" sz="2000"/>
              <a:t> de la protection de la jeunesse: possibilité de préjudice</a:t>
            </a:r>
          </a:p>
          <a:p>
            <a:pPr marL="25718" indent="0">
              <a:lnSpc>
                <a:spcPct val="90000"/>
              </a:lnSpc>
              <a:buNone/>
            </a:pPr>
            <a:endParaRPr lang="fr-CA" sz="2000"/>
          </a:p>
          <a:p>
            <a:pPr>
              <a:lnSpc>
                <a:spcPct val="90000"/>
              </a:lnSpc>
            </a:pPr>
            <a:r>
              <a:rPr lang="en-CA" sz="2000"/>
              <a:t>I</a:t>
            </a:r>
            <a:r>
              <a:rPr lang="fr-CA" sz="2000" err="1"/>
              <a:t>nformations</a:t>
            </a:r>
            <a:r>
              <a:rPr lang="fr-CA" sz="2000"/>
              <a:t> contenues au dossier transmises par une tierce personne</a:t>
            </a:r>
          </a:p>
          <a:p>
            <a:pPr marL="25718" indent="0">
              <a:lnSpc>
                <a:spcPct val="90000"/>
              </a:lnSpc>
              <a:buNone/>
            </a:pPr>
            <a:endParaRPr lang="fr-CA" sz="2000"/>
          </a:p>
          <a:p>
            <a:pPr>
              <a:lnSpc>
                <a:spcPct val="90000"/>
              </a:lnSpc>
            </a:pPr>
            <a:r>
              <a:rPr lang="fr-CA" sz="2000"/>
              <a:t>Lorsqu’un préjudice grave est envisagé à la lecture du dossier</a:t>
            </a:r>
          </a:p>
          <a:p>
            <a:pPr marL="25718" indent="0">
              <a:lnSpc>
                <a:spcPct val="90000"/>
              </a:lnSpc>
              <a:buNone/>
            </a:pPr>
            <a:endParaRPr lang="fr-CA" sz="2000"/>
          </a:p>
          <a:p>
            <a:pPr>
              <a:lnSpc>
                <a:spcPct val="90000"/>
              </a:lnSpc>
            </a:pPr>
            <a:r>
              <a:rPr lang="fr-CA" sz="2000"/>
              <a:t>Transmission au Commissaire aux plaintes et à la qualité des services d’un établissement</a:t>
            </a:r>
          </a:p>
        </p:txBody>
      </p:sp>
      <p:sp>
        <p:nvSpPr>
          <p:cNvPr id="31" name="Freeform: Shape 30">
            <a:extLst>
              <a:ext uri="{FF2B5EF4-FFF2-40B4-BE49-F238E27FC236}">
                <a16:creationId xmlns:a16="http://schemas.microsoft.com/office/drawing/2014/main" id="{7B786209-1B0B-4CA9-9BDD-F7327066A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161135"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33" name="Freeform: Shape 32">
            <a:extLst>
              <a:ext uri="{FF2B5EF4-FFF2-40B4-BE49-F238E27FC236}">
                <a16:creationId xmlns:a16="http://schemas.microsoft.com/office/drawing/2014/main" id="{2D2964BB-484D-45AE-AD66-D407D06296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553792" y="5717905"/>
            <a:ext cx="1328706"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35" name="Freeform: Shape 34">
            <a:extLst>
              <a:ext uri="{FF2B5EF4-FFF2-40B4-BE49-F238E27FC236}">
                <a16:creationId xmlns:a16="http://schemas.microsoft.com/office/drawing/2014/main" id="{6691AC69-A76E-4DAB-B565-468B6B87AC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099729" y="6258755"/>
            <a:ext cx="1174455"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13406274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1000"/>
                                        <p:tgtEl>
                                          <p:spTgt spid="3">
                                            <p:txEl>
                                              <p:pRg st="5" end="5"/>
                                            </p:txEl>
                                          </p:spTgt>
                                        </p:tgtEl>
                                      </p:cBhvr>
                                    </p:animEffect>
                                    <p:anim calcmode="lin" valueType="num">
                                      <p:cBhvr>
                                        <p:cTn id="2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fade">
                                      <p:cBhvr>
                                        <p:cTn id="35" dur="1000"/>
                                        <p:tgtEl>
                                          <p:spTgt spid="3">
                                            <p:txEl>
                                              <p:pRg st="7" end="7"/>
                                            </p:txEl>
                                          </p:spTgt>
                                        </p:tgtEl>
                                      </p:cBhvr>
                                    </p:animEffect>
                                    <p:anim calcmode="lin" valueType="num">
                                      <p:cBhvr>
                                        <p:cTn id="36"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D278ADA9-6383-4BDD-80D2-8899A40268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484B7147-B0F6-40ED-B5A2-FF72BC8198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8" name="Rectangle 27">
            <a:extLst>
              <a:ext uri="{FF2B5EF4-FFF2-40B4-BE49-F238E27FC236}">
                <a16:creationId xmlns:a16="http://schemas.microsoft.com/office/drawing/2014/main" id="{B36D2DE0-0628-4A9A-A59D-7BA8B5EB30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a:extLst>
              <a:ext uri="{FF2B5EF4-FFF2-40B4-BE49-F238E27FC236}">
                <a16:creationId xmlns:a16="http://schemas.microsoft.com/office/drawing/2014/main" id="{48E405C9-94BE-41DA-928C-DEC9A8550E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11946" y="148929"/>
            <a:ext cx="4920107" cy="656014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 name="Titre 1">
            <a:extLst>
              <a:ext uri="{FF2B5EF4-FFF2-40B4-BE49-F238E27FC236}">
                <a16:creationId xmlns:a16="http://schemas.microsoft.com/office/drawing/2014/main" id="{8E3E2397-5DED-41F1-BBDF-D697FA5A0597}"/>
              </a:ext>
            </a:extLst>
          </p:cNvPr>
          <p:cNvSpPr>
            <a:spLocks noGrp="1"/>
          </p:cNvSpPr>
          <p:nvPr>
            <p:ph type="title"/>
          </p:nvPr>
        </p:nvSpPr>
        <p:spPr>
          <a:xfrm>
            <a:off x="2486273" y="1380754"/>
            <a:ext cx="4171453" cy="2513516"/>
          </a:xfrm>
        </p:spPr>
        <p:txBody>
          <a:bodyPr vert="horz" lIns="91440" tIns="45720" rIns="91440" bIns="45720" rtlCol="0" anchor="b">
            <a:normAutofit/>
          </a:bodyPr>
          <a:lstStyle/>
          <a:p>
            <a:pPr algn="ctr">
              <a:lnSpc>
                <a:spcPct val="90000"/>
              </a:lnSpc>
            </a:pPr>
            <a:r>
              <a:rPr lang="en-US" sz="4200" kern="1200">
                <a:solidFill>
                  <a:schemeClr val="tx1"/>
                </a:solidFill>
                <a:latin typeface="+mj-lt"/>
                <a:ea typeface="+mj-ea"/>
                <a:cs typeface="+mj-cs"/>
              </a:rPr>
              <a:t>Lorsque les droits ne sont pas respectés</a:t>
            </a:r>
          </a:p>
        </p:txBody>
      </p:sp>
      <p:sp>
        <p:nvSpPr>
          <p:cNvPr id="3" name="Espace réservé du texte 2">
            <a:extLst>
              <a:ext uri="{FF2B5EF4-FFF2-40B4-BE49-F238E27FC236}">
                <a16:creationId xmlns:a16="http://schemas.microsoft.com/office/drawing/2014/main" id="{8E232CA3-715C-4928-83A3-D36CDC0AF1EF}"/>
              </a:ext>
            </a:extLst>
          </p:cNvPr>
          <p:cNvSpPr>
            <a:spLocks noGrp="1"/>
          </p:cNvSpPr>
          <p:nvPr>
            <p:ph type="body" idx="1"/>
          </p:nvPr>
        </p:nvSpPr>
        <p:spPr>
          <a:xfrm>
            <a:off x="2486273" y="4076802"/>
            <a:ext cx="4171453" cy="1534587"/>
          </a:xfrm>
        </p:spPr>
        <p:txBody>
          <a:bodyPr vert="horz" lIns="91440" tIns="45720" rIns="91440" bIns="45720" rtlCol="0">
            <a:normAutofit/>
          </a:bodyPr>
          <a:lstStyle/>
          <a:p>
            <a:pPr algn="ctr">
              <a:lnSpc>
                <a:spcPct val="90000"/>
              </a:lnSpc>
              <a:spcBef>
                <a:spcPts val="1000"/>
              </a:spcBef>
            </a:pPr>
            <a:r>
              <a:rPr lang="en-US" sz="2400" kern="1200">
                <a:solidFill>
                  <a:schemeClr val="tx1"/>
                </a:solidFill>
                <a:latin typeface="+mn-lt"/>
                <a:ea typeface="+mn-ea"/>
                <a:cs typeface="+mn-cs"/>
              </a:rPr>
              <a:t>Le droit de recours</a:t>
            </a:r>
          </a:p>
        </p:txBody>
      </p:sp>
      <p:sp>
        <p:nvSpPr>
          <p:cNvPr id="32" name="Arc 31">
            <a:extLst>
              <a:ext uri="{FF2B5EF4-FFF2-40B4-BE49-F238E27FC236}">
                <a16:creationId xmlns:a16="http://schemas.microsoft.com/office/drawing/2014/main" id="{D2091A72-D5BB-42AC-8FD3-F7747D9086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9222429" flipV="1">
            <a:off x="1870589" y="6170"/>
            <a:ext cx="5112196" cy="6816262"/>
          </a:xfrm>
          <a:prstGeom prst="arc">
            <a:avLst>
              <a:gd name="adj1" fmla="val 16200000"/>
              <a:gd name="adj2" fmla="val 20093138"/>
            </a:avLst>
          </a:prstGeom>
          <a:ln w="127000" cap="rnd">
            <a:solidFill>
              <a:schemeClr val="accent4">
                <a:alpha val="95000"/>
              </a:schemeClr>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4" name="Oval 33">
            <a:extLst>
              <a:ext uri="{FF2B5EF4-FFF2-40B4-BE49-F238E27FC236}">
                <a16:creationId xmlns:a16="http://schemas.microsoft.com/office/drawing/2014/main" id="{6ED12BFC-A737-46AF-8411-481112D54B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50746" y="5310973"/>
            <a:ext cx="529461" cy="686798"/>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543129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1" name="Rectangle 40">
            <a:extLst>
              <a:ext uri="{FF2B5EF4-FFF2-40B4-BE49-F238E27FC236}">
                <a16:creationId xmlns:a16="http://schemas.microsoft.com/office/drawing/2014/main" id="{389575E1-3389-451A-A5F7-27854C25C5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4293"/>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A53CCC5C-D88E-40FB-B30B-23DCDBD01D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
            <a:ext cx="3125451" cy="68580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6306AAB7-0640-4ED1-9B0C-BE35F45698C9}"/>
              </a:ext>
            </a:extLst>
          </p:cNvPr>
          <p:cNvSpPr>
            <a:spLocks noGrp="1"/>
          </p:cNvSpPr>
          <p:nvPr>
            <p:ph type="title"/>
          </p:nvPr>
        </p:nvSpPr>
        <p:spPr>
          <a:xfrm>
            <a:off x="515125" y="591344"/>
            <a:ext cx="2400300" cy="5585619"/>
          </a:xfrm>
        </p:spPr>
        <p:txBody>
          <a:bodyPr>
            <a:normAutofit/>
          </a:bodyPr>
          <a:lstStyle/>
          <a:p>
            <a:r>
              <a:rPr lang="en-CA">
                <a:solidFill>
                  <a:srgbClr val="FFFFFF"/>
                </a:solidFill>
              </a:rPr>
              <a:t>Le droit de recours</a:t>
            </a:r>
            <a:endParaRPr lang="fr-CA">
              <a:solidFill>
                <a:srgbClr val="FFFFFF"/>
              </a:solidFill>
            </a:endParaRPr>
          </a:p>
        </p:txBody>
      </p:sp>
      <p:sp>
        <p:nvSpPr>
          <p:cNvPr id="45" name="Arc 44">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5662801" y="2455479"/>
            <a:ext cx="3062575"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Espace réservé du contenu 2">
            <a:extLst>
              <a:ext uri="{FF2B5EF4-FFF2-40B4-BE49-F238E27FC236}">
                <a16:creationId xmlns:a16="http://schemas.microsoft.com/office/drawing/2014/main" id="{7EA78A6C-69E2-46F1-8E78-41AEBA97CFD6}"/>
              </a:ext>
            </a:extLst>
          </p:cNvPr>
          <p:cNvSpPr>
            <a:spLocks noGrp="1"/>
          </p:cNvSpPr>
          <p:nvPr>
            <p:ph idx="1"/>
          </p:nvPr>
        </p:nvSpPr>
        <p:spPr>
          <a:xfrm>
            <a:off x="3335481" y="591344"/>
            <a:ext cx="5179868" cy="5585619"/>
          </a:xfrm>
        </p:spPr>
        <p:txBody>
          <a:bodyPr anchor="ctr">
            <a:normAutofit/>
          </a:bodyPr>
          <a:lstStyle/>
          <a:p>
            <a:pPr marL="25718" indent="0">
              <a:lnSpc>
                <a:spcPct val="90000"/>
              </a:lnSpc>
              <a:buNone/>
            </a:pPr>
            <a:endParaRPr lang="fr-FR" sz="2700" i="1"/>
          </a:p>
          <a:p>
            <a:pPr>
              <a:lnSpc>
                <a:spcPct val="90000"/>
              </a:lnSpc>
            </a:pPr>
            <a:r>
              <a:rPr lang="fr-FR" sz="2700" i="1"/>
              <a:t>Le </a:t>
            </a:r>
            <a:r>
              <a:rPr lang="fr-FR" sz="2700" b="1" i="1"/>
              <a:t>droit d’être informé</a:t>
            </a:r>
            <a:r>
              <a:rPr lang="fr-FR" sz="2700" i="1"/>
              <a:t> de ce qui peut être fait </a:t>
            </a:r>
          </a:p>
          <a:p>
            <a:pPr>
              <a:lnSpc>
                <a:spcPct val="90000"/>
              </a:lnSpc>
            </a:pPr>
            <a:endParaRPr lang="fr-FR" sz="2700" i="1"/>
          </a:p>
          <a:p>
            <a:pPr>
              <a:lnSpc>
                <a:spcPct val="90000"/>
              </a:lnSpc>
            </a:pPr>
            <a:r>
              <a:rPr lang="fr-FR" sz="2700" i="1"/>
              <a:t>Le droit de </a:t>
            </a:r>
            <a:r>
              <a:rPr lang="fr-FR" sz="2700" b="1" i="1"/>
              <a:t>porter plainte</a:t>
            </a:r>
            <a:r>
              <a:rPr lang="fr-FR" sz="2700" i="1"/>
              <a:t> en toute confidentialité  </a:t>
            </a:r>
          </a:p>
          <a:p>
            <a:pPr marL="25718" indent="0">
              <a:lnSpc>
                <a:spcPct val="90000"/>
              </a:lnSpc>
              <a:buNone/>
            </a:pPr>
            <a:endParaRPr lang="fr-FR" sz="2700" i="1"/>
          </a:p>
          <a:p>
            <a:pPr>
              <a:lnSpc>
                <a:spcPct val="90000"/>
              </a:lnSpc>
            </a:pPr>
            <a:r>
              <a:rPr lang="fr-FR" sz="2700" b="1" i="1"/>
              <a:t>Le droit d’être aidé et accompagné</a:t>
            </a:r>
            <a:r>
              <a:rPr lang="fr-FR" sz="2700" i="1"/>
              <a:t> dans ses démarches</a:t>
            </a:r>
            <a:endParaRPr lang="fr-CA" sz="2700" i="1"/>
          </a:p>
          <a:p>
            <a:pPr>
              <a:lnSpc>
                <a:spcPct val="90000"/>
              </a:lnSpc>
            </a:pPr>
            <a:endParaRPr lang="fr-CA" sz="2700"/>
          </a:p>
          <a:p>
            <a:pPr>
              <a:lnSpc>
                <a:spcPct val="90000"/>
              </a:lnSpc>
            </a:pPr>
            <a:r>
              <a:rPr lang="fr-CA" sz="2700"/>
              <a:t>Au public, ceci passe en premier lieu par le comité des usagers.</a:t>
            </a:r>
          </a:p>
          <a:p>
            <a:pPr marL="0" indent="0">
              <a:lnSpc>
                <a:spcPct val="90000"/>
              </a:lnSpc>
              <a:buNone/>
            </a:pPr>
            <a:endParaRPr lang="fr-CA" sz="2700"/>
          </a:p>
        </p:txBody>
      </p:sp>
    </p:spTree>
    <p:extLst>
      <p:ext uri="{BB962C8B-B14F-4D97-AF65-F5344CB8AC3E}">
        <p14:creationId xmlns:p14="http://schemas.microsoft.com/office/powerpoint/2010/main" val="4785537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anim calcmode="lin" valueType="num">
                                      <p:cBhvr>
                                        <p:cTn id="2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1000"/>
                                        <p:tgtEl>
                                          <p:spTgt spid="3">
                                            <p:txEl>
                                              <p:pRg st="5" end="5"/>
                                            </p:txEl>
                                          </p:spTgt>
                                        </p:tgtEl>
                                      </p:cBhvr>
                                    </p:animEffect>
                                    <p:anim calcmode="lin" valueType="num">
                                      <p:cBhvr>
                                        <p:cTn id="2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5" end="5"/>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animEffect transition="in" filter="fade">
                                      <p:cBhvr>
                                        <p:cTn id="29" dur="1000"/>
                                        <p:tgtEl>
                                          <p:spTgt spid="3">
                                            <p:txEl>
                                              <p:pRg st="7" end="7"/>
                                            </p:txEl>
                                          </p:spTgt>
                                        </p:tgtEl>
                                      </p:cBhvr>
                                    </p:animEffect>
                                    <p:anim calcmode="lin" valueType="num">
                                      <p:cBhvr>
                                        <p:cTn id="30"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389575E1-3389-451A-A5F7-27854C25C5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4293"/>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A53CCC5C-D88E-40FB-B30B-23DCDBD01D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
            <a:ext cx="3125451" cy="68580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BD722A04-8198-4BC4-A6A0-019A7FB80A63}"/>
              </a:ext>
            </a:extLst>
          </p:cNvPr>
          <p:cNvSpPr>
            <a:spLocks noGrp="1"/>
          </p:cNvSpPr>
          <p:nvPr>
            <p:ph type="title"/>
          </p:nvPr>
        </p:nvSpPr>
        <p:spPr>
          <a:xfrm>
            <a:off x="515125" y="591344"/>
            <a:ext cx="2400300" cy="5585619"/>
          </a:xfrm>
        </p:spPr>
        <p:txBody>
          <a:bodyPr>
            <a:normAutofit/>
          </a:bodyPr>
          <a:lstStyle/>
          <a:p>
            <a:r>
              <a:rPr lang="en-CA" sz="2400">
                <a:solidFill>
                  <a:srgbClr val="FFFFFF"/>
                </a:solidFill>
              </a:rPr>
              <a:t>En cas d’insatisfaction: démarches</a:t>
            </a:r>
            <a:endParaRPr lang="fr-CA" sz="2400">
              <a:solidFill>
                <a:srgbClr val="FFFFFF"/>
              </a:solidFill>
            </a:endParaRPr>
          </a:p>
        </p:txBody>
      </p:sp>
      <p:sp>
        <p:nvSpPr>
          <p:cNvPr id="26" name="Arc 25">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5662801" y="2455479"/>
            <a:ext cx="3062575"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Espace réservé du contenu 2">
            <a:extLst>
              <a:ext uri="{FF2B5EF4-FFF2-40B4-BE49-F238E27FC236}">
                <a16:creationId xmlns:a16="http://schemas.microsoft.com/office/drawing/2014/main" id="{7EB3297D-2D2F-4703-8152-50813257F1B4}"/>
              </a:ext>
            </a:extLst>
          </p:cNvPr>
          <p:cNvSpPr>
            <a:spLocks noGrp="1"/>
          </p:cNvSpPr>
          <p:nvPr>
            <p:ph idx="1"/>
          </p:nvPr>
        </p:nvSpPr>
        <p:spPr>
          <a:xfrm>
            <a:off x="3335481" y="591344"/>
            <a:ext cx="5179868" cy="5585619"/>
          </a:xfrm>
        </p:spPr>
        <p:txBody>
          <a:bodyPr anchor="ctr">
            <a:normAutofit/>
          </a:bodyPr>
          <a:lstStyle/>
          <a:p>
            <a:pPr marL="315040" indent="-289322">
              <a:lnSpc>
                <a:spcPct val="90000"/>
              </a:lnSpc>
              <a:buFont typeface="+mj-lt"/>
              <a:buAutoNum type="arabicParenR"/>
            </a:pPr>
            <a:r>
              <a:rPr lang="en-CA" sz="2700" err="1"/>
              <a:t>Parler</a:t>
            </a:r>
            <a:r>
              <a:rPr lang="en-CA" sz="2700"/>
              <a:t> avec la </a:t>
            </a:r>
            <a:r>
              <a:rPr lang="en-CA" sz="2700" err="1"/>
              <a:t>personne</a:t>
            </a:r>
            <a:r>
              <a:rPr lang="en-CA" sz="2700"/>
              <a:t> </a:t>
            </a:r>
            <a:r>
              <a:rPr lang="en-CA" sz="2700" err="1"/>
              <a:t>concernée</a:t>
            </a:r>
            <a:r>
              <a:rPr lang="en-CA" sz="2700"/>
              <a:t> </a:t>
            </a:r>
            <a:r>
              <a:rPr lang="en-CA" sz="2700" err="1"/>
              <a:t>ou</a:t>
            </a:r>
            <a:r>
              <a:rPr lang="en-CA" sz="2700"/>
              <a:t> la </a:t>
            </a:r>
            <a:r>
              <a:rPr lang="en-CA" sz="2700" err="1"/>
              <a:t>responsable</a:t>
            </a:r>
            <a:r>
              <a:rPr lang="en-CA" sz="2700"/>
              <a:t> des </a:t>
            </a:r>
            <a:r>
              <a:rPr lang="en-CA" sz="2700" err="1"/>
              <a:t>soins</a:t>
            </a:r>
            <a:r>
              <a:rPr lang="en-CA" sz="2700"/>
              <a:t> et services de </a:t>
            </a:r>
            <a:r>
              <a:rPr lang="en-CA" sz="2700" err="1"/>
              <a:t>l’installation</a:t>
            </a:r>
            <a:r>
              <a:rPr lang="en-CA" sz="2700"/>
              <a:t> </a:t>
            </a:r>
            <a:r>
              <a:rPr lang="en-CA" sz="2700" err="1"/>
              <a:t>concernée</a:t>
            </a:r>
            <a:r>
              <a:rPr lang="en-CA" sz="2700"/>
              <a:t> (</a:t>
            </a:r>
            <a:r>
              <a:rPr lang="en-CA" sz="2700" err="1"/>
              <a:t>utiliser</a:t>
            </a:r>
            <a:r>
              <a:rPr lang="en-CA" sz="2700"/>
              <a:t> </a:t>
            </a:r>
            <a:r>
              <a:rPr lang="en-CA" sz="2700" err="1"/>
              <a:t>jugement</a:t>
            </a:r>
            <a:r>
              <a:rPr lang="en-CA" sz="2700"/>
              <a:t> </a:t>
            </a:r>
            <a:r>
              <a:rPr lang="en-CA" sz="2700" err="1"/>
              <a:t>avant</a:t>
            </a:r>
            <a:r>
              <a:rPr lang="en-CA" sz="2700"/>
              <a:t> de </a:t>
            </a:r>
            <a:r>
              <a:rPr lang="en-CA" sz="2700" err="1"/>
              <a:t>parler</a:t>
            </a:r>
            <a:r>
              <a:rPr lang="en-CA" sz="2700"/>
              <a:t> à la </a:t>
            </a:r>
            <a:r>
              <a:rPr lang="en-CA" sz="2700" err="1"/>
              <a:t>personne</a:t>
            </a:r>
            <a:r>
              <a:rPr lang="en-CA" sz="2700"/>
              <a:t> </a:t>
            </a:r>
            <a:r>
              <a:rPr lang="en-CA" sz="2700" err="1"/>
              <a:t>concernée</a:t>
            </a:r>
            <a:r>
              <a:rPr lang="en-CA" sz="2700"/>
              <a:t>!)</a:t>
            </a:r>
          </a:p>
          <a:p>
            <a:pPr marL="315040" indent="-289322">
              <a:lnSpc>
                <a:spcPct val="90000"/>
              </a:lnSpc>
              <a:buFont typeface="+mj-lt"/>
              <a:buAutoNum type="arabicParenR"/>
            </a:pPr>
            <a:endParaRPr lang="en-CA" sz="2700"/>
          </a:p>
          <a:p>
            <a:pPr marL="315040" indent="-289322">
              <a:lnSpc>
                <a:spcPct val="90000"/>
              </a:lnSpc>
              <a:buFont typeface="+mj-lt"/>
              <a:buAutoNum type="arabicParenR"/>
            </a:pPr>
            <a:r>
              <a:rPr lang="en-CA" sz="2700" err="1"/>
              <a:t>Communiquer</a:t>
            </a:r>
            <a:r>
              <a:rPr lang="en-CA" sz="2700"/>
              <a:t> avec le </a:t>
            </a:r>
            <a:r>
              <a:rPr lang="en-CA" sz="2700" err="1"/>
              <a:t>comité</a:t>
            </a:r>
            <a:r>
              <a:rPr lang="en-CA" sz="2700"/>
              <a:t> des </a:t>
            </a:r>
            <a:r>
              <a:rPr lang="en-CA" sz="2700" err="1"/>
              <a:t>usagers</a:t>
            </a:r>
            <a:r>
              <a:rPr lang="en-CA" sz="2700"/>
              <a:t> de </a:t>
            </a:r>
            <a:r>
              <a:rPr lang="en-CA" sz="2700" err="1"/>
              <a:t>l’établissement</a:t>
            </a:r>
            <a:r>
              <a:rPr lang="en-CA" sz="2700"/>
              <a:t> </a:t>
            </a:r>
            <a:r>
              <a:rPr lang="en-CA" sz="2700" err="1"/>
              <a:t>afin</a:t>
            </a:r>
            <a:r>
              <a:rPr lang="en-CA" sz="2700"/>
              <a:t> de </a:t>
            </a:r>
            <a:r>
              <a:rPr lang="en-CA" sz="2700" err="1"/>
              <a:t>formuler</a:t>
            </a:r>
            <a:r>
              <a:rPr lang="en-CA" sz="2700"/>
              <a:t> </a:t>
            </a:r>
            <a:r>
              <a:rPr lang="fr-CA" sz="2700"/>
              <a:t>ses commentaires, ou propositions d’améliorations </a:t>
            </a:r>
            <a:endParaRPr lang="en-CA" sz="2700"/>
          </a:p>
          <a:p>
            <a:pPr>
              <a:lnSpc>
                <a:spcPct val="90000"/>
              </a:lnSpc>
            </a:pPr>
            <a:endParaRPr lang="fr-CA" sz="2700"/>
          </a:p>
        </p:txBody>
      </p:sp>
    </p:spTree>
    <p:extLst>
      <p:ext uri="{BB962C8B-B14F-4D97-AF65-F5344CB8AC3E}">
        <p14:creationId xmlns:p14="http://schemas.microsoft.com/office/powerpoint/2010/main" val="29305702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7" name="Rectangle 26">
            <a:extLst>
              <a:ext uri="{FF2B5EF4-FFF2-40B4-BE49-F238E27FC236}">
                <a16:creationId xmlns:a16="http://schemas.microsoft.com/office/drawing/2014/main" id="{D278ADA9-6383-4BDD-80D2-8899A40268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484B7147-B0F6-40ED-B5A2-FF72BC8198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1" name="Rectangle 30">
            <a:extLst>
              <a:ext uri="{FF2B5EF4-FFF2-40B4-BE49-F238E27FC236}">
                <a16:creationId xmlns:a16="http://schemas.microsoft.com/office/drawing/2014/main" id="{B36D2DE0-0628-4A9A-A59D-7BA8B5EB30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a:extLst>
              <a:ext uri="{FF2B5EF4-FFF2-40B4-BE49-F238E27FC236}">
                <a16:creationId xmlns:a16="http://schemas.microsoft.com/office/drawing/2014/main" id="{48E405C9-94BE-41DA-928C-DEC9A8550E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11946" y="148929"/>
            <a:ext cx="4920107" cy="656014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 name="Titre 1">
            <a:extLst>
              <a:ext uri="{FF2B5EF4-FFF2-40B4-BE49-F238E27FC236}">
                <a16:creationId xmlns:a16="http://schemas.microsoft.com/office/drawing/2014/main" id="{24C49028-2710-4BB7-BEF3-EDF4AB1035C4}"/>
              </a:ext>
            </a:extLst>
          </p:cNvPr>
          <p:cNvSpPr>
            <a:spLocks noGrp="1"/>
          </p:cNvSpPr>
          <p:nvPr>
            <p:ph type="title"/>
          </p:nvPr>
        </p:nvSpPr>
        <p:spPr>
          <a:xfrm>
            <a:off x="2486273" y="1380754"/>
            <a:ext cx="4171453" cy="2513516"/>
          </a:xfrm>
        </p:spPr>
        <p:txBody>
          <a:bodyPr vert="horz" lIns="91440" tIns="45720" rIns="91440" bIns="45720" rtlCol="0" anchor="b">
            <a:normAutofit/>
          </a:bodyPr>
          <a:lstStyle/>
          <a:p>
            <a:pPr algn="ctr">
              <a:lnSpc>
                <a:spcPct val="90000"/>
              </a:lnSpc>
            </a:pPr>
            <a:r>
              <a:rPr lang="en-US" sz="4200" kern="1200">
                <a:solidFill>
                  <a:schemeClr val="tx1"/>
                </a:solidFill>
                <a:latin typeface="+mj-lt"/>
                <a:ea typeface="+mj-ea"/>
                <a:cs typeface="+mj-cs"/>
              </a:rPr>
              <a:t>Toujours insatisfait?</a:t>
            </a:r>
            <a:br>
              <a:rPr lang="en-US" sz="4200" kern="1200">
                <a:solidFill>
                  <a:schemeClr val="tx1"/>
                </a:solidFill>
                <a:latin typeface="+mj-lt"/>
                <a:ea typeface="+mj-ea"/>
                <a:cs typeface="+mj-cs"/>
              </a:rPr>
            </a:br>
            <a:r>
              <a:rPr lang="en-US" sz="4200" kern="1200">
                <a:solidFill>
                  <a:schemeClr val="tx1"/>
                </a:solidFill>
                <a:latin typeface="+mj-lt"/>
                <a:ea typeface="+mj-ea"/>
                <a:cs typeface="+mj-cs"/>
              </a:rPr>
              <a:t>Porter plainte</a:t>
            </a:r>
          </a:p>
        </p:txBody>
      </p:sp>
      <p:sp>
        <p:nvSpPr>
          <p:cNvPr id="3" name="Espace réservé du texte 2">
            <a:extLst>
              <a:ext uri="{FF2B5EF4-FFF2-40B4-BE49-F238E27FC236}">
                <a16:creationId xmlns:a16="http://schemas.microsoft.com/office/drawing/2014/main" id="{58E23E80-F277-4B05-A0AA-43A3A76D0C28}"/>
              </a:ext>
            </a:extLst>
          </p:cNvPr>
          <p:cNvSpPr>
            <a:spLocks noGrp="1"/>
          </p:cNvSpPr>
          <p:nvPr>
            <p:ph type="body" idx="1"/>
          </p:nvPr>
        </p:nvSpPr>
        <p:spPr>
          <a:xfrm>
            <a:off x="2486273" y="4076802"/>
            <a:ext cx="4171453" cy="1534587"/>
          </a:xfrm>
        </p:spPr>
        <p:txBody>
          <a:bodyPr vert="horz" lIns="91440" tIns="45720" rIns="91440" bIns="45720" rtlCol="0">
            <a:normAutofit/>
          </a:bodyPr>
          <a:lstStyle/>
          <a:p>
            <a:pPr algn="ctr">
              <a:lnSpc>
                <a:spcPct val="90000"/>
              </a:lnSpc>
              <a:spcBef>
                <a:spcPts val="1000"/>
              </a:spcBef>
            </a:pPr>
            <a:endParaRPr lang="en-US" sz="2400" kern="1200">
              <a:solidFill>
                <a:schemeClr val="tx1"/>
              </a:solidFill>
              <a:latin typeface="+mn-lt"/>
              <a:ea typeface="+mn-ea"/>
              <a:cs typeface="+mn-cs"/>
            </a:endParaRPr>
          </a:p>
        </p:txBody>
      </p:sp>
      <p:sp>
        <p:nvSpPr>
          <p:cNvPr id="35" name="Arc 34">
            <a:extLst>
              <a:ext uri="{FF2B5EF4-FFF2-40B4-BE49-F238E27FC236}">
                <a16:creationId xmlns:a16="http://schemas.microsoft.com/office/drawing/2014/main" id="{D2091A72-D5BB-42AC-8FD3-F7747D9086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9222429" flipV="1">
            <a:off x="1870589" y="6170"/>
            <a:ext cx="5112196" cy="6816262"/>
          </a:xfrm>
          <a:prstGeom prst="arc">
            <a:avLst>
              <a:gd name="adj1" fmla="val 16200000"/>
              <a:gd name="adj2" fmla="val 20093138"/>
            </a:avLst>
          </a:prstGeom>
          <a:ln w="127000" cap="rnd">
            <a:solidFill>
              <a:schemeClr val="accent4">
                <a:alpha val="95000"/>
              </a:schemeClr>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7" name="Oval 36">
            <a:extLst>
              <a:ext uri="{FF2B5EF4-FFF2-40B4-BE49-F238E27FC236}">
                <a16:creationId xmlns:a16="http://schemas.microsoft.com/office/drawing/2014/main" id="{6ED12BFC-A737-46AF-8411-481112D54B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50746" y="5310973"/>
            <a:ext cx="529461" cy="686798"/>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716445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E92FEB64-6EEA-4759-B4A4-BD2C1E660B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0544" y="847600"/>
            <a:ext cx="3464954"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F9D03CD9-0BD6-4B17-A991-A4648BAB320B}"/>
              </a:ext>
            </a:extLst>
          </p:cNvPr>
          <p:cNvSpPr>
            <a:spLocks noGrp="1"/>
          </p:cNvSpPr>
          <p:nvPr>
            <p:ph type="title"/>
          </p:nvPr>
        </p:nvSpPr>
        <p:spPr>
          <a:xfrm>
            <a:off x="1041958" y="1233241"/>
            <a:ext cx="2430380" cy="4064628"/>
          </a:xfrm>
        </p:spPr>
        <p:txBody>
          <a:bodyPr>
            <a:normAutofit/>
          </a:bodyPr>
          <a:lstStyle/>
          <a:p>
            <a:pPr>
              <a:lnSpc>
                <a:spcPct val="90000"/>
              </a:lnSpc>
            </a:pPr>
            <a:r>
              <a:rPr lang="fr-CA" sz="2100">
                <a:solidFill>
                  <a:srgbClr val="FFFFFF"/>
                </a:solidFill>
              </a:rPr>
              <a:t>Les centres d’assistance et d’accompagnement aux plaintes (CAAP)</a:t>
            </a:r>
          </a:p>
        </p:txBody>
      </p:sp>
      <p:sp>
        <p:nvSpPr>
          <p:cNvPr id="29" name="Freeform: Shape 28">
            <a:extLst>
              <a:ext uri="{FF2B5EF4-FFF2-40B4-BE49-F238E27FC236}">
                <a16:creationId xmlns:a16="http://schemas.microsoft.com/office/drawing/2014/main" id="{14847E93-7DC1-4D4B-8829-B19AA7137C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7896" y="0"/>
            <a:ext cx="866357"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1" name="Freeform: Shape 30">
            <a:extLst>
              <a:ext uri="{FF2B5EF4-FFF2-40B4-BE49-F238E27FC236}">
                <a16:creationId xmlns:a16="http://schemas.microsoft.com/office/drawing/2014/main" id="{5566D6E1-03A1-4D73-A4E0-35D74D568A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971133" y="-1"/>
            <a:ext cx="130305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33" name="Freeform: Shape 32">
            <a:extLst>
              <a:ext uri="{FF2B5EF4-FFF2-40B4-BE49-F238E27FC236}">
                <a16:creationId xmlns:a16="http://schemas.microsoft.com/office/drawing/2014/main" id="{9F835A99-04AC-494A-A572-AFE8413CC9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36831"/>
            <a:ext cx="119805"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Espace réservé du contenu 2">
            <a:extLst>
              <a:ext uri="{FF2B5EF4-FFF2-40B4-BE49-F238E27FC236}">
                <a16:creationId xmlns:a16="http://schemas.microsoft.com/office/drawing/2014/main" id="{65E45F29-7D66-4C4E-8369-4FD360D3DCAC}"/>
              </a:ext>
            </a:extLst>
          </p:cNvPr>
          <p:cNvSpPr>
            <a:spLocks noGrp="1"/>
          </p:cNvSpPr>
          <p:nvPr>
            <p:ph idx="1"/>
          </p:nvPr>
        </p:nvSpPr>
        <p:spPr>
          <a:xfrm>
            <a:off x="4572000" y="820880"/>
            <a:ext cx="3943349" cy="4889350"/>
          </a:xfrm>
        </p:spPr>
        <p:txBody>
          <a:bodyPr anchor="t">
            <a:normAutofit/>
          </a:bodyPr>
          <a:lstStyle/>
          <a:p>
            <a:pPr marL="25718" indent="0">
              <a:lnSpc>
                <a:spcPct val="90000"/>
              </a:lnSpc>
              <a:buNone/>
            </a:pPr>
            <a:r>
              <a:rPr lang="fr-CA" sz="2500"/>
              <a:t>Les centres d’assistance et d’accompagnement aux plaintes (CAAP) « sont des organismes communautaires régionaux mandatés par le ministre de la Santé et des Services sociaux pour offrir des services gratuits et confidentiels d’aide et d’accompagnement dans les démarches de plaintes ». </a:t>
            </a:r>
          </a:p>
        </p:txBody>
      </p:sp>
      <p:sp>
        <p:nvSpPr>
          <p:cNvPr id="35" name="Freeform: Shape 34">
            <a:extLst>
              <a:ext uri="{FF2B5EF4-FFF2-40B4-BE49-F238E27FC236}">
                <a16:creationId xmlns:a16="http://schemas.microsoft.com/office/drawing/2014/main" id="{7B786209-1B0B-4CA9-9BDD-F7327066A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161135"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37" name="Freeform: Shape 36">
            <a:extLst>
              <a:ext uri="{FF2B5EF4-FFF2-40B4-BE49-F238E27FC236}">
                <a16:creationId xmlns:a16="http://schemas.microsoft.com/office/drawing/2014/main" id="{2D2964BB-484D-45AE-AD66-D407D06296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553792" y="5717905"/>
            <a:ext cx="1328706"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39" name="Freeform: Shape 38">
            <a:extLst>
              <a:ext uri="{FF2B5EF4-FFF2-40B4-BE49-F238E27FC236}">
                <a16:creationId xmlns:a16="http://schemas.microsoft.com/office/drawing/2014/main" id="{6691AC69-A76E-4DAB-B565-468B6B87AC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099729" y="6258755"/>
            <a:ext cx="1174455"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40295191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7" name="Rectangle 26">
            <a:extLst>
              <a:ext uri="{FF2B5EF4-FFF2-40B4-BE49-F238E27FC236}">
                <a16:creationId xmlns:a16="http://schemas.microsoft.com/office/drawing/2014/main" id="{E92FEB64-6EEA-4759-B4A4-BD2C1E660B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0544" y="847600"/>
            <a:ext cx="3464954"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A10CA147-4131-44BB-8908-85E26A339D0C}"/>
              </a:ext>
            </a:extLst>
          </p:cNvPr>
          <p:cNvSpPr>
            <a:spLocks noGrp="1"/>
          </p:cNvSpPr>
          <p:nvPr>
            <p:ph type="title"/>
          </p:nvPr>
        </p:nvSpPr>
        <p:spPr>
          <a:xfrm>
            <a:off x="1041958" y="1233241"/>
            <a:ext cx="2430380" cy="4064628"/>
          </a:xfrm>
        </p:spPr>
        <p:txBody>
          <a:bodyPr>
            <a:normAutofit/>
          </a:bodyPr>
          <a:lstStyle/>
          <a:p>
            <a:r>
              <a:rPr lang="en-CA">
                <a:solidFill>
                  <a:srgbClr val="FFFFFF"/>
                </a:solidFill>
              </a:rPr>
              <a:t>Deux paliers de recours</a:t>
            </a:r>
            <a:endParaRPr lang="fr-CA">
              <a:solidFill>
                <a:srgbClr val="FFFFFF"/>
              </a:solidFill>
            </a:endParaRPr>
          </a:p>
        </p:txBody>
      </p:sp>
      <p:sp>
        <p:nvSpPr>
          <p:cNvPr id="31" name="Freeform: Shape 30">
            <a:extLst>
              <a:ext uri="{FF2B5EF4-FFF2-40B4-BE49-F238E27FC236}">
                <a16:creationId xmlns:a16="http://schemas.microsoft.com/office/drawing/2014/main" id="{14847E93-7DC1-4D4B-8829-B19AA7137C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7896" y="0"/>
            <a:ext cx="866357"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3" name="Freeform: Shape 32">
            <a:extLst>
              <a:ext uri="{FF2B5EF4-FFF2-40B4-BE49-F238E27FC236}">
                <a16:creationId xmlns:a16="http://schemas.microsoft.com/office/drawing/2014/main" id="{5566D6E1-03A1-4D73-A4E0-35D74D568A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971133" y="-1"/>
            <a:ext cx="130305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35" name="Freeform: Shape 34">
            <a:extLst>
              <a:ext uri="{FF2B5EF4-FFF2-40B4-BE49-F238E27FC236}">
                <a16:creationId xmlns:a16="http://schemas.microsoft.com/office/drawing/2014/main" id="{9F835A99-04AC-494A-A572-AFE8413CC9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36831"/>
            <a:ext cx="119805"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Espace réservé du contenu 2">
            <a:extLst>
              <a:ext uri="{FF2B5EF4-FFF2-40B4-BE49-F238E27FC236}">
                <a16:creationId xmlns:a16="http://schemas.microsoft.com/office/drawing/2014/main" id="{F962741A-266A-480B-88EE-D99A3F388BC0}"/>
              </a:ext>
            </a:extLst>
          </p:cNvPr>
          <p:cNvSpPr>
            <a:spLocks noGrp="1"/>
          </p:cNvSpPr>
          <p:nvPr>
            <p:ph idx="1"/>
          </p:nvPr>
        </p:nvSpPr>
        <p:spPr>
          <a:xfrm>
            <a:off x="4572000" y="820880"/>
            <a:ext cx="3943349" cy="4889350"/>
          </a:xfrm>
        </p:spPr>
        <p:txBody>
          <a:bodyPr anchor="t">
            <a:normAutofit/>
          </a:bodyPr>
          <a:lstStyle/>
          <a:p>
            <a:pPr marL="282893">
              <a:lnSpc>
                <a:spcPct val="90000"/>
              </a:lnSpc>
              <a:buFont typeface="+mj-lt"/>
              <a:buAutoNum type="arabicParenR"/>
            </a:pPr>
            <a:r>
              <a:rPr lang="fr-CA" sz="2500"/>
              <a:t>En premier recours, il est possible de formuler une plainte formelle auprès du commissaire aux pl</a:t>
            </a:r>
            <a:r>
              <a:rPr lang="fr-CA" sz="2500" b="1"/>
              <a:t>a</a:t>
            </a:r>
            <a:r>
              <a:rPr lang="fr-CA" sz="2500"/>
              <a:t>intes et à la qualité des services de l’établissement concerné.</a:t>
            </a:r>
          </a:p>
          <a:p>
            <a:pPr marL="282893">
              <a:lnSpc>
                <a:spcPct val="90000"/>
              </a:lnSpc>
              <a:buFont typeface="+mj-lt"/>
              <a:buAutoNum type="arabicParenR"/>
            </a:pPr>
            <a:endParaRPr lang="en-CA" sz="2500"/>
          </a:p>
          <a:p>
            <a:pPr marL="282893">
              <a:lnSpc>
                <a:spcPct val="90000"/>
              </a:lnSpc>
              <a:buFont typeface="+mj-lt"/>
              <a:buAutoNum type="arabicParenR"/>
            </a:pPr>
            <a:r>
              <a:rPr lang="fr-CA" sz="2500"/>
              <a:t>En deuxième recours, il est possible de formuler une plainte formelle auprès au protecteur du citoyen.</a:t>
            </a:r>
          </a:p>
        </p:txBody>
      </p:sp>
      <p:sp>
        <p:nvSpPr>
          <p:cNvPr id="37" name="Freeform: Shape 36">
            <a:extLst>
              <a:ext uri="{FF2B5EF4-FFF2-40B4-BE49-F238E27FC236}">
                <a16:creationId xmlns:a16="http://schemas.microsoft.com/office/drawing/2014/main" id="{7B786209-1B0B-4CA9-9BDD-F7327066A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161135"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39" name="Freeform: Shape 38">
            <a:extLst>
              <a:ext uri="{FF2B5EF4-FFF2-40B4-BE49-F238E27FC236}">
                <a16:creationId xmlns:a16="http://schemas.microsoft.com/office/drawing/2014/main" id="{2D2964BB-484D-45AE-AD66-D407D06296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553792" y="5717905"/>
            <a:ext cx="1328706"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41" name="Freeform: Shape 40">
            <a:extLst>
              <a:ext uri="{FF2B5EF4-FFF2-40B4-BE49-F238E27FC236}">
                <a16:creationId xmlns:a16="http://schemas.microsoft.com/office/drawing/2014/main" id="{6691AC69-A76E-4DAB-B565-468B6B87AC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099729" y="6258755"/>
            <a:ext cx="1174455"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7432300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7" name="Rectangle 26">
            <a:extLst>
              <a:ext uri="{FF2B5EF4-FFF2-40B4-BE49-F238E27FC236}">
                <a16:creationId xmlns:a16="http://schemas.microsoft.com/office/drawing/2014/main" id="{E92FEB64-6EEA-4759-B4A4-BD2C1E660B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0544" y="847600"/>
            <a:ext cx="3464954"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8CCA4136-4B41-437B-9BB7-7F23544C8013}"/>
              </a:ext>
            </a:extLst>
          </p:cNvPr>
          <p:cNvSpPr>
            <a:spLocks noGrp="1"/>
          </p:cNvSpPr>
          <p:nvPr>
            <p:ph type="title"/>
          </p:nvPr>
        </p:nvSpPr>
        <p:spPr>
          <a:xfrm>
            <a:off x="1041958" y="1233241"/>
            <a:ext cx="2430380" cy="4064628"/>
          </a:xfrm>
        </p:spPr>
        <p:txBody>
          <a:bodyPr>
            <a:normAutofit/>
          </a:bodyPr>
          <a:lstStyle/>
          <a:p>
            <a:pPr>
              <a:lnSpc>
                <a:spcPct val="90000"/>
              </a:lnSpc>
            </a:pPr>
            <a:r>
              <a:rPr lang="fr-CA" sz="3400">
                <a:solidFill>
                  <a:srgbClr val="FFFFFF"/>
                </a:solidFill>
              </a:rPr>
              <a:t>Porter plainte au Commissaire aux pl</a:t>
            </a:r>
            <a:r>
              <a:rPr lang="fr-CA" sz="3400" b="1">
                <a:solidFill>
                  <a:srgbClr val="FFFFFF"/>
                </a:solidFill>
              </a:rPr>
              <a:t>a</a:t>
            </a:r>
            <a:r>
              <a:rPr lang="fr-CA" sz="3400">
                <a:solidFill>
                  <a:srgbClr val="FFFFFF"/>
                </a:solidFill>
              </a:rPr>
              <a:t>intes et à la qualité des services</a:t>
            </a:r>
          </a:p>
        </p:txBody>
      </p:sp>
      <p:sp>
        <p:nvSpPr>
          <p:cNvPr id="31" name="Freeform: Shape 30">
            <a:extLst>
              <a:ext uri="{FF2B5EF4-FFF2-40B4-BE49-F238E27FC236}">
                <a16:creationId xmlns:a16="http://schemas.microsoft.com/office/drawing/2014/main" id="{14847E93-7DC1-4D4B-8829-B19AA7137C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7896" y="0"/>
            <a:ext cx="866357"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3" name="Freeform: Shape 32">
            <a:extLst>
              <a:ext uri="{FF2B5EF4-FFF2-40B4-BE49-F238E27FC236}">
                <a16:creationId xmlns:a16="http://schemas.microsoft.com/office/drawing/2014/main" id="{5566D6E1-03A1-4D73-A4E0-35D74D568A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971133" y="-1"/>
            <a:ext cx="130305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35" name="Freeform: Shape 34">
            <a:extLst>
              <a:ext uri="{FF2B5EF4-FFF2-40B4-BE49-F238E27FC236}">
                <a16:creationId xmlns:a16="http://schemas.microsoft.com/office/drawing/2014/main" id="{9F835A99-04AC-494A-A572-AFE8413CC9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36831"/>
            <a:ext cx="119805"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Espace réservé du contenu 2">
            <a:extLst>
              <a:ext uri="{FF2B5EF4-FFF2-40B4-BE49-F238E27FC236}">
                <a16:creationId xmlns:a16="http://schemas.microsoft.com/office/drawing/2014/main" id="{74BA1A74-DD2E-4D9F-8775-F1A409EAC57E}"/>
              </a:ext>
            </a:extLst>
          </p:cNvPr>
          <p:cNvSpPr>
            <a:spLocks noGrp="1"/>
          </p:cNvSpPr>
          <p:nvPr>
            <p:ph idx="1"/>
          </p:nvPr>
        </p:nvSpPr>
        <p:spPr>
          <a:xfrm>
            <a:off x="4572000" y="820880"/>
            <a:ext cx="3943349" cy="4889350"/>
          </a:xfrm>
        </p:spPr>
        <p:txBody>
          <a:bodyPr anchor="t">
            <a:normAutofit/>
          </a:bodyPr>
          <a:lstStyle/>
          <a:p>
            <a:pPr>
              <a:lnSpc>
                <a:spcPct val="90000"/>
              </a:lnSpc>
            </a:pPr>
            <a:r>
              <a:rPr lang="en-CA" sz="3000"/>
              <a:t>Dans </a:t>
            </a:r>
            <a:r>
              <a:rPr lang="en-CA" sz="3000" err="1"/>
              <a:t>chaque</a:t>
            </a:r>
            <a:r>
              <a:rPr lang="en-CA" sz="3000"/>
              <a:t> installation (centre </a:t>
            </a:r>
            <a:r>
              <a:rPr lang="en-CA" sz="3000" err="1"/>
              <a:t>intégré</a:t>
            </a:r>
            <a:r>
              <a:rPr lang="en-CA" sz="3000"/>
              <a:t> </a:t>
            </a:r>
            <a:r>
              <a:rPr lang="en-CA" sz="3000" err="1"/>
              <a:t>ou</a:t>
            </a:r>
            <a:r>
              <a:rPr lang="en-CA" sz="3000"/>
              <a:t> </a:t>
            </a:r>
            <a:r>
              <a:rPr lang="en-CA" sz="3000" err="1"/>
              <a:t>établissement</a:t>
            </a:r>
            <a:r>
              <a:rPr lang="en-CA" sz="3000"/>
              <a:t> non </a:t>
            </a:r>
            <a:r>
              <a:rPr lang="en-CA" sz="3000" err="1"/>
              <a:t>fusionné</a:t>
            </a:r>
            <a:r>
              <a:rPr lang="en-CA" sz="3000"/>
              <a:t>), il y a un </a:t>
            </a:r>
            <a:r>
              <a:rPr lang="fr-CA" sz="3000"/>
              <a:t>Commissaire aux pl</a:t>
            </a:r>
            <a:r>
              <a:rPr lang="fr-CA" sz="3000" b="1"/>
              <a:t>a</a:t>
            </a:r>
            <a:r>
              <a:rPr lang="fr-CA" sz="3000"/>
              <a:t>intes et à la qualité des services</a:t>
            </a:r>
          </a:p>
          <a:p>
            <a:pPr marL="25718" indent="0">
              <a:lnSpc>
                <a:spcPct val="90000"/>
              </a:lnSpc>
              <a:buNone/>
            </a:pPr>
            <a:endParaRPr lang="fr-CA" sz="3000"/>
          </a:p>
          <a:p>
            <a:pPr>
              <a:lnSpc>
                <a:spcPct val="90000"/>
              </a:lnSpc>
            </a:pPr>
            <a:r>
              <a:rPr lang="en-CA" sz="3000"/>
              <a:t>L</a:t>
            </a:r>
            <a:r>
              <a:rPr lang="fr-CA" sz="3000"/>
              <a:t>e commissaire n’est pas un tribunal</a:t>
            </a:r>
          </a:p>
        </p:txBody>
      </p:sp>
      <p:sp>
        <p:nvSpPr>
          <p:cNvPr id="37" name="Freeform: Shape 36">
            <a:extLst>
              <a:ext uri="{FF2B5EF4-FFF2-40B4-BE49-F238E27FC236}">
                <a16:creationId xmlns:a16="http://schemas.microsoft.com/office/drawing/2014/main" id="{7B786209-1B0B-4CA9-9BDD-F7327066A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161135"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39" name="Freeform: Shape 38">
            <a:extLst>
              <a:ext uri="{FF2B5EF4-FFF2-40B4-BE49-F238E27FC236}">
                <a16:creationId xmlns:a16="http://schemas.microsoft.com/office/drawing/2014/main" id="{2D2964BB-484D-45AE-AD66-D407D06296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553792" y="5717905"/>
            <a:ext cx="1328706"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41" name="Freeform: Shape 40">
            <a:extLst>
              <a:ext uri="{FF2B5EF4-FFF2-40B4-BE49-F238E27FC236}">
                <a16:creationId xmlns:a16="http://schemas.microsoft.com/office/drawing/2014/main" id="{6691AC69-A76E-4DAB-B565-468B6B87AC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099729" y="6258755"/>
            <a:ext cx="1174455"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16433023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7" name="Rectangle 26">
            <a:extLst>
              <a:ext uri="{FF2B5EF4-FFF2-40B4-BE49-F238E27FC236}">
                <a16:creationId xmlns:a16="http://schemas.microsoft.com/office/drawing/2014/main" id="{E92FEB64-6EEA-4759-B4A4-BD2C1E660B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0544" y="847600"/>
            <a:ext cx="3464954"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A6255B6E-633F-4A23-866E-1953509D52CB}"/>
              </a:ext>
            </a:extLst>
          </p:cNvPr>
          <p:cNvSpPr>
            <a:spLocks noGrp="1"/>
          </p:cNvSpPr>
          <p:nvPr>
            <p:ph type="title"/>
          </p:nvPr>
        </p:nvSpPr>
        <p:spPr>
          <a:xfrm>
            <a:off x="1041958" y="1233241"/>
            <a:ext cx="2430380" cy="4064628"/>
          </a:xfrm>
        </p:spPr>
        <p:txBody>
          <a:bodyPr>
            <a:normAutofit/>
          </a:bodyPr>
          <a:lstStyle/>
          <a:p>
            <a:r>
              <a:rPr lang="en-CA" sz="4100">
                <a:solidFill>
                  <a:srgbClr val="FFFFFF"/>
                </a:solidFill>
              </a:rPr>
              <a:t>Protecteur du citoyen</a:t>
            </a:r>
            <a:endParaRPr lang="fr-CA" sz="4100">
              <a:solidFill>
                <a:srgbClr val="FFFFFF"/>
              </a:solidFill>
            </a:endParaRPr>
          </a:p>
        </p:txBody>
      </p:sp>
      <p:sp>
        <p:nvSpPr>
          <p:cNvPr id="31" name="Freeform: Shape 30">
            <a:extLst>
              <a:ext uri="{FF2B5EF4-FFF2-40B4-BE49-F238E27FC236}">
                <a16:creationId xmlns:a16="http://schemas.microsoft.com/office/drawing/2014/main" id="{14847E93-7DC1-4D4B-8829-B19AA7137C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7896" y="0"/>
            <a:ext cx="866357"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3" name="Freeform: Shape 32">
            <a:extLst>
              <a:ext uri="{FF2B5EF4-FFF2-40B4-BE49-F238E27FC236}">
                <a16:creationId xmlns:a16="http://schemas.microsoft.com/office/drawing/2014/main" id="{5566D6E1-03A1-4D73-A4E0-35D74D568A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971133" y="-1"/>
            <a:ext cx="130305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35" name="Freeform: Shape 34">
            <a:extLst>
              <a:ext uri="{FF2B5EF4-FFF2-40B4-BE49-F238E27FC236}">
                <a16:creationId xmlns:a16="http://schemas.microsoft.com/office/drawing/2014/main" id="{9F835A99-04AC-494A-A572-AFE8413CC9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36831"/>
            <a:ext cx="119805"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Espace réservé du contenu 2">
            <a:extLst>
              <a:ext uri="{FF2B5EF4-FFF2-40B4-BE49-F238E27FC236}">
                <a16:creationId xmlns:a16="http://schemas.microsoft.com/office/drawing/2014/main" id="{E81DE42C-7026-41B2-B969-D6053D197D08}"/>
              </a:ext>
            </a:extLst>
          </p:cNvPr>
          <p:cNvSpPr>
            <a:spLocks noGrp="1"/>
          </p:cNvSpPr>
          <p:nvPr>
            <p:ph idx="1"/>
          </p:nvPr>
        </p:nvSpPr>
        <p:spPr>
          <a:xfrm>
            <a:off x="4572000" y="820880"/>
            <a:ext cx="3943349" cy="4889350"/>
          </a:xfrm>
        </p:spPr>
        <p:txBody>
          <a:bodyPr anchor="t">
            <a:normAutofit/>
          </a:bodyPr>
          <a:lstStyle/>
          <a:p>
            <a:pPr marL="25718" indent="0">
              <a:lnSpc>
                <a:spcPct val="90000"/>
              </a:lnSpc>
              <a:buNone/>
            </a:pPr>
            <a:r>
              <a:rPr lang="fr-CA" sz="1000"/>
              <a:t>Le protecteur du citoyen a pour mission « d’assurer le respect des droits des citoyens et citoyennes dans leurs relations avec les services publics ».</a:t>
            </a:r>
          </a:p>
          <a:p>
            <a:pPr marL="25718" indent="0">
              <a:lnSpc>
                <a:spcPct val="90000"/>
              </a:lnSpc>
              <a:buNone/>
            </a:pPr>
            <a:endParaRPr lang="fr-CA" sz="1000" b="1"/>
          </a:p>
          <a:p>
            <a:pPr marL="25718" indent="0">
              <a:lnSpc>
                <a:spcPct val="90000"/>
              </a:lnSpc>
              <a:buNone/>
            </a:pPr>
            <a:r>
              <a:rPr lang="fr-CA" sz="1000"/>
              <a:t>Il intervient quotidiennement pour prévenir et corriger le non-respect des droits, les abus, la négligence, l'inaction ou les erreurs commises à l’égard des citoyens en contact avec :</a:t>
            </a:r>
          </a:p>
          <a:p>
            <a:pPr marL="25718" indent="0">
              <a:lnSpc>
                <a:spcPct val="90000"/>
              </a:lnSpc>
              <a:buNone/>
            </a:pPr>
            <a:endParaRPr lang="fr-CA" sz="1000"/>
          </a:p>
          <a:p>
            <a:pPr lvl="1">
              <a:lnSpc>
                <a:spcPct val="90000"/>
              </a:lnSpc>
            </a:pPr>
            <a:r>
              <a:rPr lang="en-CA" sz="1000"/>
              <a:t>Un </a:t>
            </a:r>
            <a:r>
              <a:rPr lang="en-CA" sz="1000" err="1"/>
              <a:t>ministère</a:t>
            </a:r>
            <a:r>
              <a:rPr lang="en-CA" sz="1000"/>
              <a:t> </a:t>
            </a:r>
            <a:r>
              <a:rPr lang="en-CA" sz="1000" err="1"/>
              <a:t>ou</a:t>
            </a:r>
            <a:r>
              <a:rPr lang="en-CA" sz="1000"/>
              <a:t> un </a:t>
            </a:r>
            <a:r>
              <a:rPr lang="en-CA" sz="1000" err="1"/>
              <a:t>organisme</a:t>
            </a:r>
            <a:r>
              <a:rPr lang="en-CA" sz="1000"/>
              <a:t> du </a:t>
            </a:r>
            <a:r>
              <a:rPr lang="en-CA" sz="1000" err="1"/>
              <a:t>gouvernement</a:t>
            </a:r>
            <a:r>
              <a:rPr lang="en-CA" sz="1000"/>
              <a:t> du Québec</a:t>
            </a:r>
          </a:p>
          <a:p>
            <a:pPr marL="25718" indent="0">
              <a:lnSpc>
                <a:spcPct val="90000"/>
              </a:lnSpc>
              <a:buNone/>
            </a:pPr>
            <a:endParaRPr lang="en-CA" sz="1000"/>
          </a:p>
          <a:p>
            <a:pPr lvl="1">
              <a:lnSpc>
                <a:spcPct val="90000"/>
              </a:lnSpc>
            </a:pPr>
            <a:r>
              <a:rPr lang="fr-CA" sz="1000"/>
              <a:t>Un établissement de santé et de services sociaux (généralement en deuxième recours).</a:t>
            </a:r>
          </a:p>
          <a:p>
            <a:pPr>
              <a:lnSpc>
                <a:spcPct val="90000"/>
              </a:lnSpc>
            </a:pPr>
            <a:endParaRPr lang="fr-CA" sz="1000"/>
          </a:p>
        </p:txBody>
      </p:sp>
      <p:sp>
        <p:nvSpPr>
          <p:cNvPr id="37" name="Freeform: Shape 36">
            <a:extLst>
              <a:ext uri="{FF2B5EF4-FFF2-40B4-BE49-F238E27FC236}">
                <a16:creationId xmlns:a16="http://schemas.microsoft.com/office/drawing/2014/main" id="{7B786209-1B0B-4CA9-9BDD-F7327066A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161135"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39" name="Freeform: Shape 38">
            <a:extLst>
              <a:ext uri="{FF2B5EF4-FFF2-40B4-BE49-F238E27FC236}">
                <a16:creationId xmlns:a16="http://schemas.microsoft.com/office/drawing/2014/main" id="{2D2964BB-484D-45AE-AD66-D407D06296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553792" y="5717905"/>
            <a:ext cx="1328706"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41" name="Freeform: Shape 40">
            <a:extLst>
              <a:ext uri="{FF2B5EF4-FFF2-40B4-BE49-F238E27FC236}">
                <a16:creationId xmlns:a16="http://schemas.microsoft.com/office/drawing/2014/main" id="{6691AC69-A76E-4DAB-B565-468B6B87AC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099729" y="6258755"/>
            <a:ext cx="1174455"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24214765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fade">
                                      <p:cBhvr>
                                        <p:cTn id="28" dur="1000"/>
                                        <p:tgtEl>
                                          <p:spTgt spid="3">
                                            <p:txEl>
                                              <p:pRg st="6" end="6"/>
                                            </p:txEl>
                                          </p:spTgt>
                                        </p:tgtEl>
                                      </p:cBhvr>
                                    </p:animEffect>
                                    <p:anim calcmode="lin" valueType="num">
                                      <p:cBhvr>
                                        <p:cTn id="29"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7" name="Rectangle 26">
            <a:extLst>
              <a:ext uri="{FF2B5EF4-FFF2-40B4-BE49-F238E27FC236}">
                <a16:creationId xmlns:a16="http://schemas.microsoft.com/office/drawing/2014/main" id="{E92FEB64-6EEA-4759-B4A4-BD2C1E660B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0544" y="847600"/>
            <a:ext cx="3464954"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771EC789-77DF-4EC3-B574-03BA394B5432}"/>
              </a:ext>
            </a:extLst>
          </p:cNvPr>
          <p:cNvSpPr>
            <a:spLocks noGrp="1"/>
          </p:cNvSpPr>
          <p:nvPr>
            <p:ph type="title"/>
          </p:nvPr>
        </p:nvSpPr>
        <p:spPr>
          <a:xfrm>
            <a:off x="1041958" y="1233241"/>
            <a:ext cx="2430380" cy="4064628"/>
          </a:xfrm>
        </p:spPr>
        <p:txBody>
          <a:bodyPr>
            <a:normAutofit/>
          </a:bodyPr>
          <a:lstStyle/>
          <a:p>
            <a:r>
              <a:rPr lang="en-CA">
                <a:solidFill>
                  <a:srgbClr val="FFFFFF"/>
                </a:solidFill>
              </a:rPr>
              <a:t>Autres recours</a:t>
            </a:r>
            <a:endParaRPr lang="fr-CA">
              <a:solidFill>
                <a:srgbClr val="FFFFFF"/>
              </a:solidFill>
            </a:endParaRPr>
          </a:p>
        </p:txBody>
      </p:sp>
      <p:sp>
        <p:nvSpPr>
          <p:cNvPr id="31" name="Freeform: Shape 30">
            <a:extLst>
              <a:ext uri="{FF2B5EF4-FFF2-40B4-BE49-F238E27FC236}">
                <a16:creationId xmlns:a16="http://schemas.microsoft.com/office/drawing/2014/main" id="{14847E93-7DC1-4D4B-8829-B19AA7137C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7896" y="0"/>
            <a:ext cx="866357"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3" name="Freeform: Shape 32">
            <a:extLst>
              <a:ext uri="{FF2B5EF4-FFF2-40B4-BE49-F238E27FC236}">
                <a16:creationId xmlns:a16="http://schemas.microsoft.com/office/drawing/2014/main" id="{5566D6E1-03A1-4D73-A4E0-35D74D568A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971133" y="-1"/>
            <a:ext cx="130305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35" name="Freeform: Shape 34">
            <a:extLst>
              <a:ext uri="{FF2B5EF4-FFF2-40B4-BE49-F238E27FC236}">
                <a16:creationId xmlns:a16="http://schemas.microsoft.com/office/drawing/2014/main" id="{9F835A99-04AC-494A-A572-AFE8413CC9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36831"/>
            <a:ext cx="119805"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Espace réservé du contenu 2">
            <a:extLst>
              <a:ext uri="{FF2B5EF4-FFF2-40B4-BE49-F238E27FC236}">
                <a16:creationId xmlns:a16="http://schemas.microsoft.com/office/drawing/2014/main" id="{16D07BE6-5362-403C-83DA-AF15CC9DF869}"/>
              </a:ext>
            </a:extLst>
          </p:cNvPr>
          <p:cNvSpPr>
            <a:spLocks noGrp="1"/>
          </p:cNvSpPr>
          <p:nvPr>
            <p:ph idx="1"/>
          </p:nvPr>
        </p:nvSpPr>
        <p:spPr>
          <a:xfrm>
            <a:off x="4572000" y="820880"/>
            <a:ext cx="3943349" cy="4889350"/>
          </a:xfrm>
        </p:spPr>
        <p:txBody>
          <a:bodyPr anchor="t">
            <a:normAutofit/>
          </a:bodyPr>
          <a:lstStyle/>
          <a:p>
            <a:pPr>
              <a:lnSpc>
                <a:spcPct val="90000"/>
              </a:lnSpc>
            </a:pPr>
            <a:r>
              <a:rPr lang="fr-FR" sz="1800"/>
              <a:t>Le TAQ (Tribunal administratif du Québec) lors de contestation liée à la LPP (P-38)</a:t>
            </a:r>
          </a:p>
          <a:p>
            <a:pPr>
              <a:lnSpc>
                <a:spcPct val="90000"/>
              </a:lnSpc>
            </a:pPr>
            <a:endParaRPr lang="fr-FR" sz="1800"/>
          </a:p>
          <a:p>
            <a:pPr>
              <a:lnSpc>
                <a:spcPct val="90000"/>
              </a:lnSpc>
            </a:pPr>
            <a:r>
              <a:rPr lang="fr-FR" sz="1800"/>
              <a:t>Une plainte peut être adressée au collège des médecins si la plainte concerne un médecin</a:t>
            </a:r>
          </a:p>
          <a:p>
            <a:pPr marL="25718" indent="0">
              <a:lnSpc>
                <a:spcPct val="90000"/>
              </a:lnSpc>
              <a:buNone/>
            </a:pPr>
            <a:endParaRPr lang="fr-FR" sz="1800"/>
          </a:p>
          <a:p>
            <a:pPr>
              <a:lnSpc>
                <a:spcPct val="90000"/>
              </a:lnSpc>
            </a:pPr>
            <a:r>
              <a:rPr lang="fr-FR" sz="1800"/>
              <a:t>Un plainte ou à l’ordre professionnel concerné lorsque l’intervenant est membre d’un ordre professionnel (psychologue, infirmier, travailleur social). </a:t>
            </a:r>
          </a:p>
          <a:p>
            <a:pPr marL="25718" indent="0">
              <a:lnSpc>
                <a:spcPct val="90000"/>
              </a:lnSpc>
              <a:buNone/>
            </a:pPr>
            <a:endParaRPr lang="fr-FR" sz="1800"/>
          </a:p>
          <a:p>
            <a:pPr>
              <a:lnSpc>
                <a:spcPct val="90000"/>
              </a:lnSpc>
            </a:pPr>
            <a:r>
              <a:rPr lang="fr-FR" sz="1800"/>
              <a:t>Des recours juridiques peuvent être intentés devant les tribunaux par un usager faisant appel à un avocat.</a:t>
            </a:r>
            <a:endParaRPr lang="fr-CA" sz="1800"/>
          </a:p>
          <a:p>
            <a:pPr>
              <a:lnSpc>
                <a:spcPct val="90000"/>
              </a:lnSpc>
            </a:pPr>
            <a:endParaRPr lang="fr-CA" sz="1800"/>
          </a:p>
        </p:txBody>
      </p:sp>
      <p:sp>
        <p:nvSpPr>
          <p:cNvPr id="37" name="Freeform: Shape 36">
            <a:extLst>
              <a:ext uri="{FF2B5EF4-FFF2-40B4-BE49-F238E27FC236}">
                <a16:creationId xmlns:a16="http://schemas.microsoft.com/office/drawing/2014/main" id="{7B786209-1B0B-4CA9-9BDD-F7327066A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161135"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39" name="Freeform: Shape 38">
            <a:extLst>
              <a:ext uri="{FF2B5EF4-FFF2-40B4-BE49-F238E27FC236}">
                <a16:creationId xmlns:a16="http://schemas.microsoft.com/office/drawing/2014/main" id="{2D2964BB-484D-45AE-AD66-D407D06296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553792" y="5717905"/>
            <a:ext cx="1328706"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41" name="Freeform: Shape 40">
            <a:extLst>
              <a:ext uri="{FF2B5EF4-FFF2-40B4-BE49-F238E27FC236}">
                <a16:creationId xmlns:a16="http://schemas.microsoft.com/office/drawing/2014/main" id="{6691AC69-A76E-4DAB-B565-468B6B87AC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099729" y="6258755"/>
            <a:ext cx="1174455"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9249530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fade">
                                      <p:cBhvr>
                                        <p:cTn id="28" dur="1000"/>
                                        <p:tgtEl>
                                          <p:spTgt spid="3">
                                            <p:txEl>
                                              <p:pRg st="6" end="6"/>
                                            </p:txEl>
                                          </p:spTgt>
                                        </p:tgtEl>
                                      </p:cBhvr>
                                    </p:animEffect>
                                    <p:anim calcmode="lin" valueType="num">
                                      <p:cBhvr>
                                        <p:cTn id="29"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125454"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E3E379E-AFA5-4EAE-8127-3DC8ED691A2E}"/>
              </a:ext>
            </a:extLst>
          </p:cNvPr>
          <p:cNvSpPr>
            <a:spLocks noGrp="1"/>
          </p:cNvSpPr>
          <p:nvPr>
            <p:ph type="title"/>
          </p:nvPr>
        </p:nvSpPr>
        <p:spPr>
          <a:xfrm>
            <a:off x="515125" y="1153572"/>
            <a:ext cx="2400300" cy="4461163"/>
          </a:xfrm>
        </p:spPr>
        <p:txBody>
          <a:bodyPr>
            <a:normAutofit/>
          </a:bodyPr>
          <a:lstStyle/>
          <a:p>
            <a:r>
              <a:rPr lang="en-CA" b="1">
                <a:solidFill>
                  <a:srgbClr val="FFFFFF"/>
                </a:solidFill>
              </a:rPr>
              <a:t>Les droits des usagers </a:t>
            </a:r>
            <a:br>
              <a:rPr lang="en-CA" b="1">
                <a:solidFill>
                  <a:srgbClr val="FFFFFF"/>
                </a:solidFill>
              </a:rPr>
            </a:br>
            <a:r>
              <a:rPr lang="en-CA" b="1">
                <a:solidFill>
                  <a:srgbClr val="FFFFFF"/>
                </a:solidFill>
              </a:rPr>
              <a:t>(Dostie, Fiche 3, pp 37-39)</a:t>
            </a:r>
            <a:endParaRPr lang="fr-CA" b="1">
              <a:solidFill>
                <a:srgbClr val="FFFFFF"/>
              </a:solidFill>
            </a:endParaRPr>
          </a:p>
        </p:txBody>
      </p:sp>
      <p:sp>
        <p:nvSpPr>
          <p:cNvPr id="28" name="Arc 27">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5662801" y="2455479"/>
            <a:ext cx="3062575"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BE8282A9-6421-4C4C-86C2-E8037DD9D540}"/>
              </a:ext>
            </a:extLst>
          </p:cNvPr>
          <p:cNvSpPr>
            <a:spLocks noGrp="1"/>
          </p:cNvSpPr>
          <p:nvPr>
            <p:ph idx="1"/>
          </p:nvPr>
        </p:nvSpPr>
        <p:spPr>
          <a:xfrm>
            <a:off x="3335481" y="591344"/>
            <a:ext cx="5179868" cy="5585619"/>
          </a:xfrm>
        </p:spPr>
        <p:txBody>
          <a:bodyPr anchor="ctr">
            <a:normAutofit/>
          </a:bodyPr>
          <a:lstStyle/>
          <a:p>
            <a:pPr>
              <a:lnSpc>
                <a:spcPct val="90000"/>
              </a:lnSpc>
            </a:pPr>
            <a:r>
              <a:rPr lang="en-CA" sz="2200"/>
              <a:t>à l’information;</a:t>
            </a:r>
          </a:p>
          <a:p>
            <a:pPr>
              <a:lnSpc>
                <a:spcPct val="90000"/>
              </a:lnSpc>
            </a:pPr>
            <a:r>
              <a:rPr lang="en-CA" sz="2200"/>
              <a:t>aux services;</a:t>
            </a:r>
          </a:p>
          <a:p>
            <a:pPr>
              <a:lnSpc>
                <a:spcPct val="90000"/>
              </a:lnSpc>
            </a:pPr>
            <a:r>
              <a:rPr lang="en-CA" sz="2200"/>
              <a:t>de choisir son professionnel ou l’établissement;</a:t>
            </a:r>
          </a:p>
          <a:p>
            <a:pPr>
              <a:lnSpc>
                <a:spcPct val="90000"/>
              </a:lnSpc>
            </a:pPr>
            <a:r>
              <a:rPr lang="en-CA" sz="2200"/>
              <a:t>de recevoir les soins que requiert son état;</a:t>
            </a:r>
          </a:p>
          <a:p>
            <a:pPr>
              <a:lnSpc>
                <a:spcPct val="90000"/>
              </a:lnSpc>
            </a:pPr>
            <a:r>
              <a:rPr lang="en-CA" sz="2200"/>
              <a:t>consentir à des soins ou de les refuser;</a:t>
            </a:r>
          </a:p>
          <a:p>
            <a:pPr>
              <a:lnSpc>
                <a:spcPct val="90000"/>
              </a:lnSpc>
            </a:pPr>
            <a:r>
              <a:rPr lang="en-CA" sz="2200"/>
              <a:t>de participer aux decisions;</a:t>
            </a:r>
          </a:p>
          <a:p>
            <a:pPr>
              <a:lnSpc>
                <a:spcPct val="90000"/>
              </a:lnSpc>
            </a:pPr>
            <a:r>
              <a:rPr lang="en-CA" sz="2200"/>
              <a:t>d’être accompagné, assisté et d’être représenté;</a:t>
            </a:r>
          </a:p>
          <a:p>
            <a:pPr>
              <a:lnSpc>
                <a:spcPct val="90000"/>
              </a:lnSpc>
            </a:pPr>
            <a:r>
              <a:rPr lang="en-CA" sz="2200"/>
              <a:t>de recevoir des services en anglais;</a:t>
            </a:r>
          </a:p>
          <a:p>
            <a:pPr>
              <a:lnSpc>
                <a:spcPct val="90000"/>
              </a:lnSpc>
            </a:pPr>
            <a:r>
              <a:rPr lang="en-CA" sz="2200"/>
              <a:t>d’accès à son dossier d’usager;</a:t>
            </a:r>
          </a:p>
          <a:p>
            <a:pPr>
              <a:lnSpc>
                <a:spcPct val="90000"/>
              </a:lnSpc>
            </a:pPr>
            <a:r>
              <a:rPr lang="en-CA" sz="2200"/>
              <a:t>à la confidentialité de son dossier d’usager;</a:t>
            </a:r>
          </a:p>
          <a:p>
            <a:pPr>
              <a:lnSpc>
                <a:spcPct val="90000"/>
              </a:lnSpc>
            </a:pPr>
            <a:r>
              <a:rPr lang="en-CA" sz="2200"/>
              <a:t>de porter plainte.</a:t>
            </a:r>
          </a:p>
          <a:p>
            <a:pPr>
              <a:lnSpc>
                <a:spcPct val="90000"/>
              </a:lnSpc>
            </a:pPr>
            <a:endParaRPr lang="en-CA" sz="2200"/>
          </a:p>
          <a:p>
            <a:pPr>
              <a:lnSpc>
                <a:spcPct val="90000"/>
              </a:lnSpc>
            </a:pPr>
            <a:endParaRPr lang="en-CA" sz="2200"/>
          </a:p>
          <a:p>
            <a:pPr>
              <a:lnSpc>
                <a:spcPct val="90000"/>
              </a:lnSpc>
            </a:pPr>
            <a:endParaRPr lang="fr-CA" sz="2200"/>
          </a:p>
        </p:txBody>
      </p:sp>
    </p:spTree>
    <p:extLst>
      <p:ext uri="{BB962C8B-B14F-4D97-AF65-F5344CB8AC3E}">
        <p14:creationId xmlns:p14="http://schemas.microsoft.com/office/powerpoint/2010/main" val="5743885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1" presetClass="entr" presetSubtype="1"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wheel(1)">
                                      <p:cBhvr>
                                        <p:cTn id="14" dur="2000"/>
                                        <p:tgtEl>
                                          <p:spTgt spid="3">
                                            <p:txEl>
                                              <p:pRg st="0" end="0"/>
                                            </p:txEl>
                                          </p:spTgt>
                                        </p:tgtEl>
                                      </p:cBhvr>
                                    </p:animEffect>
                                  </p:childTnLst>
                                </p:cTn>
                              </p:par>
                              <p:par>
                                <p:cTn id="15" presetID="21" presetClass="entr" presetSubtype="1" fill="hold"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heel(1)">
                                      <p:cBhvr>
                                        <p:cTn id="17" dur="2000"/>
                                        <p:tgtEl>
                                          <p:spTgt spid="3">
                                            <p:txEl>
                                              <p:pRg st="1" end="1"/>
                                            </p:txEl>
                                          </p:spTgt>
                                        </p:tgtEl>
                                      </p:cBhvr>
                                    </p:animEffect>
                                  </p:childTnLst>
                                </p:cTn>
                              </p:par>
                              <p:par>
                                <p:cTn id="18" presetID="21" presetClass="entr" presetSubtype="1" fill="hold" nodeType="with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wheel(1)">
                                      <p:cBhvr>
                                        <p:cTn id="20" dur="2000"/>
                                        <p:tgtEl>
                                          <p:spTgt spid="3">
                                            <p:txEl>
                                              <p:pRg st="2" end="2"/>
                                            </p:txEl>
                                          </p:spTgt>
                                        </p:tgtEl>
                                      </p:cBhvr>
                                    </p:animEffect>
                                  </p:childTnLst>
                                </p:cTn>
                              </p:par>
                              <p:par>
                                <p:cTn id="21" presetID="21" presetClass="entr" presetSubtype="1" fill="hold"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wheel(1)">
                                      <p:cBhvr>
                                        <p:cTn id="23" dur="2000"/>
                                        <p:tgtEl>
                                          <p:spTgt spid="3">
                                            <p:txEl>
                                              <p:pRg st="3" end="3"/>
                                            </p:txEl>
                                          </p:spTgt>
                                        </p:tgtEl>
                                      </p:cBhvr>
                                    </p:animEffect>
                                  </p:childTnLst>
                                </p:cTn>
                              </p:par>
                              <p:par>
                                <p:cTn id="24" presetID="21" presetClass="entr" presetSubtype="1" fill="hold" nodeType="with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wheel(1)">
                                      <p:cBhvr>
                                        <p:cTn id="26" dur="2000"/>
                                        <p:tgtEl>
                                          <p:spTgt spid="3">
                                            <p:txEl>
                                              <p:pRg st="4" end="4"/>
                                            </p:txEl>
                                          </p:spTgt>
                                        </p:tgtEl>
                                      </p:cBhvr>
                                    </p:animEffect>
                                  </p:childTnLst>
                                </p:cTn>
                              </p:par>
                              <p:par>
                                <p:cTn id="27" presetID="21" presetClass="entr" presetSubtype="1" fill="hold"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Effect transition="in" filter="wheel(1)">
                                      <p:cBhvr>
                                        <p:cTn id="29" dur="2000"/>
                                        <p:tgtEl>
                                          <p:spTgt spid="3">
                                            <p:txEl>
                                              <p:pRg st="5" end="5"/>
                                            </p:txEl>
                                          </p:spTgt>
                                        </p:tgtEl>
                                      </p:cBhvr>
                                    </p:animEffect>
                                  </p:childTnLst>
                                </p:cTn>
                              </p:par>
                              <p:par>
                                <p:cTn id="30" presetID="21" presetClass="entr" presetSubtype="1" fill="hold" nodeType="with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wheel(1)">
                                      <p:cBhvr>
                                        <p:cTn id="32" dur="2000"/>
                                        <p:tgtEl>
                                          <p:spTgt spid="3">
                                            <p:txEl>
                                              <p:pRg st="6" end="6"/>
                                            </p:txEl>
                                          </p:spTgt>
                                        </p:tgtEl>
                                      </p:cBhvr>
                                    </p:animEffect>
                                  </p:childTnLst>
                                </p:cTn>
                              </p:par>
                              <p:par>
                                <p:cTn id="33" presetID="21" presetClass="entr" presetSubtype="1" fill="hold" nodeType="with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wheel(1)">
                                      <p:cBhvr>
                                        <p:cTn id="35" dur="2000"/>
                                        <p:tgtEl>
                                          <p:spTgt spid="3">
                                            <p:txEl>
                                              <p:pRg st="7" end="7"/>
                                            </p:txEl>
                                          </p:spTgt>
                                        </p:tgtEl>
                                      </p:cBhvr>
                                    </p:animEffect>
                                  </p:childTnLst>
                                </p:cTn>
                              </p:par>
                              <p:par>
                                <p:cTn id="36" presetID="21" presetClass="entr" presetSubtype="1" fill="hold" nodeType="withEffect">
                                  <p:stCondLst>
                                    <p:cond delay="0"/>
                                  </p:stCondLst>
                                  <p:childTnLst>
                                    <p:set>
                                      <p:cBhvr>
                                        <p:cTn id="37" dur="1" fill="hold">
                                          <p:stCondLst>
                                            <p:cond delay="0"/>
                                          </p:stCondLst>
                                        </p:cTn>
                                        <p:tgtEl>
                                          <p:spTgt spid="3">
                                            <p:txEl>
                                              <p:pRg st="8" end="8"/>
                                            </p:txEl>
                                          </p:spTgt>
                                        </p:tgtEl>
                                        <p:attrNameLst>
                                          <p:attrName>style.visibility</p:attrName>
                                        </p:attrNameLst>
                                      </p:cBhvr>
                                      <p:to>
                                        <p:strVal val="visible"/>
                                      </p:to>
                                    </p:set>
                                    <p:animEffect transition="in" filter="wheel(1)">
                                      <p:cBhvr>
                                        <p:cTn id="38" dur="2000"/>
                                        <p:tgtEl>
                                          <p:spTgt spid="3">
                                            <p:txEl>
                                              <p:pRg st="8" end="8"/>
                                            </p:txEl>
                                          </p:spTgt>
                                        </p:tgtEl>
                                      </p:cBhvr>
                                    </p:animEffect>
                                  </p:childTnLst>
                                </p:cTn>
                              </p:par>
                              <p:par>
                                <p:cTn id="39" presetID="21" presetClass="entr" presetSubtype="1" fill="hold" nodeType="withEffect">
                                  <p:stCondLst>
                                    <p:cond delay="0"/>
                                  </p:stCondLst>
                                  <p:childTnLst>
                                    <p:set>
                                      <p:cBhvr>
                                        <p:cTn id="40" dur="1" fill="hold">
                                          <p:stCondLst>
                                            <p:cond delay="0"/>
                                          </p:stCondLst>
                                        </p:cTn>
                                        <p:tgtEl>
                                          <p:spTgt spid="3">
                                            <p:txEl>
                                              <p:pRg st="9" end="9"/>
                                            </p:txEl>
                                          </p:spTgt>
                                        </p:tgtEl>
                                        <p:attrNameLst>
                                          <p:attrName>style.visibility</p:attrName>
                                        </p:attrNameLst>
                                      </p:cBhvr>
                                      <p:to>
                                        <p:strVal val="visible"/>
                                      </p:to>
                                    </p:set>
                                    <p:animEffect transition="in" filter="wheel(1)">
                                      <p:cBhvr>
                                        <p:cTn id="41" dur="2000"/>
                                        <p:tgtEl>
                                          <p:spTgt spid="3">
                                            <p:txEl>
                                              <p:pRg st="9" end="9"/>
                                            </p:txEl>
                                          </p:spTgt>
                                        </p:tgtEl>
                                      </p:cBhvr>
                                    </p:animEffect>
                                  </p:childTnLst>
                                </p:cTn>
                              </p:par>
                              <p:par>
                                <p:cTn id="42" presetID="21" presetClass="entr" presetSubtype="1" fill="hold" nodeType="withEffect">
                                  <p:stCondLst>
                                    <p:cond delay="0"/>
                                  </p:stCondLst>
                                  <p:childTnLst>
                                    <p:set>
                                      <p:cBhvr>
                                        <p:cTn id="43" dur="1" fill="hold">
                                          <p:stCondLst>
                                            <p:cond delay="0"/>
                                          </p:stCondLst>
                                        </p:cTn>
                                        <p:tgtEl>
                                          <p:spTgt spid="3">
                                            <p:txEl>
                                              <p:pRg st="10" end="10"/>
                                            </p:txEl>
                                          </p:spTgt>
                                        </p:tgtEl>
                                        <p:attrNameLst>
                                          <p:attrName>style.visibility</p:attrName>
                                        </p:attrNameLst>
                                      </p:cBhvr>
                                      <p:to>
                                        <p:strVal val="visible"/>
                                      </p:to>
                                    </p:set>
                                    <p:animEffect transition="in" filter="wheel(1)">
                                      <p:cBhvr>
                                        <p:cTn id="44" dur="20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E92FEB64-6EEA-4759-B4A4-BD2C1E660B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0544" y="847600"/>
            <a:ext cx="3464954"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ABD00E9C-3623-4004-8C21-31AB2AD2E7BE}"/>
              </a:ext>
            </a:extLst>
          </p:cNvPr>
          <p:cNvSpPr>
            <a:spLocks noGrp="1"/>
          </p:cNvSpPr>
          <p:nvPr>
            <p:ph type="title"/>
          </p:nvPr>
        </p:nvSpPr>
        <p:spPr>
          <a:xfrm>
            <a:off x="1041958" y="1233241"/>
            <a:ext cx="2430380" cy="4064628"/>
          </a:xfrm>
        </p:spPr>
        <p:txBody>
          <a:bodyPr>
            <a:normAutofit/>
          </a:bodyPr>
          <a:lstStyle/>
          <a:p>
            <a:pPr>
              <a:lnSpc>
                <a:spcPct val="90000"/>
              </a:lnSpc>
            </a:pPr>
            <a:r>
              <a:rPr lang="en-CA" sz="3700">
                <a:solidFill>
                  <a:srgbClr val="FFFFFF"/>
                </a:solidFill>
              </a:rPr>
              <a:t>L’éducateur spécialisé et les droits des usagers</a:t>
            </a:r>
            <a:endParaRPr lang="fr-CA" sz="3700">
              <a:solidFill>
                <a:srgbClr val="FFFFFF"/>
              </a:solidFill>
            </a:endParaRPr>
          </a:p>
        </p:txBody>
      </p:sp>
      <p:sp>
        <p:nvSpPr>
          <p:cNvPr id="29" name="Freeform: Shape 28">
            <a:extLst>
              <a:ext uri="{FF2B5EF4-FFF2-40B4-BE49-F238E27FC236}">
                <a16:creationId xmlns:a16="http://schemas.microsoft.com/office/drawing/2014/main" id="{14847E93-7DC1-4D4B-8829-B19AA7137C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7896" y="0"/>
            <a:ext cx="866357"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1" name="Freeform: Shape 30">
            <a:extLst>
              <a:ext uri="{FF2B5EF4-FFF2-40B4-BE49-F238E27FC236}">
                <a16:creationId xmlns:a16="http://schemas.microsoft.com/office/drawing/2014/main" id="{5566D6E1-03A1-4D73-A4E0-35D74D568A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971133" y="-1"/>
            <a:ext cx="130305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33" name="Freeform: Shape 32">
            <a:extLst>
              <a:ext uri="{FF2B5EF4-FFF2-40B4-BE49-F238E27FC236}">
                <a16:creationId xmlns:a16="http://schemas.microsoft.com/office/drawing/2014/main" id="{9F835A99-04AC-494A-A572-AFE8413CC9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36831"/>
            <a:ext cx="119805"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Espace réservé du contenu 2">
            <a:extLst>
              <a:ext uri="{FF2B5EF4-FFF2-40B4-BE49-F238E27FC236}">
                <a16:creationId xmlns:a16="http://schemas.microsoft.com/office/drawing/2014/main" id="{EC6F8EF7-5853-4C46-B804-5764D28C3C69}"/>
              </a:ext>
            </a:extLst>
          </p:cNvPr>
          <p:cNvSpPr>
            <a:spLocks noGrp="1"/>
          </p:cNvSpPr>
          <p:nvPr>
            <p:ph idx="1"/>
          </p:nvPr>
        </p:nvSpPr>
        <p:spPr>
          <a:xfrm>
            <a:off x="4572000" y="820880"/>
            <a:ext cx="3943349" cy="4889350"/>
          </a:xfrm>
        </p:spPr>
        <p:txBody>
          <a:bodyPr anchor="t">
            <a:normAutofit/>
          </a:bodyPr>
          <a:lstStyle/>
          <a:p>
            <a:pPr>
              <a:lnSpc>
                <a:spcPct val="90000"/>
              </a:lnSpc>
            </a:pPr>
            <a:endParaRPr lang="en-CA" sz="2200"/>
          </a:p>
          <a:p>
            <a:pPr>
              <a:lnSpc>
                <a:spcPct val="90000"/>
              </a:lnSpc>
            </a:pPr>
            <a:r>
              <a:rPr lang="en-CA" sz="2200"/>
              <a:t>I</a:t>
            </a:r>
            <a:r>
              <a:rPr lang="fr-CA" sz="2200" err="1"/>
              <a:t>nformer</a:t>
            </a:r>
            <a:r>
              <a:rPr lang="fr-CA" sz="2200"/>
              <a:t> les usagers au sujet des différents droits</a:t>
            </a:r>
          </a:p>
          <a:p>
            <a:pPr>
              <a:lnSpc>
                <a:spcPct val="90000"/>
              </a:lnSpc>
            </a:pPr>
            <a:endParaRPr lang="fr-CA" sz="2200"/>
          </a:p>
          <a:p>
            <a:pPr>
              <a:lnSpc>
                <a:spcPct val="90000"/>
              </a:lnSpc>
            </a:pPr>
            <a:r>
              <a:rPr lang="en-CA" sz="2200"/>
              <a:t>E</a:t>
            </a:r>
            <a:r>
              <a:rPr lang="fr-CA" sz="2200" err="1"/>
              <a:t>xpliquer</a:t>
            </a:r>
            <a:r>
              <a:rPr lang="fr-CA" sz="2200"/>
              <a:t> les soins et services disponibles</a:t>
            </a:r>
          </a:p>
          <a:p>
            <a:pPr marL="25718" indent="0">
              <a:lnSpc>
                <a:spcPct val="90000"/>
              </a:lnSpc>
              <a:buNone/>
            </a:pPr>
            <a:endParaRPr lang="fr-CA" sz="2200"/>
          </a:p>
          <a:p>
            <a:pPr>
              <a:lnSpc>
                <a:spcPct val="90000"/>
              </a:lnSpc>
            </a:pPr>
            <a:r>
              <a:rPr lang="en-CA" sz="2200"/>
              <a:t>A</a:t>
            </a:r>
            <a:r>
              <a:rPr lang="fr-CA" sz="2200" err="1"/>
              <a:t>ccompagner</a:t>
            </a:r>
            <a:r>
              <a:rPr lang="fr-CA" sz="2200"/>
              <a:t> une personne insatisfaite des soins et services reçus</a:t>
            </a:r>
          </a:p>
          <a:p>
            <a:pPr marL="25718" indent="0">
              <a:lnSpc>
                <a:spcPct val="90000"/>
              </a:lnSpc>
              <a:buNone/>
            </a:pPr>
            <a:endParaRPr lang="fr-CA" sz="2200"/>
          </a:p>
          <a:p>
            <a:pPr>
              <a:lnSpc>
                <a:spcPct val="90000"/>
              </a:lnSpc>
            </a:pPr>
            <a:r>
              <a:rPr lang="en-CA" sz="2200"/>
              <a:t>S</a:t>
            </a:r>
            <a:r>
              <a:rPr lang="fr-CA" sz="2200"/>
              <a:t>e conformer aux règles administratives et éthiques</a:t>
            </a:r>
          </a:p>
          <a:p>
            <a:pPr>
              <a:lnSpc>
                <a:spcPct val="90000"/>
              </a:lnSpc>
            </a:pPr>
            <a:endParaRPr lang="fr-CA" sz="2200"/>
          </a:p>
        </p:txBody>
      </p:sp>
      <p:sp>
        <p:nvSpPr>
          <p:cNvPr id="35" name="Freeform: Shape 34">
            <a:extLst>
              <a:ext uri="{FF2B5EF4-FFF2-40B4-BE49-F238E27FC236}">
                <a16:creationId xmlns:a16="http://schemas.microsoft.com/office/drawing/2014/main" id="{7B786209-1B0B-4CA9-9BDD-F7327066A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161135"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37" name="Freeform: Shape 36">
            <a:extLst>
              <a:ext uri="{FF2B5EF4-FFF2-40B4-BE49-F238E27FC236}">
                <a16:creationId xmlns:a16="http://schemas.microsoft.com/office/drawing/2014/main" id="{2D2964BB-484D-45AE-AD66-D407D06296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553792" y="5717905"/>
            <a:ext cx="1328706"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39" name="Freeform: Shape 38">
            <a:extLst>
              <a:ext uri="{FF2B5EF4-FFF2-40B4-BE49-F238E27FC236}">
                <a16:creationId xmlns:a16="http://schemas.microsoft.com/office/drawing/2014/main" id="{6691AC69-A76E-4DAB-B565-468B6B87AC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099729" y="6258755"/>
            <a:ext cx="1174455"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26671595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1000"/>
                                        <p:tgtEl>
                                          <p:spTgt spid="3">
                                            <p:txEl>
                                              <p:pRg st="5" end="5"/>
                                            </p:txEl>
                                          </p:spTgt>
                                        </p:tgtEl>
                                      </p:cBhvr>
                                    </p:animEffect>
                                    <p:anim calcmode="lin" valueType="num">
                                      <p:cBhvr>
                                        <p:cTn id="2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fade">
                                      <p:cBhvr>
                                        <p:cTn id="35" dur="1000"/>
                                        <p:tgtEl>
                                          <p:spTgt spid="3">
                                            <p:txEl>
                                              <p:pRg st="7" end="7"/>
                                            </p:txEl>
                                          </p:spTgt>
                                        </p:tgtEl>
                                      </p:cBhvr>
                                    </p:animEffect>
                                    <p:anim calcmode="lin" valueType="num">
                                      <p:cBhvr>
                                        <p:cTn id="36"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92FEB64-6EEA-4759-B4A4-BD2C1E660B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0544" y="847600"/>
            <a:ext cx="3464954"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EF3F1D61-5D91-766B-1FCC-9FFE74EEABD7}"/>
              </a:ext>
            </a:extLst>
          </p:cNvPr>
          <p:cNvSpPr>
            <a:spLocks noGrp="1"/>
          </p:cNvSpPr>
          <p:nvPr>
            <p:ph type="title"/>
          </p:nvPr>
        </p:nvSpPr>
        <p:spPr>
          <a:xfrm>
            <a:off x="1041958" y="1233241"/>
            <a:ext cx="2430380" cy="4064628"/>
          </a:xfrm>
        </p:spPr>
        <p:txBody>
          <a:bodyPr>
            <a:normAutofit/>
          </a:bodyPr>
          <a:lstStyle/>
          <a:p>
            <a:r>
              <a:rPr lang="fr-CA" sz="3100">
                <a:solidFill>
                  <a:srgbClr val="FFFFFF"/>
                </a:solidFill>
              </a:rPr>
              <a:t>Changements à venir</a:t>
            </a:r>
          </a:p>
        </p:txBody>
      </p:sp>
      <p:sp>
        <p:nvSpPr>
          <p:cNvPr id="12" name="Freeform: Shape 11">
            <a:extLst>
              <a:ext uri="{FF2B5EF4-FFF2-40B4-BE49-F238E27FC236}">
                <a16:creationId xmlns:a16="http://schemas.microsoft.com/office/drawing/2014/main" id="{14847E93-7DC1-4D4B-8829-B19AA7137C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7896" y="0"/>
            <a:ext cx="866357"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5566D6E1-03A1-4D73-A4E0-35D74D568A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971133" y="-1"/>
            <a:ext cx="130305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16" name="Freeform: Shape 15">
            <a:extLst>
              <a:ext uri="{FF2B5EF4-FFF2-40B4-BE49-F238E27FC236}">
                <a16:creationId xmlns:a16="http://schemas.microsoft.com/office/drawing/2014/main" id="{9F835A99-04AC-494A-A572-AFE8413CC9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36831"/>
            <a:ext cx="119805"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Espace réservé du contenu 2">
            <a:extLst>
              <a:ext uri="{FF2B5EF4-FFF2-40B4-BE49-F238E27FC236}">
                <a16:creationId xmlns:a16="http://schemas.microsoft.com/office/drawing/2014/main" id="{C0F8178E-8225-C8F0-F9F6-B4EFA6EDBABA}"/>
              </a:ext>
            </a:extLst>
          </p:cNvPr>
          <p:cNvSpPr>
            <a:spLocks noGrp="1"/>
          </p:cNvSpPr>
          <p:nvPr>
            <p:ph idx="1"/>
          </p:nvPr>
        </p:nvSpPr>
        <p:spPr>
          <a:xfrm>
            <a:off x="4572000" y="820880"/>
            <a:ext cx="3943349" cy="4889350"/>
          </a:xfrm>
        </p:spPr>
        <p:txBody>
          <a:bodyPr anchor="t">
            <a:normAutofit/>
          </a:bodyPr>
          <a:lstStyle/>
          <a:p>
            <a:pPr>
              <a:lnSpc>
                <a:spcPct val="90000"/>
              </a:lnSpc>
            </a:pPr>
            <a:r>
              <a:rPr lang="fr-CA" sz="2200"/>
              <a:t>En mars 2023, le ministre de la santé, Christian Dubé, a annoncé que la LSSSS sera revue en profondeur pour mieux répondre aux besoins actuels de la société et améliorer la qualité et rapidité d’accès des services.</a:t>
            </a:r>
          </a:p>
          <a:p>
            <a:pPr>
              <a:lnSpc>
                <a:spcPct val="90000"/>
              </a:lnSpc>
            </a:pPr>
            <a:r>
              <a:rPr lang="fr-CA" sz="2200"/>
              <a:t>Restez au courant en </a:t>
            </a:r>
            <a:r>
              <a:rPr lang="fr-CA" sz="2200" err="1"/>
              <a:t>suivant</a:t>
            </a:r>
            <a:r>
              <a:rPr lang="fr-CA" sz="2200"/>
              <a:t>: </a:t>
            </a:r>
            <a:r>
              <a:rPr lang="fr-CA" sz="2200">
                <a:hlinkClick r:id="rId2"/>
              </a:rPr>
              <a:t>https://www.msss.gouv.qc.ca/</a:t>
            </a:r>
            <a:endParaRPr lang="fr-CA" sz="2200"/>
          </a:p>
          <a:p>
            <a:pPr>
              <a:lnSpc>
                <a:spcPct val="90000"/>
              </a:lnSpc>
            </a:pPr>
            <a:endParaRPr lang="fr-CA" sz="2200"/>
          </a:p>
          <a:p>
            <a:pPr>
              <a:lnSpc>
                <a:spcPct val="90000"/>
              </a:lnSpc>
            </a:pPr>
            <a:endParaRPr lang="fr-CA" sz="2200"/>
          </a:p>
        </p:txBody>
      </p:sp>
      <p:sp>
        <p:nvSpPr>
          <p:cNvPr id="18" name="Freeform: Shape 17">
            <a:extLst>
              <a:ext uri="{FF2B5EF4-FFF2-40B4-BE49-F238E27FC236}">
                <a16:creationId xmlns:a16="http://schemas.microsoft.com/office/drawing/2014/main" id="{7B786209-1B0B-4CA9-9BDD-F7327066A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161135"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20" name="Freeform: Shape 19">
            <a:extLst>
              <a:ext uri="{FF2B5EF4-FFF2-40B4-BE49-F238E27FC236}">
                <a16:creationId xmlns:a16="http://schemas.microsoft.com/office/drawing/2014/main" id="{2D2964BB-484D-45AE-AD66-D407D06296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553792" y="5717905"/>
            <a:ext cx="1328706"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22" name="Freeform: Shape 21">
            <a:extLst>
              <a:ext uri="{FF2B5EF4-FFF2-40B4-BE49-F238E27FC236}">
                <a16:creationId xmlns:a16="http://schemas.microsoft.com/office/drawing/2014/main" id="{6691AC69-A76E-4DAB-B565-468B6B87AC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099729" y="6258755"/>
            <a:ext cx="1174455"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239577999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C8DC903-8304-C61F-C99E-05F7A6289A0F}"/>
              </a:ext>
            </a:extLst>
          </p:cNvPr>
          <p:cNvSpPr>
            <a:spLocks noGrp="1"/>
          </p:cNvSpPr>
          <p:nvPr>
            <p:ph type="title"/>
          </p:nvPr>
        </p:nvSpPr>
        <p:spPr/>
        <p:txBody>
          <a:bodyPr/>
          <a:lstStyle/>
          <a:p>
            <a:r>
              <a:rPr lang="fr-CA" dirty="0"/>
              <a:t>Médiagraphie</a:t>
            </a:r>
          </a:p>
        </p:txBody>
      </p:sp>
      <p:sp>
        <p:nvSpPr>
          <p:cNvPr id="3" name="Espace réservé du contenu 2">
            <a:extLst>
              <a:ext uri="{FF2B5EF4-FFF2-40B4-BE49-F238E27FC236}">
                <a16:creationId xmlns:a16="http://schemas.microsoft.com/office/drawing/2014/main" id="{962E3370-B231-8C43-3471-F189C08047A4}"/>
              </a:ext>
            </a:extLst>
          </p:cNvPr>
          <p:cNvSpPr>
            <a:spLocks noGrp="1"/>
          </p:cNvSpPr>
          <p:nvPr>
            <p:ph idx="1"/>
          </p:nvPr>
        </p:nvSpPr>
        <p:spPr/>
        <p:txBody>
          <a:bodyPr/>
          <a:lstStyle/>
          <a:p>
            <a:r>
              <a:rPr lang="fr-CA" sz="2000" dirty="0"/>
              <a:t>Dostie, I. (2023), L’intervention à caractère social et les lois, Fiche 3.</a:t>
            </a:r>
          </a:p>
          <a:p>
            <a:r>
              <a:rPr lang="fr-CA" sz="2000" dirty="0"/>
              <a:t>Protecteur du citoyen (2023), </a:t>
            </a:r>
            <a:r>
              <a:rPr lang="fr-CA" sz="2000" dirty="0">
                <a:hlinkClick r:id="rId2"/>
              </a:rPr>
              <a:t>https://protecteurducitoyen.qc.ca/fr/porter-plainte/comment-porter-plainte</a:t>
            </a:r>
            <a:endParaRPr lang="fr-CA" sz="2000" dirty="0"/>
          </a:p>
          <a:p>
            <a:endParaRPr lang="fr-CA" dirty="0"/>
          </a:p>
        </p:txBody>
      </p:sp>
    </p:spTree>
    <p:extLst>
      <p:ext uri="{BB962C8B-B14F-4D97-AF65-F5344CB8AC3E}">
        <p14:creationId xmlns:p14="http://schemas.microsoft.com/office/powerpoint/2010/main" val="9578367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8" name="Rectangle 37">
            <a:extLst>
              <a:ext uri="{FF2B5EF4-FFF2-40B4-BE49-F238E27FC236}">
                <a16:creationId xmlns:a16="http://schemas.microsoft.com/office/drawing/2014/main" id="{1709F1D5-B0F1-4714-A239-E5B61C1619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Rounded Corners 39">
            <a:extLst>
              <a:ext uri="{FF2B5EF4-FFF2-40B4-BE49-F238E27FC236}">
                <a16:creationId xmlns:a16="http://schemas.microsoft.com/office/drawing/2014/main" id="{228FB460-D3FF-4440-A020-05982A09E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5409" y="1011045"/>
            <a:ext cx="3277394" cy="4369859"/>
          </a:xfrm>
          <a:prstGeom prst="roundRect">
            <a:avLst>
              <a:gd name="adj" fmla="val 2757"/>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7297CCAA-F007-468E-846F-DDA2E72C9D00}"/>
              </a:ext>
            </a:extLst>
          </p:cNvPr>
          <p:cNvSpPr>
            <a:spLocks noGrp="1"/>
          </p:cNvSpPr>
          <p:nvPr>
            <p:ph type="title"/>
          </p:nvPr>
        </p:nvSpPr>
        <p:spPr>
          <a:xfrm>
            <a:off x="717619" y="1112969"/>
            <a:ext cx="2952974" cy="4166010"/>
          </a:xfrm>
        </p:spPr>
        <p:txBody>
          <a:bodyPr>
            <a:normAutofit/>
          </a:bodyPr>
          <a:lstStyle/>
          <a:p>
            <a:r>
              <a:rPr lang="en-CA" sz="4100">
                <a:solidFill>
                  <a:srgbClr val="FFFFFF"/>
                </a:solidFill>
              </a:rPr>
              <a:t>Le droit à l’information</a:t>
            </a:r>
            <a:endParaRPr lang="fr-CA" sz="4100">
              <a:solidFill>
                <a:srgbClr val="FFFFFF"/>
              </a:solidFill>
            </a:endParaRPr>
          </a:p>
        </p:txBody>
      </p:sp>
      <p:sp>
        <p:nvSpPr>
          <p:cNvPr id="42" name="Freeform: Shape 41">
            <a:extLst>
              <a:ext uri="{FF2B5EF4-FFF2-40B4-BE49-F238E27FC236}">
                <a16:creationId xmlns:a16="http://schemas.microsoft.com/office/drawing/2014/main" id="{14847E93-7DC1-4D4B-8829-B19AA7137C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7896" y="0"/>
            <a:ext cx="866357"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4" name="Freeform: Shape 43">
            <a:extLst>
              <a:ext uri="{FF2B5EF4-FFF2-40B4-BE49-F238E27FC236}">
                <a16:creationId xmlns:a16="http://schemas.microsoft.com/office/drawing/2014/main" id="{5566D6E1-03A1-4D73-A4E0-35D74D568A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971133" y="-1"/>
            <a:ext cx="130305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46" name="Freeform: Shape 45">
            <a:extLst>
              <a:ext uri="{FF2B5EF4-FFF2-40B4-BE49-F238E27FC236}">
                <a16:creationId xmlns:a16="http://schemas.microsoft.com/office/drawing/2014/main" id="{9F835A99-04AC-494A-A572-AFE8413CC9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36831"/>
            <a:ext cx="119805"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Espace réservé du contenu 2">
            <a:extLst>
              <a:ext uri="{FF2B5EF4-FFF2-40B4-BE49-F238E27FC236}">
                <a16:creationId xmlns:a16="http://schemas.microsoft.com/office/drawing/2014/main" id="{4A1A0B1A-A0D8-478F-9334-EF738E01F96B}"/>
              </a:ext>
            </a:extLst>
          </p:cNvPr>
          <p:cNvSpPr>
            <a:spLocks noGrp="1"/>
          </p:cNvSpPr>
          <p:nvPr>
            <p:ph idx="1"/>
          </p:nvPr>
        </p:nvSpPr>
        <p:spPr>
          <a:xfrm>
            <a:off x="4572000" y="820880"/>
            <a:ext cx="3943349" cy="4889350"/>
          </a:xfrm>
        </p:spPr>
        <p:txBody>
          <a:bodyPr anchor="t">
            <a:normAutofit/>
          </a:bodyPr>
          <a:lstStyle/>
          <a:p>
            <a:pPr marL="25718" indent="0">
              <a:lnSpc>
                <a:spcPct val="90000"/>
              </a:lnSpc>
              <a:buNone/>
            </a:pPr>
            <a:r>
              <a:rPr lang="fr-FR" sz="2200"/>
              <a:t>Le droit d’être informé : </a:t>
            </a:r>
          </a:p>
          <a:p>
            <a:pPr>
              <a:lnSpc>
                <a:spcPct val="90000"/>
              </a:lnSpc>
            </a:pPr>
            <a:r>
              <a:rPr lang="fr-FR" sz="2200"/>
              <a:t>sur l’état de santé ; </a:t>
            </a:r>
          </a:p>
          <a:p>
            <a:pPr>
              <a:lnSpc>
                <a:spcPct val="90000"/>
              </a:lnSpc>
            </a:pPr>
            <a:r>
              <a:rPr lang="fr-FR" sz="2200"/>
              <a:t>sur les soins qui peuvent être offerts et sur leurs effets ;</a:t>
            </a:r>
          </a:p>
          <a:p>
            <a:pPr>
              <a:lnSpc>
                <a:spcPct val="90000"/>
              </a:lnSpc>
            </a:pPr>
            <a:r>
              <a:rPr lang="fr-FR" sz="2200"/>
              <a:t> sur les services existant dans le milieu et sur la façon de les obtenir ;</a:t>
            </a:r>
          </a:p>
          <a:p>
            <a:pPr>
              <a:lnSpc>
                <a:spcPct val="90000"/>
              </a:lnSpc>
            </a:pPr>
            <a:r>
              <a:rPr lang="fr-FR" sz="2200"/>
              <a:t>de tout accident survenu alors que la personne reçoit des services, si cet accident peut avoir des conséquences sur  l’état de santé ;</a:t>
            </a:r>
            <a:endParaRPr lang="fr-CA" sz="2200"/>
          </a:p>
          <a:p>
            <a:pPr>
              <a:lnSpc>
                <a:spcPct val="90000"/>
              </a:lnSpc>
            </a:pPr>
            <a:endParaRPr lang="fr-CA" sz="2200" i="1"/>
          </a:p>
          <a:p>
            <a:pPr>
              <a:lnSpc>
                <a:spcPct val="90000"/>
              </a:lnSpc>
            </a:pPr>
            <a:endParaRPr lang="fr-CA" sz="2200"/>
          </a:p>
        </p:txBody>
      </p:sp>
      <p:sp>
        <p:nvSpPr>
          <p:cNvPr id="48" name="Freeform: Shape 47">
            <a:extLst>
              <a:ext uri="{FF2B5EF4-FFF2-40B4-BE49-F238E27FC236}">
                <a16:creationId xmlns:a16="http://schemas.microsoft.com/office/drawing/2014/main" id="{7B786209-1B0B-4CA9-9BDD-F7327066A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161135"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50" name="Freeform: Shape 49">
            <a:extLst>
              <a:ext uri="{FF2B5EF4-FFF2-40B4-BE49-F238E27FC236}">
                <a16:creationId xmlns:a16="http://schemas.microsoft.com/office/drawing/2014/main" id="{2D2964BB-484D-45AE-AD66-D407D06296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563731" y="5717905"/>
            <a:ext cx="1328706"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52" name="Freeform: Shape 51">
            <a:extLst>
              <a:ext uri="{FF2B5EF4-FFF2-40B4-BE49-F238E27FC236}">
                <a16:creationId xmlns:a16="http://schemas.microsoft.com/office/drawing/2014/main" id="{6691AC69-A76E-4DAB-B565-468B6B87AC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099729" y="6258755"/>
            <a:ext cx="1174455"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1136938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C2554CA6-288E-4202-BC52-2E5A8F0C0A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6891" y="1119031"/>
            <a:ext cx="3464954"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3184D992-AE2F-4BAD-879E-E85E0E822700}"/>
              </a:ext>
            </a:extLst>
          </p:cNvPr>
          <p:cNvSpPr>
            <a:spLocks noGrp="1"/>
          </p:cNvSpPr>
          <p:nvPr>
            <p:ph type="title"/>
          </p:nvPr>
        </p:nvSpPr>
        <p:spPr>
          <a:xfrm>
            <a:off x="878305" y="1396686"/>
            <a:ext cx="2430380" cy="4064628"/>
          </a:xfrm>
        </p:spPr>
        <p:txBody>
          <a:bodyPr>
            <a:normAutofit/>
          </a:bodyPr>
          <a:lstStyle/>
          <a:p>
            <a:pPr>
              <a:lnSpc>
                <a:spcPct val="90000"/>
              </a:lnSpc>
            </a:pPr>
            <a:r>
              <a:rPr lang="en-CA">
                <a:solidFill>
                  <a:srgbClr val="FFFFFF"/>
                </a:solidFill>
              </a:rPr>
              <a:t>Le droit de recevoir des soins de qualité</a:t>
            </a:r>
            <a:endParaRPr lang="fr-CA">
              <a:solidFill>
                <a:srgbClr val="FFFFFF"/>
              </a:solidFill>
            </a:endParaRPr>
          </a:p>
        </p:txBody>
      </p:sp>
      <p:sp>
        <p:nvSpPr>
          <p:cNvPr id="29" name="Arc 28">
            <a:extLst>
              <a:ext uri="{FF2B5EF4-FFF2-40B4-BE49-F238E27FC236}">
                <a16:creationId xmlns:a16="http://schemas.microsoft.com/office/drawing/2014/main" id="{5B7778FC-632E-4DCA-A7CB-0D7731CCF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809111">
            <a:off x="6512790" y="941148"/>
            <a:ext cx="2240924"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31" name="Oval 30">
            <a:extLst>
              <a:ext uri="{FF2B5EF4-FFF2-40B4-BE49-F238E27FC236}">
                <a16:creationId xmlns:a16="http://schemas.microsoft.com/office/drawing/2014/main" id="{FA23A907-97FB-4A8F-880A-DD77401C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536" y="4780992"/>
            <a:ext cx="409575"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Espace réservé du contenu 2">
            <a:extLst>
              <a:ext uri="{FF2B5EF4-FFF2-40B4-BE49-F238E27FC236}">
                <a16:creationId xmlns:a16="http://schemas.microsoft.com/office/drawing/2014/main" id="{315CE7CD-6921-442D-8CB6-7BA6FF470298}"/>
              </a:ext>
            </a:extLst>
          </p:cNvPr>
          <p:cNvSpPr>
            <a:spLocks noGrp="1"/>
          </p:cNvSpPr>
          <p:nvPr>
            <p:ph idx="1"/>
          </p:nvPr>
        </p:nvSpPr>
        <p:spPr>
          <a:xfrm>
            <a:off x="4027614" y="1526033"/>
            <a:ext cx="4152298" cy="3935281"/>
          </a:xfrm>
        </p:spPr>
        <p:txBody>
          <a:bodyPr>
            <a:normAutofit/>
          </a:bodyPr>
          <a:lstStyle/>
          <a:p>
            <a:pPr>
              <a:lnSpc>
                <a:spcPct val="90000"/>
              </a:lnSpc>
            </a:pPr>
            <a:r>
              <a:rPr lang="fr-FR" sz="2200"/>
              <a:t>Le droit de</a:t>
            </a:r>
            <a:r>
              <a:rPr lang="fr-FR" sz="2200" b="1"/>
              <a:t> recevoir des services</a:t>
            </a:r>
            <a:r>
              <a:rPr lang="fr-FR" sz="2200"/>
              <a:t> de santé et de services sociaux personnalisés et adéquats sur les plans scientifique, humain et social ;</a:t>
            </a:r>
          </a:p>
          <a:p>
            <a:pPr>
              <a:lnSpc>
                <a:spcPct val="90000"/>
              </a:lnSpc>
            </a:pPr>
            <a:endParaRPr lang="fr-FR" sz="2200"/>
          </a:p>
          <a:p>
            <a:pPr>
              <a:lnSpc>
                <a:spcPct val="90000"/>
              </a:lnSpc>
            </a:pPr>
            <a:r>
              <a:rPr lang="fr-FR" sz="2200"/>
              <a:t>Le droit </a:t>
            </a:r>
            <a:r>
              <a:rPr lang="fr-FR" sz="2200" b="1"/>
              <a:t>d’être traité de façon courtoise, juste et sécuritaire</a:t>
            </a:r>
            <a:r>
              <a:rPr lang="fr-FR" sz="2200"/>
              <a:t>, dans le respect de la dignité, de l’ autonomie et des besoins ;</a:t>
            </a:r>
            <a:endParaRPr lang="fr-CA" sz="2200"/>
          </a:p>
          <a:p>
            <a:pPr>
              <a:lnSpc>
                <a:spcPct val="90000"/>
              </a:lnSpc>
            </a:pPr>
            <a:endParaRPr lang="fr-CA" sz="2200"/>
          </a:p>
          <a:p>
            <a:pPr>
              <a:lnSpc>
                <a:spcPct val="90000"/>
              </a:lnSpc>
            </a:pPr>
            <a:endParaRPr lang="fr-CA" sz="2200"/>
          </a:p>
        </p:txBody>
      </p:sp>
    </p:spTree>
    <p:extLst>
      <p:ext uri="{BB962C8B-B14F-4D97-AF65-F5344CB8AC3E}">
        <p14:creationId xmlns:p14="http://schemas.microsoft.com/office/powerpoint/2010/main" val="31220056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1709F1D5-B0F1-4714-A239-E5B61C1619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Rounded Corners 26">
            <a:extLst>
              <a:ext uri="{FF2B5EF4-FFF2-40B4-BE49-F238E27FC236}">
                <a16:creationId xmlns:a16="http://schemas.microsoft.com/office/drawing/2014/main" id="{228FB460-D3FF-4440-A020-05982A09E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5409" y="1011045"/>
            <a:ext cx="3277394" cy="4369859"/>
          </a:xfrm>
          <a:prstGeom prst="roundRect">
            <a:avLst>
              <a:gd name="adj" fmla="val 2757"/>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08C4E40D-3A95-4767-AE49-B0BC8222364A}"/>
              </a:ext>
            </a:extLst>
          </p:cNvPr>
          <p:cNvSpPr>
            <a:spLocks noGrp="1"/>
          </p:cNvSpPr>
          <p:nvPr>
            <p:ph type="title"/>
          </p:nvPr>
        </p:nvSpPr>
        <p:spPr>
          <a:xfrm>
            <a:off x="717619" y="1112969"/>
            <a:ext cx="2952974" cy="4166010"/>
          </a:xfrm>
        </p:spPr>
        <p:txBody>
          <a:bodyPr>
            <a:normAutofit/>
          </a:bodyPr>
          <a:lstStyle/>
          <a:p>
            <a:r>
              <a:rPr lang="en-CA">
                <a:solidFill>
                  <a:srgbClr val="FFFFFF"/>
                </a:solidFill>
              </a:rPr>
              <a:t>Droit lié à la langue</a:t>
            </a:r>
            <a:endParaRPr lang="fr-CA">
              <a:solidFill>
                <a:srgbClr val="FFFFFF"/>
              </a:solidFill>
            </a:endParaRPr>
          </a:p>
        </p:txBody>
      </p:sp>
      <p:sp>
        <p:nvSpPr>
          <p:cNvPr id="29" name="Freeform: Shape 28">
            <a:extLst>
              <a:ext uri="{FF2B5EF4-FFF2-40B4-BE49-F238E27FC236}">
                <a16:creationId xmlns:a16="http://schemas.microsoft.com/office/drawing/2014/main" id="{14847E93-7DC1-4D4B-8829-B19AA7137C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7896" y="0"/>
            <a:ext cx="866357"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1" name="Freeform: Shape 30">
            <a:extLst>
              <a:ext uri="{FF2B5EF4-FFF2-40B4-BE49-F238E27FC236}">
                <a16:creationId xmlns:a16="http://schemas.microsoft.com/office/drawing/2014/main" id="{5566D6E1-03A1-4D73-A4E0-35D74D568A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971133" y="-1"/>
            <a:ext cx="130305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33" name="Freeform: Shape 32">
            <a:extLst>
              <a:ext uri="{FF2B5EF4-FFF2-40B4-BE49-F238E27FC236}">
                <a16:creationId xmlns:a16="http://schemas.microsoft.com/office/drawing/2014/main" id="{9F835A99-04AC-494A-A572-AFE8413CC9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36831"/>
            <a:ext cx="119805"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Espace réservé du contenu 2">
            <a:extLst>
              <a:ext uri="{FF2B5EF4-FFF2-40B4-BE49-F238E27FC236}">
                <a16:creationId xmlns:a16="http://schemas.microsoft.com/office/drawing/2014/main" id="{119AFA54-A3DA-4132-8257-6638C05A4DCC}"/>
              </a:ext>
            </a:extLst>
          </p:cNvPr>
          <p:cNvSpPr>
            <a:spLocks noGrp="1"/>
          </p:cNvSpPr>
          <p:nvPr>
            <p:ph idx="1"/>
          </p:nvPr>
        </p:nvSpPr>
        <p:spPr>
          <a:xfrm>
            <a:off x="4572000" y="820880"/>
            <a:ext cx="3943349" cy="4889350"/>
          </a:xfrm>
        </p:spPr>
        <p:txBody>
          <a:bodyPr anchor="t">
            <a:normAutofit/>
          </a:bodyPr>
          <a:lstStyle/>
          <a:p>
            <a:pPr marL="25718" indent="0">
              <a:buNone/>
            </a:pPr>
            <a:r>
              <a:rPr lang="fr-FR"/>
              <a:t> </a:t>
            </a:r>
            <a:endParaRPr lang="fr-CA"/>
          </a:p>
          <a:p>
            <a:pPr marL="25718" indent="0">
              <a:buNone/>
            </a:pPr>
            <a:r>
              <a:rPr lang="fr-FR"/>
              <a:t>Le droit de </a:t>
            </a:r>
            <a:r>
              <a:rPr lang="fr-FR" b="1"/>
              <a:t>recevoir des services en anglais</a:t>
            </a:r>
            <a:r>
              <a:rPr lang="fr-FR"/>
              <a:t>  si l’usager est anglophone, comme cela est prévu au programme d’accès de la région </a:t>
            </a:r>
            <a:endParaRPr lang="fr-CA"/>
          </a:p>
          <a:p>
            <a:endParaRPr lang="fr-CA"/>
          </a:p>
          <a:p>
            <a:endParaRPr lang="fr-CA"/>
          </a:p>
        </p:txBody>
      </p:sp>
      <p:sp>
        <p:nvSpPr>
          <p:cNvPr id="35" name="Freeform: Shape 34">
            <a:extLst>
              <a:ext uri="{FF2B5EF4-FFF2-40B4-BE49-F238E27FC236}">
                <a16:creationId xmlns:a16="http://schemas.microsoft.com/office/drawing/2014/main" id="{7B786209-1B0B-4CA9-9BDD-F7327066A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161135"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37" name="Freeform: Shape 36">
            <a:extLst>
              <a:ext uri="{FF2B5EF4-FFF2-40B4-BE49-F238E27FC236}">
                <a16:creationId xmlns:a16="http://schemas.microsoft.com/office/drawing/2014/main" id="{2D2964BB-484D-45AE-AD66-D407D06296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563731" y="5717905"/>
            <a:ext cx="1328706"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39" name="Freeform: Shape 38">
            <a:extLst>
              <a:ext uri="{FF2B5EF4-FFF2-40B4-BE49-F238E27FC236}">
                <a16:creationId xmlns:a16="http://schemas.microsoft.com/office/drawing/2014/main" id="{6691AC69-A76E-4DAB-B565-468B6B87AC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099729" y="6258755"/>
            <a:ext cx="1174455"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18730784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C2554CA6-288E-4202-BC52-2E5A8F0C0A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6891" y="1119031"/>
            <a:ext cx="3464954"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04C8B80C-EBA4-43CA-9869-F2022DA244C0}"/>
              </a:ext>
            </a:extLst>
          </p:cNvPr>
          <p:cNvSpPr>
            <a:spLocks noGrp="1"/>
          </p:cNvSpPr>
          <p:nvPr>
            <p:ph type="title"/>
          </p:nvPr>
        </p:nvSpPr>
        <p:spPr>
          <a:xfrm>
            <a:off x="878305" y="1396686"/>
            <a:ext cx="2430380" cy="4064628"/>
          </a:xfrm>
        </p:spPr>
        <p:txBody>
          <a:bodyPr>
            <a:normAutofit/>
          </a:bodyPr>
          <a:lstStyle/>
          <a:p>
            <a:r>
              <a:rPr lang="en-CA" sz="3400">
                <a:solidFill>
                  <a:srgbClr val="FFFFFF"/>
                </a:solidFill>
              </a:rPr>
              <a:t>Le droit d’être accompagné</a:t>
            </a:r>
            <a:endParaRPr lang="fr-CA" sz="3400">
              <a:solidFill>
                <a:srgbClr val="FFFFFF"/>
              </a:solidFill>
            </a:endParaRPr>
          </a:p>
        </p:txBody>
      </p:sp>
      <p:sp>
        <p:nvSpPr>
          <p:cNvPr id="29" name="Arc 28">
            <a:extLst>
              <a:ext uri="{FF2B5EF4-FFF2-40B4-BE49-F238E27FC236}">
                <a16:creationId xmlns:a16="http://schemas.microsoft.com/office/drawing/2014/main" id="{5B7778FC-632E-4DCA-A7CB-0D7731CCF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809111">
            <a:off x="6512790" y="941148"/>
            <a:ext cx="2240924"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31" name="Oval 30">
            <a:extLst>
              <a:ext uri="{FF2B5EF4-FFF2-40B4-BE49-F238E27FC236}">
                <a16:creationId xmlns:a16="http://schemas.microsoft.com/office/drawing/2014/main" id="{FA23A907-97FB-4A8F-880A-DD77401C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536" y="4780992"/>
            <a:ext cx="409575"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Espace réservé du contenu 2">
            <a:extLst>
              <a:ext uri="{FF2B5EF4-FFF2-40B4-BE49-F238E27FC236}">
                <a16:creationId xmlns:a16="http://schemas.microsoft.com/office/drawing/2014/main" id="{65D98781-C511-4707-B2A4-00631B163E74}"/>
              </a:ext>
            </a:extLst>
          </p:cNvPr>
          <p:cNvSpPr>
            <a:spLocks noGrp="1"/>
          </p:cNvSpPr>
          <p:nvPr>
            <p:ph idx="1"/>
          </p:nvPr>
        </p:nvSpPr>
        <p:spPr>
          <a:xfrm>
            <a:off x="4027614" y="1526033"/>
            <a:ext cx="4152298" cy="3935281"/>
          </a:xfrm>
        </p:spPr>
        <p:txBody>
          <a:bodyPr>
            <a:normAutofit/>
          </a:bodyPr>
          <a:lstStyle/>
          <a:p>
            <a:pPr marL="25718" indent="0">
              <a:buNone/>
            </a:pPr>
            <a:r>
              <a:rPr lang="fr-FR"/>
              <a:t>Le droit </a:t>
            </a:r>
            <a:r>
              <a:rPr lang="fr-FR" b="1"/>
              <a:t>d’être accompagné, aidé ou représenté</a:t>
            </a:r>
            <a:r>
              <a:rPr lang="fr-FR"/>
              <a:t>, au besoin, par une personne de son choix </a:t>
            </a:r>
            <a:endParaRPr lang="fr-CA"/>
          </a:p>
          <a:p>
            <a:endParaRPr lang="fr-CA"/>
          </a:p>
        </p:txBody>
      </p:sp>
    </p:spTree>
    <p:extLst>
      <p:ext uri="{BB962C8B-B14F-4D97-AF65-F5344CB8AC3E}">
        <p14:creationId xmlns:p14="http://schemas.microsoft.com/office/powerpoint/2010/main" val="30347914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004A8AE1-9605-41DC-920F-A4B8E8F23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Arc 26">
            <a:extLst>
              <a:ext uri="{FF2B5EF4-FFF2-40B4-BE49-F238E27FC236}">
                <a16:creationId xmlns:a16="http://schemas.microsoft.com/office/drawing/2014/main" id="{5B7778FC-632E-4DCA-A7CB-0D7731CCF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790889" flipH="1">
            <a:off x="536887" y="795372"/>
            <a:ext cx="2240924"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3" name="Espace réservé du contenu 2">
            <a:extLst>
              <a:ext uri="{FF2B5EF4-FFF2-40B4-BE49-F238E27FC236}">
                <a16:creationId xmlns:a16="http://schemas.microsoft.com/office/drawing/2014/main" id="{823E72E1-7F52-4EFC-BB07-CF318AC57B50}"/>
              </a:ext>
            </a:extLst>
          </p:cNvPr>
          <p:cNvSpPr>
            <a:spLocks noGrp="1"/>
          </p:cNvSpPr>
          <p:nvPr>
            <p:ph idx="1"/>
          </p:nvPr>
        </p:nvSpPr>
        <p:spPr>
          <a:xfrm>
            <a:off x="628650" y="1461360"/>
            <a:ext cx="4152297" cy="3935281"/>
          </a:xfrm>
        </p:spPr>
        <p:txBody>
          <a:bodyPr>
            <a:normAutofit/>
          </a:bodyPr>
          <a:lstStyle/>
          <a:p>
            <a:pPr marL="25718" indent="0">
              <a:lnSpc>
                <a:spcPct val="90000"/>
              </a:lnSpc>
              <a:buNone/>
            </a:pPr>
            <a:r>
              <a:rPr lang="fr-FR" sz="2700"/>
              <a:t>Le droit de</a:t>
            </a:r>
            <a:r>
              <a:rPr lang="fr-FR" sz="2700" b="1"/>
              <a:t> choisir le professionnel ou l’établissement**</a:t>
            </a:r>
            <a:r>
              <a:rPr lang="fr-FR" sz="2700"/>
              <a:t> qui fournira les soins et services dont la personne a besoin ;</a:t>
            </a:r>
          </a:p>
          <a:p>
            <a:pPr>
              <a:lnSpc>
                <a:spcPct val="90000"/>
              </a:lnSpc>
            </a:pPr>
            <a:endParaRPr lang="fr-FR" sz="2700"/>
          </a:p>
          <a:p>
            <a:pPr marL="25718" indent="0">
              <a:lnSpc>
                <a:spcPct val="90000"/>
              </a:lnSpc>
              <a:buNone/>
            </a:pPr>
            <a:r>
              <a:rPr lang="fr-FR" sz="2700"/>
              <a:t>**Selon les </a:t>
            </a:r>
            <a:r>
              <a:rPr lang="fr-CA" sz="2700"/>
              <a:t>ressources matérielles, humaines et financières disponibles</a:t>
            </a:r>
          </a:p>
        </p:txBody>
      </p:sp>
      <p:sp>
        <p:nvSpPr>
          <p:cNvPr id="29" name="Oval 28">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94297" y="1119031"/>
            <a:ext cx="3464953"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a:extLst>
              <a:ext uri="{FF2B5EF4-FFF2-40B4-BE49-F238E27FC236}">
                <a16:creationId xmlns:a16="http://schemas.microsoft.com/office/drawing/2014/main" id="{FA23A907-97FB-4A8F-880A-DD77401C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88095" y="4737713"/>
            <a:ext cx="409575"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2" name="Titre 1">
            <a:extLst>
              <a:ext uri="{FF2B5EF4-FFF2-40B4-BE49-F238E27FC236}">
                <a16:creationId xmlns:a16="http://schemas.microsoft.com/office/drawing/2014/main" id="{AC82B703-3A3E-4ED9-93B0-B3CEF88919CD}"/>
              </a:ext>
            </a:extLst>
          </p:cNvPr>
          <p:cNvSpPr>
            <a:spLocks noGrp="1"/>
          </p:cNvSpPr>
          <p:nvPr>
            <p:ph type="title"/>
          </p:nvPr>
        </p:nvSpPr>
        <p:spPr>
          <a:xfrm>
            <a:off x="5605710" y="1396686"/>
            <a:ext cx="2430380" cy="4064628"/>
          </a:xfrm>
        </p:spPr>
        <p:txBody>
          <a:bodyPr>
            <a:normAutofit/>
          </a:bodyPr>
          <a:lstStyle/>
          <a:p>
            <a:r>
              <a:rPr lang="en-CA" b="1">
                <a:solidFill>
                  <a:srgbClr val="FFFFFF"/>
                </a:solidFill>
              </a:rPr>
              <a:t>Le droit de choisir</a:t>
            </a:r>
            <a:endParaRPr lang="fr-CA" b="1">
              <a:solidFill>
                <a:srgbClr val="FFFFFF"/>
              </a:solidFill>
            </a:endParaRPr>
          </a:p>
        </p:txBody>
      </p:sp>
    </p:spTree>
    <p:extLst>
      <p:ext uri="{BB962C8B-B14F-4D97-AF65-F5344CB8AC3E}">
        <p14:creationId xmlns:p14="http://schemas.microsoft.com/office/powerpoint/2010/main" val="8153604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TemplateFile" ma:contentTypeID="0x01010069924D1ECC420D47A2456556BC94F7370400BDF4491DEA4973499845289601F88B9F" ma:contentTypeVersion="55" ma:contentTypeDescription="Create a new document." ma:contentTypeScope="" ma:versionID="41eb558a2b826e6e4f9defd990175bec">
  <xsd:schema xmlns:xsd="http://www.w3.org/2001/XMLSchema" xmlns:xs="http://www.w3.org/2001/XMLSchema" xmlns:p="http://schemas.microsoft.com/office/2006/metadata/properties" xmlns:ns2="6d93d202-47fc-4405-873a-cab67cc5f1b2" xmlns:ns3="64acb2c5-0a2b-4bda-bd34-58e36cbb80d2" targetNamespace="http://schemas.microsoft.com/office/2006/metadata/properties" ma:root="true" ma:fieldsID="19deea0185cf7bc57eee9b90b1ba2ace" ns2:_="" ns3:_="">
    <xsd:import namespace="6d93d202-47fc-4405-873a-cab67cc5f1b2"/>
    <xsd:import namespace="64acb2c5-0a2b-4bda-bd34-58e36cbb80d2"/>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element ref="ns3:Description0" minOccurs="0"/>
                <xsd:element ref="ns3:Compone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d93d202-47fc-4405-873a-cab67cc5f1b2"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0:00:00Z"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dc79c007-7f28-4db9-9ba1-525d19a3279b}"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80C6DD30-196A-4C6B-B1BF-A43F3B8ACD4F}" ma:internalName="CSXSubmissionMarket" ma:readOnly="false" ma:showField="MarketName" ma:web="6d93d202-47fc-4405-873a-cab67cc5f1b2">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bb16b974-ed24-4278-8820-8e232d38904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7E2D4CA2-442A-4FDA-AA57-71B8C7B2C53C}" ma:internalName="InProjectListLookup" ma:readOnly="true" ma:showField="InProjectList" ma:web="6d93d202-47fc-4405-873a-cab67cc5f1b2">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fd9a49dc-3dbf-4047-b62d-1d587abe7b40}"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7E2D4CA2-442A-4FDA-AA57-71B8C7B2C53C}" ma:internalName="LastCompleteVersionLookup" ma:readOnly="true" ma:showField="LastCompleteVersion" ma:web="6d93d202-47fc-4405-873a-cab67cc5f1b2">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7E2D4CA2-442A-4FDA-AA57-71B8C7B2C53C}" ma:internalName="LastPreviewErrorLookup" ma:readOnly="true" ma:showField="LastPreviewError" ma:web="6d93d202-47fc-4405-873a-cab67cc5f1b2">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7E2D4CA2-442A-4FDA-AA57-71B8C7B2C53C}" ma:internalName="LastPreviewResultLookup" ma:readOnly="true" ma:showField="LastPreviewResult" ma:web="6d93d202-47fc-4405-873a-cab67cc5f1b2">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7E2D4CA2-442A-4FDA-AA57-71B8C7B2C53C}" ma:internalName="LastPreviewAttemptDateLookup" ma:readOnly="true" ma:showField="LastPreviewAttemptDate" ma:web="6d93d202-47fc-4405-873a-cab67cc5f1b2">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7E2D4CA2-442A-4FDA-AA57-71B8C7B2C53C}" ma:internalName="LastPreviewedByLookup" ma:readOnly="true" ma:showField="LastPreviewedBy" ma:web="6d93d202-47fc-4405-873a-cab67cc5f1b2">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7E2D4CA2-442A-4FDA-AA57-71B8C7B2C53C}" ma:internalName="LastPreviewTimeLookup" ma:readOnly="true" ma:showField="LastPreviewTime" ma:web="6d93d202-47fc-4405-873a-cab67cc5f1b2">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7E2D4CA2-442A-4FDA-AA57-71B8C7B2C53C}" ma:internalName="LastPreviewVersionLookup" ma:readOnly="true" ma:showField="LastPreviewVersion" ma:web="6d93d202-47fc-4405-873a-cab67cc5f1b2">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7E2D4CA2-442A-4FDA-AA57-71B8C7B2C53C}" ma:internalName="LastPublishErrorLookup" ma:readOnly="true" ma:showField="LastPublishError" ma:web="6d93d202-47fc-4405-873a-cab67cc5f1b2">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7E2D4CA2-442A-4FDA-AA57-71B8C7B2C53C}" ma:internalName="LastPublishResultLookup" ma:readOnly="true" ma:showField="LastPublishResult" ma:web="6d93d202-47fc-4405-873a-cab67cc5f1b2">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7E2D4CA2-442A-4FDA-AA57-71B8C7B2C53C}" ma:internalName="LastPublishAttemptDateLookup" ma:readOnly="true" ma:showField="LastPublishAttemptDate" ma:web="6d93d202-47fc-4405-873a-cab67cc5f1b2">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7E2D4CA2-442A-4FDA-AA57-71B8C7B2C53C}" ma:internalName="LastPublishedByLookup" ma:readOnly="true" ma:showField="LastPublishedBy" ma:web="6d93d202-47fc-4405-873a-cab67cc5f1b2">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7E2D4CA2-442A-4FDA-AA57-71B8C7B2C53C}" ma:internalName="LastPublishTimeLookup" ma:readOnly="true" ma:showField="LastPublishTime" ma:web="6d93d202-47fc-4405-873a-cab67cc5f1b2">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7E2D4CA2-442A-4FDA-AA57-71B8C7B2C53C}" ma:internalName="LastPublishVersionLookup" ma:readOnly="true" ma:showField="LastPublishVersion" ma:web="6d93d202-47fc-4405-873a-cab67cc5f1b2">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4CDE398E-75A7-4993-8C61-2BFD31F64754}" ma:internalName="LocLastLocAttemptVersionLookup" ma:readOnly="false" ma:showField="LastLocAttemptVersion" ma:web="6d93d202-47fc-4405-873a-cab67cc5f1b2">
      <xsd:simpleType>
        <xsd:restriction base="dms:Lookup"/>
      </xsd:simpleType>
    </xsd:element>
    <xsd:element name="LocLastLocAttemptVersionTypeLookup" ma:index="72" nillable="true" ma:displayName="Loc Last Loc Attempt Version Type" ma:default="" ma:list="{4CDE398E-75A7-4993-8C61-2BFD31F64754}" ma:internalName="LocLastLocAttemptVersionTypeLookup" ma:readOnly="true" ma:showField="LastLocAttemptVersionType" ma:web="6d93d202-47fc-4405-873a-cab67cc5f1b2">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4CDE398E-75A7-4993-8C61-2BFD31F64754}" ma:internalName="LocNewPublishedVersionLookup" ma:readOnly="true" ma:showField="NewPublishedVersion" ma:web="6d93d202-47fc-4405-873a-cab67cc5f1b2">
      <xsd:simpleType>
        <xsd:restriction base="dms:Lookup"/>
      </xsd:simpleType>
    </xsd:element>
    <xsd:element name="LocOverallHandbackStatusLookup" ma:index="76" nillable="true" ma:displayName="Loc Overall Handback Status" ma:default="" ma:list="{4CDE398E-75A7-4993-8C61-2BFD31F64754}" ma:internalName="LocOverallHandbackStatusLookup" ma:readOnly="true" ma:showField="OverallHandbackStatus" ma:web="6d93d202-47fc-4405-873a-cab67cc5f1b2">
      <xsd:simpleType>
        <xsd:restriction base="dms:Lookup"/>
      </xsd:simpleType>
    </xsd:element>
    <xsd:element name="LocOverallLocStatusLookup" ma:index="77" nillable="true" ma:displayName="Loc Overall Localize Status" ma:default="" ma:list="{4CDE398E-75A7-4993-8C61-2BFD31F64754}" ma:internalName="LocOverallLocStatusLookup" ma:readOnly="true" ma:showField="OverallLocStatus" ma:web="6d93d202-47fc-4405-873a-cab67cc5f1b2">
      <xsd:simpleType>
        <xsd:restriction base="dms:Lookup"/>
      </xsd:simpleType>
    </xsd:element>
    <xsd:element name="LocOverallPreviewStatusLookup" ma:index="78" nillable="true" ma:displayName="Loc Overall Preview Status" ma:default="" ma:list="{4CDE398E-75A7-4993-8C61-2BFD31F64754}" ma:internalName="LocOverallPreviewStatusLookup" ma:readOnly="true" ma:showField="OverallPreviewStatus" ma:web="6d93d202-47fc-4405-873a-cab67cc5f1b2">
      <xsd:simpleType>
        <xsd:restriction base="dms:Lookup"/>
      </xsd:simpleType>
    </xsd:element>
    <xsd:element name="LocOverallPublishStatusLookup" ma:index="79" nillable="true" ma:displayName="Loc Overall Publish Status" ma:default="" ma:list="{4CDE398E-75A7-4993-8C61-2BFD31F64754}" ma:internalName="LocOverallPublishStatusLookup" ma:readOnly="true" ma:showField="OverallPublishStatus" ma:web="6d93d202-47fc-4405-873a-cab67cc5f1b2">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4CDE398E-75A7-4993-8C61-2BFD31F64754}" ma:internalName="LocProcessedForHandoffsLookup" ma:readOnly="true" ma:showField="ProcessedForHandoffs" ma:web="6d93d202-47fc-4405-873a-cab67cc5f1b2">
      <xsd:simpleType>
        <xsd:restriction base="dms:Lookup"/>
      </xsd:simpleType>
    </xsd:element>
    <xsd:element name="LocProcessedForMarketsLookup" ma:index="82" nillable="true" ma:displayName="Loc Processed For Markets" ma:default="" ma:list="{4CDE398E-75A7-4993-8C61-2BFD31F64754}" ma:internalName="LocProcessedForMarketsLookup" ma:readOnly="true" ma:showField="ProcessedForMarkets" ma:web="6d93d202-47fc-4405-873a-cab67cc5f1b2">
      <xsd:simpleType>
        <xsd:restriction base="dms:Lookup"/>
      </xsd:simpleType>
    </xsd:element>
    <xsd:element name="LocPublishedDependentAssetsLookup" ma:index="83" nillable="true" ma:displayName="Loc Published Dependent Assets" ma:default="" ma:list="{4CDE398E-75A7-4993-8C61-2BFD31F64754}" ma:internalName="LocPublishedDependentAssetsLookup" ma:readOnly="true" ma:showField="PublishedDependentAssets" ma:web="6d93d202-47fc-4405-873a-cab67cc5f1b2">
      <xsd:simpleType>
        <xsd:restriction base="dms:Lookup"/>
      </xsd:simpleType>
    </xsd:element>
    <xsd:element name="LocPublishedLinkedAssetsLookup" ma:index="84" nillable="true" ma:displayName="Loc Published Linked Assets" ma:default="" ma:list="{4CDE398E-75A7-4993-8C61-2BFD31F64754}" ma:internalName="LocPublishedLinkedAssetsLookup" ma:readOnly="true" ma:showField="PublishedLinkedAssets" ma:web="6d93d202-47fc-4405-873a-cab67cc5f1b2">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db560eb5-700a-4f94-8fda-b57de4261f12}"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80C6DD30-196A-4C6B-B1BF-A43F3B8ACD4F}" ma:internalName="Markets" ma:readOnly="false" ma:showField="MarketName" ma:web="6d93d202-47fc-4405-873a-cab67cc5f1b2">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7E2D4CA2-442A-4FDA-AA57-71B8C7B2C53C}" ma:internalName="NumOfRatingsLookup" ma:readOnly="true" ma:showField="NumOfRatings" ma:web="6d93d202-47fc-4405-873a-cab67cc5f1b2">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7E2D4CA2-442A-4FDA-AA57-71B8C7B2C53C}" ma:internalName="PublishStatusLookup" ma:readOnly="false" ma:showField="PublishStatus" ma:web="6d93d202-47fc-4405-873a-cab67cc5f1b2">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6e3f7319-fb8f-4449-8902-000ab73a8566}"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11d213f5-ec09-44b6-a8be-9da225be7a8d}" ma:internalName="TaxCatchAll" ma:showField="CatchAllData" ma:web="6d93d202-47fc-4405-873a-cab67cc5f1b2">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11d213f5-ec09-44b6-a8be-9da225be7a8d}" ma:internalName="TaxCatchAllLabel" ma:readOnly="true" ma:showField="CatchAllDataLabel" ma:web="6d93d202-47fc-4405-873a-cab67cc5f1b2">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64acb2c5-0a2b-4bda-bd34-58e36cbb80d2" elementFormDefault="qualified">
    <xsd:import namespace="http://schemas.microsoft.com/office/2006/documentManagement/types"/>
    <xsd:import namespace="http://schemas.microsoft.com/office/infopath/2007/PartnerControls"/>
    <xsd:element name="Description0" ma:index="134" nillable="true" ma:displayName="Description" ma:internalName="Description0">
      <xsd:simpleType>
        <xsd:restriction base="dms:Note"/>
      </xsd:simpleType>
    </xsd:element>
    <xsd:element name="Component" ma:index="135" nillable="true" ma:displayName="Component" ma:internalName="Component">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AssetEditForm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AcquiredFrom xmlns="6d93d202-47fc-4405-873a-cab67cc5f1b2" xsi:nil="true"/>
    <IsSearchable xmlns="6d93d202-47fc-4405-873a-cab67cc5f1b2">true</IsSearchable>
    <EditorialStatus xmlns="6d93d202-47fc-4405-873a-cab67cc5f1b2">Complete</EditorialStatus>
    <OriginAsset xmlns="6d93d202-47fc-4405-873a-cab67cc5f1b2" xsi:nil="true"/>
    <ThumbnailAssetId xmlns="6d93d202-47fc-4405-873a-cab67cc5f1b2" xsi:nil="true"/>
    <TrustLevel xmlns="6d93d202-47fc-4405-873a-cab67cc5f1b2">3 Community New</TrustLevel>
    <MarketSpecific xmlns="6d93d202-47fc-4405-873a-cab67cc5f1b2">true</MarketSpecific>
    <TPNamespace xmlns="6d93d202-47fc-4405-873a-cab67cc5f1b2" xsi:nil="true"/>
    <DirectSourceMarket xmlns="6d93d202-47fc-4405-873a-cab67cc5f1b2">english</DirectSourceMarket>
    <MachineTranslated xmlns="6d93d202-47fc-4405-873a-cab67cc5f1b2">false</MachineTranslated>
    <PlannedPubDate xmlns="6d93d202-47fc-4405-873a-cab67cc5f1b2" xsi:nil="true"/>
    <SubmitterId xmlns="6d93d202-47fc-4405-873a-cab67cc5f1b2">9c60ae39-ee33-43c2-b863-454968d0f2cc</SubmitterId>
    <Downloads xmlns="6d93d202-47fc-4405-873a-cab67cc5f1b2">0</Downloads>
    <OriginalSourceMarket xmlns="6d93d202-47fc-4405-873a-cab67cc5f1b2">english</OriginalSourceMarket>
    <PublishTargets xmlns="6d93d202-47fc-4405-873a-cab67cc5f1b2">OfficeOnline</PublishTargets>
    <ArtSampleDocs xmlns="6d93d202-47fc-4405-873a-cab67cc5f1b2" xsi:nil="true"/>
    <ApprovalLog xmlns="6d93d202-47fc-4405-873a-cab67cc5f1b2" xsi:nil="true"/>
    <ApprovalStatus xmlns="6d93d202-47fc-4405-873a-cab67cc5f1b2">InProgress</ApprovalStatus>
    <TPComponent xmlns="6d93d202-47fc-4405-873a-cab67cc5f1b2">PPTFiles</TPComponent>
    <EditorialTags xmlns="6d93d202-47fc-4405-873a-cab67cc5f1b2" xsi:nil="true"/>
    <TPExecutable xmlns="6d93d202-47fc-4405-873a-cab67cc5f1b2" xsi:nil="true"/>
    <LastHandOff xmlns="6d93d202-47fc-4405-873a-cab67cc5f1b2" xsi:nil="true"/>
    <BusinessGroup xmlns="6d93d202-47fc-4405-873a-cab67cc5f1b2" xsi:nil="true"/>
    <TPAppVersion xmlns="6d93d202-47fc-4405-873a-cab67cc5f1b2">12</TPAppVersion>
    <VoteCount xmlns="6d93d202-47fc-4405-873a-cab67cc5f1b2" xsi:nil="true"/>
    <APAuthor xmlns="6d93d202-47fc-4405-873a-cab67cc5f1b2">
      <UserInfo>
        <DisplayName>_o14migrate</DisplayName>
        <AccountId>266</AccountId>
        <AccountType/>
      </UserInfo>
    </APAuthor>
    <TPCommandLine xmlns="6d93d202-47fc-4405-873a-cab67cc5f1b2">{PP} /n {FilePath}</TPCommandLine>
    <UACurrentWords xmlns="6d93d202-47fc-4405-873a-cab67cc5f1b2" xsi:nil="true"/>
    <AssetId xmlns="6d93d202-47fc-4405-873a-cab67cc5f1b2">TP030007486</AssetId>
    <Manager xmlns="6d93d202-47fc-4405-873a-cab67cc5f1b2" xsi:nil="true"/>
    <NumericId xmlns="6d93d202-47fc-4405-873a-cab67cc5f1b2">-1</NumericId>
    <Component xmlns="64acb2c5-0a2b-4bda-bd34-58e36cbb80d2" xsi:nil="true"/>
    <HandoffToMSDN xmlns="6d93d202-47fc-4405-873a-cab67cc5f1b2" xsi:nil="true"/>
    <Markets xmlns="6d93d202-47fc-4405-873a-cab67cc5f1b2">
      <Value>2</Value>
    </Markets>
    <UALocComments xmlns="6d93d202-47fc-4405-873a-cab67cc5f1b2" xsi:nil="true"/>
    <UALocRecommendation xmlns="6d93d202-47fc-4405-873a-cab67cc5f1b2">Localize</UALocRecommendation>
    <AssetStart xmlns="6d93d202-47fc-4405-873a-cab67cc5f1b2">2010-04-16T14:38:07+00:00</AssetStart>
    <CrawlForDependencies xmlns="6d93d202-47fc-4405-873a-cab67cc5f1b2">false</CrawlForDependencies>
    <LastModifiedDateTime xmlns="6d93d202-47fc-4405-873a-cab67cc5f1b2" xsi:nil="true"/>
    <LastPublishResultLookup xmlns="6d93d202-47fc-4405-873a-cab67cc5f1b2" xsi:nil="true"/>
    <PublishStatusLookup xmlns="6d93d202-47fc-4405-873a-cab67cc5f1b2">
      <Value>328948</Value>
      <Value>502349</Value>
    </PublishStatusLookup>
    <AverageRating xmlns="6d93d202-47fc-4405-873a-cab67cc5f1b2" xsi:nil="true"/>
    <CSXUpdate xmlns="6d93d202-47fc-4405-873a-cab67cc5f1b2">false</CSXUpdate>
    <UAProjectedTotalWords xmlns="6d93d202-47fc-4405-873a-cab67cc5f1b2" xsi:nil="true"/>
    <AssetExpire xmlns="6d93d202-47fc-4405-873a-cab67cc5f1b2">2100-01-01T00:00:00+00:00</AssetExpire>
    <AssetType xmlns="6d93d202-47fc-4405-873a-cab67cc5f1b2">TP</AssetType>
    <IntlLangReviewDate xmlns="6d93d202-47fc-4405-873a-cab67cc5f1b2" xsi:nil="true"/>
    <TPFriendlyName xmlns="6d93d202-47fc-4405-873a-cab67cc5f1b2">Thème scolaire - Pile de cahier</TPFriendlyName>
    <IntlLangReview xmlns="6d93d202-47fc-4405-873a-cab67cc5f1b2" xsi:nil="true"/>
    <OOCacheId xmlns="6d93d202-47fc-4405-873a-cab67cc5f1b2" xsi:nil="true"/>
    <PolicheckWords xmlns="6d93d202-47fc-4405-873a-cab67cc5f1b2" xsi:nil="true"/>
    <TemplateStatus xmlns="6d93d202-47fc-4405-873a-cab67cc5f1b2">Complete</TemplateStatus>
    <CSXSubmissionMarket xmlns="6d93d202-47fc-4405-873a-cab67cc5f1b2" xsi:nil="true"/>
    <FriendlyTitle xmlns="6d93d202-47fc-4405-873a-cab67cc5f1b2" xsi:nil="true"/>
    <TPLaunchHelpLinkType xmlns="6d93d202-47fc-4405-873a-cab67cc5f1b2" xsi:nil="true"/>
    <Providers xmlns="6d93d202-47fc-4405-873a-cab67cc5f1b2" xsi:nil="true"/>
    <SourceTitle xmlns="6d93d202-47fc-4405-873a-cab67cc5f1b2">Thème scolaire - Pile de cahier</SourceTitle>
    <TemplateTemplateType xmlns="6d93d202-47fc-4405-873a-cab67cc5f1b2">PowerPoint 12 Default</TemplateTemplateType>
    <TimesCloned xmlns="6d93d202-47fc-4405-873a-cab67cc5f1b2" xsi:nil="true"/>
    <ClipArtFilename xmlns="6d93d202-47fc-4405-873a-cab67cc5f1b2" xsi:nil="true"/>
    <APDescription xmlns="6d93d202-47fc-4405-873a-cab67cc5f1b2" xsi:nil="true"/>
    <TPApplication xmlns="6d93d202-47fc-4405-873a-cab67cc5f1b2">PowerPoint</TPApplication>
    <CSXHash xmlns="6d93d202-47fc-4405-873a-cab67cc5f1b2">kHUMHUq9gDp339MQsTfMKrXQ0jY=</CSXHash>
    <PrimaryImageGen xmlns="6d93d202-47fc-4405-873a-cab67cc5f1b2">true</PrimaryImageGen>
    <ContentItem xmlns="6d93d202-47fc-4405-873a-cab67cc5f1b2" xsi:nil="true"/>
    <IsDeleted xmlns="6d93d202-47fc-4405-873a-cab67cc5f1b2">false</IsDeleted>
    <ShowIn xmlns="6d93d202-47fc-4405-873a-cab67cc5f1b2">Show everywhere</ShowIn>
    <BugNumber xmlns="6d93d202-47fc-4405-873a-cab67cc5f1b2" xsi:nil="true"/>
    <LegacyData xmlns="6d93d202-47fc-4405-873a-cab67cc5f1b2">ListingID:;Manager:;BuildStatus:Publish Passed;MockupPath:</LegacyData>
    <TPLaunchHelpLink xmlns="6d93d202-47fc-4405-873a-cab67cc5f1b2" xsi:nil="true"/>
    <Milestone xmlns="6d93d202-47fc-4405-873a-cab67cc5f1b2" xsi:nil="true"/>
    <UANotes xmlns="6d93d202-47fc-4405-873a-cab67cc5f1b2" xsi:nil="true"/>
    <Description0 xmlns="64acb2c5-0a2b-4bda-bd34-58e36cbb80d2" xsi:nil="true"/>
    <IntlLangReviewer xmlns="6d93d202-47fc-4405-873a-cab67cc5f1b2" xsi:nil="true"/>
    <IntlLocPriority xmlns="6d93d202-47fc-4405-873a-cab67cc5f1b2" xsi:nil="true"/>
    <OpenTemplate xmlns="6d93d202-47fc-4405-873a-cab67cc5f1b2">true</OpenTemplate>
    <Provider xmlns="6d93d202-47fc-4405-873a-cab67cc5f1b2" xsi:nil="true"/>
    <CSXSubmissionDate xmlns="6d93d202-47fc-4405-873a-cab67cc5f1b2">2009-10-11T07:00:00+00:00</CSXSubmissionDate>
    <TPClientViewer xmlns="6d93d202-47fc-4405-873a-cab67cc5f1b2" xsi:nil="true"/>
    <DSATActionTaken xmlns="6d93d202-47fc-4405-873a-cab67cc5f1b2" xsi:nil="true"/>
    <APEditor xmlns="6d93d202-47fc-4405-873a-cab67cc5f1b2">
      <UserInfo>
        <DisplayName>_o14migrate</DisplayName>
        <AccountId>266</AccountId>
        <AccountType/>
      </UserInfo>
    </APEditor>
    <TPInstallLocation xmlns="6d93d202-47fc-4405-873a-cab67cc5f1b2">{My Templates}</TPInstallLocation>
    <OutputCachingOn xmlns="6d93d202-47fc-4405-873a-cab67cc5f1b2">false</OutputCachingOn>
    <ParentAssetId xmlns="6d93d202-47fc-4405-873a-cab67cc5f1b2" xsi:nil="true"/>
    <LocManualTestRequired xmlns="6d93d202-47fc-4405-873a-cab67cc5f1b2">false</LocManualTestRequired>
    <LocalizationTagsTaxHTField0 xmlns="6d93d202-47fc-4405-873a-cab67cc5f1b2">
      <Terms xmlns="http://schemas.microsoft.com/office/infopath/2007/PartnerControls"/>
    </LocalizationTagsTaxHTField0>
    <CampaignTagsTaxHTField0 xmlns="6d93d202-47fc-4405-873a-cab67cc5f1b2">
      <Terms xmlns="http://schemas.microsoft.com/office/infopath/2007/PartnerControls"/>
    </CampaignTagsTaxHTField0>
    <LocLastLocAttemptVersionLookup xmlns="6d93d202-47fc-4405-873a-cab67cc5f1b2">169879</LocLastLocAttemptVersionLookup>
    <InternalTagsTaxHTField0 xmlns="6d93d202-47fc-4405-873a-cab67cc5f1b2">
      <Terms xmlns="http://schemas.microsoft.com/office/infopath/2007/PartnerControls"/>
    </InternalTagsTaxHTField0>
    <LocRecommendedHandoff xmlns="6d93d202-47fc-4405-873a-cab67cc5f1b2" xsi:nil="true"/>
    <BlockPublish xmlns="6d93d202-47fc-4405-873a-cab67cc5f1b2">false</BlockPublish>
    <LocComments xmlns="6d93d202-47fc-4405-873a-cab67cc5f1b2" xsi:nil="true"/>
    <TaxCatchAll xmlns="6d93d202-47fc-4405-873a-cab67cc5f1b2"/>
    <OriginalRelease xmlns="6d93d202-47fc-4405-873a-cab67cc5f1b2">14</OriginalRelease>
    <RecommendationsModifier xmlns="6d93d202-47fc-4405-873a-cab67cc5f1b2" xsi:nil="true"/>
    <ScenarioTagsTaxHTField0 xmlns="6d93d202-47fc-4405-873a-cab67cc5f1b2">
      <Terms xmlns="http://schemas.microsoft.com/office/infopath/2007/PartnerControls"/>
    </ScenarioTagsTaxHTField0>
    <FeatureTagsTaxHTField0 xmlns="6d93d202-47fc-4405-873a-cab67cc5f1b2">
      <Terms xmlns="http://schemas.microsoft.com/office/infopath/2007/PartnerControls"/>
    </FeatureTagsTaxHTField0>
    <LocMarketGroupTiers2 xmlns="6d93d202-47fc-4405-873a-cab67cc5f1b2" xsi:nil="true"/>
  </documentManagement>
</p:properties>
</file>

<file path=customXml/itemProps1.xml><?xml version="1.0" encoding="utf-8"?>
<ds:datastoreItem xmlns:ds="http://schemas.openxmlformats.org/officeDocument/2006/customXml" ds:itemID="{03EDC3DC-7CD4-4901-87B6-B4B13BED03B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d93d202-47fc-4405-873a-cab67cc5f1b2"/>
    <ds:schemaRef ds:uri="64acb2c5-0a2b-4bda-bd34-58e36cbb80d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BA8E3D7-FADB-4B96-9314-8F42286C8B77}">
  <ds:schemaRefs>
    <ds:schemaRef ds:uri="http://schemas.microsoft.com/sharepoint/v3/contenttype/forms"/>
  </ds:schemaRefs>
</ds:datastoreItem>
</file>

<file path=customXml/itemProps3.xml><?xml version="1.0" encoding="utf-8"?>
<ds:datastoreItem xmlns:ds="http://schemas.openxmlformats.org/officeDocument/2006/customXml" ds:itemID="{967A4EDE-E55A-4D5E-B7C9-7B00785CC817}">
  <ds:schemaRefs>
    <ds:schemaRef ds:uri="http://schemas.microsoft.com/office/2006/metadata/properties"/>
    <ds:schemaRef ds:uri="http://schemas.microsoft.com/office/infopath/2007/PartnerControls"/>
    <ds:schemaRef ds:uri="6d93d202-47fc-4405-873a-cab67cc5f1b2"/>
    <ds:schemaRef ds:uri="64acb2c5-0a2b-4bda-bd34-58e36cbb80d2"/>
  </ds:schemaRefs>
</ds:datastoreItem>
</file>

<file path=docProps/app.xml><?xml version="1.0" encoding="utf-8"?>
<Properties xmlns="http://schemas.openxmlformats.org/officeDocument/2006/extended-properties" xmlns:vt="http://schemas.openxmlformats.org/officeDocument/2006/docPropsVTypes">
  <Template>tf30007486_win32</Template>
  <TotalTime>343</TotalTime>
  <Words>2019</Words>
  <Application>Microsoft Office PowerPoint</Application>
  <PresentationFormat>Affichage à l'écran (4:3)</PresentationFormat>
  <Paragraphs>216</Paragraphs>
  <Slides>42</Slides>
  <Notes>0</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42</vt:i4>
      </vt:variant>
    </vt:vector>
  </HeadingPairs>
  <TitlesOfParts>
    <vt:vector size="45" baseType="lpstr">
      <vt:lpstr>Arial</vt:lpstr>
      <vt:lpstr>Calibri</vt:lpstr>
      <vt:lpstr>Thème Office</vt:lpstr>
      <vt:lpstr>La loi sur le système de santé et des services sociaux (LSSSS) Les bases</vt:lpstr>
      <vt:lpstr> Introduction à la LSSSS </vt:lpstr>
      <vt:lpstr>Représentation de l’offre de service</vt:lpstr>
      <vt:lpstr>Les droits des usagers  (Dostie, Fiche 3, pp 37-39)</vt:lpstr>
      <vt:lpstr>Le droit à l’information</vt:lpstr>
      <vt:lpstr>Le droit de recevoir des soins de qualité</vt:lpstr>
      <vt:lpstr>Droit lié à la langue</vt:lpstr>
      <vt:lpstr>Le droit d’être accompagné</vt:lpstr>
      <vt:lpstr>Le droit de choisir</vt:lpstr>
      <vt:lpstr>Le droit au consentement</vt:lpstr>
      <vt:lpstr>Consentement et Code civil du Québec</vt:lpstr>
      <vt:lpstr>Consentement libre et éclairé</vt:lpstr>
      <vt:lpstr>Le consentement aux soins (p.28)</vt:lpstr>
      <vt:lpstr>Les soins requis par son état et les soins non requis  </vt:lpstr>
      <vt:lpstr>Soins requis par son état (14 ans)</vt:lpstr>
      <vt:lpstr>Les soins non requis par son état de santé (18 ans ou consentement parental par écrit)</vt:lpstr>
      <vt:lpstr>Particularité du consentement d’un mineur de 14 ans </vt:lpstr>
      <vt:lpstr>Les situations d’urgence</vt:lpstr>
      <vt:lpstr>Le droit de recevoir des soins en cas d’urgence </vt:lpstr>
      <vt:lpstr>Lorsque la situation d’urgence permet d’obtenir le consentement</vt:lpstr>
      <vt:lpstr>Liens vers les actualités</vt:lpstr>
      <vt:lpstr>Pourquoi le droit de consentir aux soins ne s’applique pas?</vt:lpstr>
      <vt:lpstr>Accès au dossier </vt:lpstr>
      <vt:lpstr>La confidentialité du dossier</vt:lpstr>
      <vt:lpstr>Rappel des situations d’exception</vt:lpstr>
      <vt:lpstr>Présentation PowerPoint</vt:lpstr>
      <vt:lpstr>Présentation PowerPoint</vt:lpstr>
      <vt:lpstr>Le droit de consulter son dossier</vt:lpstr>
      <vt:lpstr>Les situations d’exception</vt:lpstr>
      <vt:lpstr>Cas d’exception liés au refus d’accès au dossier</vt:lpstr>
      <vt:lpstr>Lorsque les droits ne sont pas respectés</vt:lpstr>
      <vt:lpstr>Le droit de recours</vt:lpstr>
      <vt:lpstr>En cas d’insatisfaction: démarches</vt:lpstr>
      <vt:lpstr>Toujours insatisfait? Porter plainte</vt:lpstr>
      <vt:lpstr>Les centres d’assistance et d’accompagnement aux plaintes (CAAP)</vt:lpstr>
      <vt:lpstr>Deux paliers de recours</vt:lpstr>
      <vt:lpstr>Porter plainte au Commissaire aux plaintes et à la qualité des services</vt:lpstr>
      <vt:lpstr>Protecteur du citoyen</vt:lpstr>
      <vt:lpstr>Autres recours</vt:lpstr>
      <vt:lpstr>L’éducateur spécialisé et les droits des usagers</vt:lpstr>
      <vt:lpstr>Changements à venir</vt:lpstr>
      <vt:lpstr>Médiagraphie</vt:lpstr>
    </vt:vector>
  </TitlesOfParts>
  <Company>College Merici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structure organisationnelle des services sociaux et de santé</dc:title>
  <dc:creator>Céline Gagnon</dc:creator>
  <cp:lastModifiedBy>Céline Gagnon</cp:lastModifiedBy>
  <cp:revision>10</cp:revision>
  <dcterms:created xsi:type="dcterms:W3CDTF">2023-07-13T14:11:57Z</dcterms:created>
  <dcterms:modified xsi:type="dcterms:W3CDTF">2023-09-19T12:40:02Z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0x01010069924D1ECC420D47A2456556BC94F7370400BDF4491DEA4973499845289601F88B9F</vt:lpwstr>
  </property>
  <property fmtid="{D5CDD505-2E9C-101B-9397-08002B2CF9AE}" pid="3" name="Applications">
    <vt:lpwstr>53;#PowerPoint 12</vt:lpwstr>
  </property>
  <property fmtid="{D5CDD505-2E9C-101B-9397-08002B2CF9AE}" pid="4" name="Order">
    <vt:r8>8676300</vt:r8>
  </property>
  <property fmtid="{D5CDD505-2E9C-101B-9397-08002B2CF9AE}" pid="5" name="APTrustLevel">
    <vt:r8>3</vt:r8>
  </property>
</Properties>
</file>