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C10493-4B41-4EF0-B589-14F805D04534}" v="9" dt="2023-08-29T14:47:29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8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2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5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1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8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6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6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7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2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52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Z9SGSfT1ehs" TargetMode="External"/><Relationship Id="rId4" Type="http://schemas.openxmlformats.org/officeDocument/2006/relationships/hyperlink" Target="https://www.youtube.com/watch?v=wlDf7hzwE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30" r="10946" b="246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r-CA" dirty="0"/>
              <a:t>L’ESTIME DE SOI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fr-CA" sz="20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450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30" r="10946" b="2462"/>
          <a:stretch/>
        </p:blipFill>
        <p:spPr>
          <a:xfrm>
            <a:off x="2773379" y="10"/>
            <a:ext cx="8668512" cy="6857990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309" y="463964"/>
            <a:ext cx="4023360" cy="1316799"/>
          </a:xfrm>
        </p:spPr>
        <p:txBody>
          <a:bodyPr anchor="b">
            <a:normAutofit/>
          </a:bodyPr>
          <a:lstStyle/>
          <a:p>
            <a:pPr algn="l"/>
            <a:r>
              <a:rPr lang="fr-CA" sz="4800" b="1" dirty="0"/>
              <a:t>DÉFINITION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42482"/>
            <a:ext cx="5322745" cy="4451554"/>
          </a:xfrm>
        </p:spPr>
        <p:txBody>
          <a:bodyPr>
            <a:noAutofit/>
          </a:bodyPr>
          <a:lstStyle/>
          <a:p>
            <a:pPr algn="l"/>
            <a:r>
              <a:rPr lang="fr-CA" sz="2800" dirty="0"/>
              <a:t>L’estime de soi répond à la question EST-CE QUE JE M’AIME?</a:t>
            </a:r>
          </a:p>
          <a:p>
            <a:pPr algn="l"/>
            <a:endParaRPr lang="fr-CA" sz="2800" dirty="0"/>
          </a:p>
          <a:p>
            <a:pPr algn="l"/>
            <a:r>
              <a:rPr lang="fr-CA" sz="2800" dirty="0"/>
              <a:t>C’est un jugement positif ou négatif qu’une personne porte sur le concept de soi, il indique dans quelle mesure une personne s’aime et s’estime ou se déteste et se dénigre.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395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3" y="971551"/>
            <a:ext cx="5187545" cy="1655763"/>
          </a:xfrm>
        </p:spPr>
        <p:txBody>
          <a:bodyPr>
            <a:normAutofit/>
          </a:bodyPr>
          <a:lstStyle/>
          <a:p>
            <a:pPr algn="l"/>
            <a:r>
              <a:rPr lang="fr-CA" sz="4400" b="1" dirty="0">
                <a:solidFill>
                  <a:schemeClr val="bg1"/>
                </a:solidFill>
              </a:rPr>
              <a:t>LES 5 DIMENSIONS DE L’ESTIME DE SOI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454" y="2888974"/>
            <a:ext cx="4605340" cy="3454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fr-CA" sz="3200" dirty="0">
                <a:solidFill>
                  <a:schemeClr val="bg1"/>
                </a:solidFill>
              </a:rPr>
              <a:t>La compétence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sz="3200" dirty="0">
                <a:solidFill>
                  <a:schemeClr val="bg1"/>
                </a:solidFill>
              </a:rPr>
              <a:t>La valeur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sz="3200" dirty="0">
                <a:solidFill>
                  <a:schemeClr val="bg1"/>
                </a:solidFill>
              </a:rPr>
              <a:t>La dimension cognitive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sz="3200" dirty="0">
                <a:solidFill>
                  <a:schemeClr val="bg1"/>
                </a:solidFill>
              </a:rPr>
              <a:t>La dimension affective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sz="3200" dirty="0">
                <a:solidFill>
                  <a:schemeClr val="bg1"/>
                </a:solidFill>
              </a:rPr>
              <a:t>La stabilité ou le changement</a:t>
            </a:r>
          </a:p>
          <a:p>
            <a:pPr algn="l"/>
            <a:endParaRPr lang="fr-CA" sz="1400" dirty="0">
              <a:solidFill>
                <a:schemeClr val="bg1"/>
              </a:solidFill>
            </a:endParaRPr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2919" r="19190" b="-2"/>
          <a:stretch/>
        </p:blipFill>
        <p:spPr>
          <a:xfrm>
            <a:off x="7115177" y="115193"/>
            <a:ext cx="4950618" cy="6627614"/>
          </a:xfrm>
          <a:prstGeom prst="rect">
            <a:avLst/>
          </a:prstGeom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C65C03C-3F17-45DC-A1B9-35ACA4339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4A161CC-6DC5-4863-B213-94529D6E0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7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3130" y="-458419"/>
            <a:ext cx="6124575" cy="2665509"/>
          </a:xfrm>
        </p:spPr>
        <p:txBody>
          <a:bodyPr>
            <a:normAutofit/>
          </a:bodyPr>
          <a:lstStyle/>
          <a:p>
            <a:r>
              <a:rPr lang="fr-CA" sz="5400" b="1" dirty="0">
                <a:solidFill>
                  <a:schemeClr val="bg1"/>
                </a:solidFill>
              </a:rPr>
              <a:t>LA COMPÉTENCE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02" y="2981739"/>
            <a:ext cx="6128274" cy="2316979"/>
          </a:xfrm>
        </p:spPr>
        <p:txBody>
          <a:bodyPr>
            <a:normAutofit/>
          </a:bodyPr>
          <a:lstStyle/>
          <a:p>
            <a:pPr algn="l"/>
            <a:r>
              <a:rPr lang="fr-CA" sz="3200" dirty="0">
                <a:solidFill>
                  <a:schemeClr val="bg1"/>
                </a:solidFill>
              </a:rPr>
              <a:t>C’EST LA PERCEPTION DE NOTRE CAPACITÉ D’AGIR.</a:t>
            </a:r>
          </a:p>
          <a:p>
            <a:pPr algn="l"/>
            <a:endParaRPr lang="fr-CA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Par exemple: 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DBA5192-D1D6-4385-9B20-7991E9921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49CFA8C3-E4AC-4EF8-8986-83C92DBF5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C939349E-97F2-4F20-99B2-B5BABDD5E5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6DF4F205-369D-432D-BE06-61DCFE9AB0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658D615-89F8-4EE3-A5C2-8B57E4874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4529F45F-9E0D-4469-B6FE-BFA23DC316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id="{4D258C8B-77B4-43BA-8B2F-AB7C96C3990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id="{867E9E24-BE8C-47FF-BCF1-3E4BDF64D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BDD9DC28-AE74-45F4-8F16-49C6A59604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6DDBBC55-F5AB-4776-B58D-648EECAB54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30F7ABFF-600B-4509-83F7-177A4FE3DB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blipFill>
                  <a:blip r:embed="rId2">
                    <a:alphaModFix amt="57000"/>
                  </a:blip>
                  <a:tile tx="0" ty="0" sx="100000" sy="100000" flip="none" algn="tl"/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90" r="9365" b="1"/>
          <a:stretch/>
        </p:blipFill>
        <p:spPr>
          <a:xfrm>
            <a:off x="835024" y="2387962"/>
            <a:ext cx="2663825" cy="266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1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3130" y="-458419"/>
            <a:ext cx="6124575" cy="2665509"/>
          </a:xfrm>
        </p:spPr>
        <p:txBody>
          <a:bodyPr>
            <a:normAutofit/>
          </a:bodyPr>
          <a:lstStyle/>
          <a:p>
            <a:r>
              <a:rPr lang="fr-CA" sz="5400" b="1" dirty="0">
                <a:solidFill>
                  <a:schemeClr val="bg1"/>
                </a:solidFill>
              </a:rPr>
              <a:t>LA VALEUR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02" y="2981739"/>
            <a:ext cx="6128274" cy="2316979"/>
          </a:xfrm>
        </p:spPr>
        <p:txBody>
          <a:bodyPr>
            <a:normAutofit lnSpcReduction="10000"/>
          </a:bodyPr>
          <a:lstStyle/>
          <a:p>
            <a:pPr algn="l"/>
            <a:r>
              <a:rPr lang="fr-CA" sz="3200" dirty="0">
                <a:solidFill>
                  <a:schemeClr val="bg1"/>
                </a:solidFill>
              </a:rPr>
              <a:t>C’EST LA PERCEPTION DU DEGRÉ D’APPRÉCIATION DES AUTRES À NOTRE ÉGARD.</a:t>
            </a:r>
          </a:p>
          <a:p>
            <a:pPr algn="l"/>
            <a:endParaRPr lang="fr-CA" sz="3200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Par exemple: 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DBA5192-D1D6-4385-9B20-7991E9921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49CFA8C3-E4AC-4EF8-8986-83C92DBF5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C939349E-97F2-4F20-99B2-B5BABDD5E5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6DF4F205-369D-432D-BE06-61DCFE9AB0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658D615-89F8-4EE3-A5C2-8B57E4874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4529F45F-9E0D-4469-B6FE-BFA23DC316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id="{4D258C8B-77B4-43BA-8B2F-AB7C96C3990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id="{867E9E24-BE8C-47FF-BCF1-3E4BDF64D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BDD9DC28-AE74-45F4-8F16-49C6A59604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6DDBBC55-F5AB-4776-B58D-648EECAB54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30F7ABFF-600B-4509-83F7-177A4FE3DB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blipFill>
                  <a:blip r:embed="rId2">
                    <a:alphaModFix amt="57000"/>
                  </a:blip>
                  <a:tile tx="0" ty="0" sx="100000" sy="100000" flip="none" algn="tl"/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90" r="9365" b="1"/>
          <a:stretch/>
        </p:blipFill>
        <p:spPr>
          <a:xfrm>
            <a:off x="835024" y="2387962"/>
            <a:ext cx="2663825" cy="266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57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3130" y="-458419"/>
            <a:ext cx="6124575" cy="2665509"/>
          </a:xfrm>
        </p:spPr>
        <p:txBody>
          <a:bodyPr>
            <a:normAutofit/>
          </a:bodyPr>
          <a:lstStyle/>
          <a:p>
            <a:r>
              <a:rPr lang="fr-CA" sz="5400" b="1" dirty="0">
                <a:solidFill>
                  <a:schemeClr val="bg1"/>
                </a:solidFill>
              </a:rPr>
              <a:t>LA DIMENSION COGNITIVE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02" y="2981739"/>
            <a:ext cx="6128274" cy="2316979"/>
          </a:xfrm>
        </p:spPr>
        <p:txBody>
          <a:bodyPr>
            <a:normAutofit lnSpcReduction="10000"/>
          </a:bodyPr>
          <a:lstStyle/>
          <a:p>
            <a:pPr algn="l"/>
            <a:r>
              <a:rPr lang="fr-CA" sz="3200" dirty="0">
                <a:solidFill>
                  <a:schemeClr val="bg1"/>
                </a:solidFill>
              </a:rPr>
              <a:t>C’EST LA PERCEPTION DE NOTRE CARACTÈRE ET DE NOTRE PERSONNALITÉ.</a:t>
            </a:r>
          </a:p>
          <a:p>
            <a:pPr algn="l"/>
            <a:endParaRPr lang="fr-CA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Par exemple: 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DBA5192-D1D6-4385-9B20-7991E9921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49CFA8C3-E4AC-4EF8-8986-83C92DBF5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C939349E-97F2-4F20-99B2-B5BABDD5E5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6DF4F205-369D-432D-BE06-61DCFE9AB0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658D615-89F8-4EE3-A5C2-8B57E4874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4529F45F-9E0D-4469-B6FE-BFA23DC316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id="{4D258C8B-77B4-43BA-8B2F-AB7C96C3990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id="{867E9E24-BE8C-47FF-BCF1-3E4BDF64D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BDD9DC28-AE74-45F4-8F16-49C6A59604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6DDBBC55-F5AB-4776-B58D-648EECAB54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30F7ABFF-600B-4509-83F7-177A4FE3DB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blipFill>
                  <a:blip r:embed="rId2">
                    <a:alphaModFix amt="57000"/>
                  </a:blip>
                  <a:tile tx="0" ty="0" sx="100000" sy="100000" flip="none" algn="tl"/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90" r="9365" b="1"/>
          <a:stretch/>
        </p:blipFill>
        <p:spPr>
          <a:xfrm>
            <a:off x="835024" y="2387962"/>
            <a:ext cx="2663825" cy="266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2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3130" y="-458419"/>
            <a:ext cx="6124575" cy="2665509"/>
          </a:xfrm>
        </p:spPr>
        <p:txBody>
          <a:bodyPr>
            <a:normAutofit/>
          </a:bodyPr>
          <a:lstStyle/>
          <a:p>
            <a:r>
              <a:rPr lang="fr-CA" sz="5400" b="1" dirty="0">
                <a:solidFill>
                  <a:schemeClr val="bg1"/>
                </a:solidFill>
              </a:rPr>
              <a:t>LA DIMENSION AFFECTIVE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02" y="2981739"/>
            <a:ext cx="6128274" cy="2316979"/>
          </a:xfrm>
        </p:spPr>
        <p:txBody>
          <a:bodyPr>
            <a:normAutofit lnSpcReduction="10000"/>
          </a:bodyPr>
          <a:lstStyle/>
          <a:p>
            <a:pPr algn="l"/>
            <a:r>
              <a:rPr lang="fr-CA" sz="3200" dirty="0">
                <a:solidFill>
                  <a:schemeClr val="bg1"/>
                </a:solidFill>
              </a:rPr>
              <a:t>C’EST NOTRE AUTOÉVALUATION ET LES SENTIMENTS QU’ELLE ENGENDRE.</a:t>
            </a:r>
          </a:p>
          <a:p>
            <a:pPr algn="l"/>
            <a:endParaRPr lang="fr-CA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Par exemple: 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DBA5192-D1D6-4385-9B20-7991E9921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49CFA8C3-E4AC-4EF8-8986-83C92DBF5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C939349E-97F2-4F20-99B2-B5BABDD5E5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6DF4F205-369D-432D-BE06-61DCFE9AB0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658D615-89F8-4EE3-A5C2-8B57E4874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4529F45F-9E0D-4469-B6FE-BFA23DC316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id="{4D258C8B-77B4-43BA-8B2F-AB7C96C3990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id="{867E9E24-BE8C-47FF-BCF1-3E4BDF64D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BDD9DC28-AE74-45F4-8F16-49C6A59604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6DDBBC55-F5AB-4776-B58D-648EECAB54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30F7ABFF-600B-4509-83F7-177A4FE3DB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blipFill>
                  <a:blip r:embed="rId2">
                    <a:alphaModFix amt="57000"/>
                  </a:blip>
                  <a:tile tx="0" ty="0" sx="100000" sy="100000" flip="none" algn="tl"/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90" r="9365" b="1"/>
          <a:stretch/>
        </p:blipFill>
        <p:spPr>
          <a:xfrm>
            <a:off x="835024" y="2387962"/>
            <a:ext cx="2663825" cy="266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8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3130" y="-458419"/>
            <a:ext cx="6124575" cy="2665509"/>
          </a:xfrm>
        </p:spPr>
        <p:txBody>
          <a:bodyPr>
            <a:normAutofit/>
          </a:bodyPr>
          <a:lstStyle/>
          <a:p>
            <a:r>
              <a:rPr lang="fr-CA" sz="5400" b="1" dirty="0">
                <a:solidFill>
                  <a:schemeClr val="bg1"/>
                </a:solidFill>
              </a:rPr>
              <a:t>LA STABILITÉ OU LE CHANGEMENT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02" y="2981739"/>
            <a:ext cx="6128274" cy="2876136"/>
          </a:xfrm>
        </p:spPr>
        <p:txBody>
          <a:bodyPr>
            <a:normAutofit/>
          </a:bodyPr>
          <a:lstStyle/>
          <a:p>
            <a:pPr algn="l"/>
            <a:r>
              <a:rPr lang="fr-CA" sz="3200" dirty="0">
                <a:solidFill>
                  <a:schemeClr val="bg1"/>
                </a:solidFill>
              </a:rPr>
              <a:t>C’EST NOTRE RAPPORT AUX DIFFICULTÉS ET AUX ÉCHECS. CELA RÉFÈRE À LA CAPACITÉ D’ADAPTATION ET À LA RÉSILIENCE.</a:t>
            </a:r>
          </a:p>
          <a:p>
            <a:pPr algn="l"/>
            <a:endParaRPr lang="fr-CA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Par exemple: 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DBA5192-D1D6-4385-9B20-7991E9921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49CFA8C3-E4AC-4EF8-8986-83C92DBF5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C939349E-97F2-4F20-99B2-B5BABDD5E5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6DF4F205-369D-432D-BE06-61DCFE9AB0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658D615-89F8-4EE3-A5C2-8B57E4874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4529F45F-9E0D-4469-B6FE-BFA23DC316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id="{4D258C8B-77B4-43BA-8B2F-AB7C96C3990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id="{867E9E24-BE8C-47FF-BCF1-3E4BDF64D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BDD9DC28-AE74-45F4-8F16-49C6A59604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10" name="Freeform: Shape 109">
                  <a:extLst>
                    <a:ext uri="{FF2B5EF4-FFF2-40B4-BE49-F238E27FC236}">
                      <a16:creationId xmlns:a16="http://schemas.microsoft.com/office/drawing/2014/main" id="{6DDBBC55-F5AB-4776-B58D-648EECAB54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30F7ABFF-600B-4509-83F7-177A4FE3DB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blipFill>
                  <a:blip r:embed="rId2">
                    <a:alphaModFix amt="57000"/>
                  </a:blip>
                  <a:tile tx="0" ty="0" sx="100000" sy="100000" flip="none" algn="tl"/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90" r="9365" b="1"/>
          <a:stretch/>
        </p:blipFill>
        <p:spPr>
          <a:xfrm>
            <a:off x="835024" y="2387962"/>
            <a:ext cx="2663825" cy="266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7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ART ET ESTIME DE SOI - Journal Le St-Armand">
            <a:extLst>
              <a:ext uri="{FF2B5EF4-FFF2-40B4-BE49-F238E27FC236}">
                <a16:creationId xmlns:a16="http://schemas.microsoft.com/office/drawing/2014/main" id="{13BEEAEC-9C9D-B9F4-BF66-4972762E4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5" r="-1" b="13924"/>
          <a:stretch/>
        </p:blipFill>
        <p:spPr bwMode="auto">
          <a:xfrm>
            <a:off x="4547937" y="-5"/>
            <a:ext cx="7644062" cy="3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F727437-E3DE-654E-7FE6-DD611EBF05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123" r="-1" b="24256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1038" name="Rectangle 1037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544DD0-668B-5FED-0787-2C0BB69B5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15219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fr-CA" sz="5000" b="1">
                <a:solidFill>
                  <a:schemeClr val="bg1"/>
                </a:solidFill>
              </a:rPr>
              <a:t>LE DÉVELOPPEMENT DE L’ESTIME DE SOI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CCD323-06C2-5F24-4365-D32E5BA8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02075"/>
            <a:ext cx="5395912" cy="1655762"/>
          </a:xfrm>
        </p:spPr>
        <p:txBody>
          <a:bodyPr>
            <a:normAutofit/>
          </a:bodyPr>
          <a:lstStyle/>
          <a:p>
            <a:pPr algn="l"/>
            <a:r>
              <a:rPr lang="fr-CA" sz="1900">
                <a:solidFill>
                  <a:schemeClr val="bg1"/>
                </a:solidFill>
              </a:rPr>
              <a:t>Comment faire?</a:t>
            </a:r>
          </a:p>
          <a:p>
            <a:pPr algn="l"/>
            <a:r>
              <a:rPr lang="fr-CA" sz="1900">
                <a:solidFill>
                  <a:schemeClr val="bg1"/>
                </a:solidFill>
              </a:rPr>
              <a:t>Faites le test sur Moodle et voyez les vidéos</a:t>
            </a:r>
          </a:p>
          <a:p>
            <a:pPr algn="l"/>
            <a:r>
              <a:rPr lang="fr-CA" sz="1900">
                <a:solidFill>
                  <a:schemeClr val="bg1"/>
                </a:solidFill>
                <a:hlinkClick r:id="rId4"/>
              </a:rPr>
              <a:t>https://www.youtube.com/watch?v=wlDf7hzwEgU</a:t>
            </a:r>
            <a:endParaRPr lang="fr-CA" sz="1900">
              <a:solidFill>
                <a:schemeClr val="bg1"/>
              </a:solidFill>
            </a:endParaRPr>
          </a:p>
          <a:p>
            <a:pPr algn="l"/>
            <a:r>
              <a:rPr lang="fr-CA" sz="1900">
                <a:solidFill>
                  <a:schemeClr val="bg1"/>
                </a:solidFill>
                <a:hlinkClick r:id="rId5"/>
              </a:rPr>
              <a:t>https://www.youtube.com/watch?v=Z9SGSfT1ehs</a:t>
            </a:r>
            <a:endParaRPr lang="fr-CA" sz="1900">
              <a:solidFill>
                <a:schemeClr val="bg1"/>
              </a:solidFill>
            </a:endParaRPr>
          </a:p>
          <a:p>
            <a:pPr algn="l"/>
            <a:endParaRPr lang="fr-CA" sz="1900">
              <a:solidFill>
                <a:schemeClr val="bg1"/>
              </a:solidFill>
            </a:endParaRPr>
          </a:p>
        </p:txBody>
      </p:sp>
      <p:cxnSp>
        <p:nvCxnSpPr>
          <p:cNvPr id="1040" name="Straight Connector 1039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3151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125</TotalTime>
  <Words>204</Words>
  <Application>Microsoft Office PowerPoint</Application>
  <PresentationFormat>Grand écran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L’ESTIME DE SOI</vt:lpstr>
      <vt:lpstr>DÉFINITION</vt:lpstr>
      <vt:lpstr>LES 5 DIMENSIONS DE L’ESTIME DE SOI</vt:lpstr>
      <vt:lpstr>LA COMPÉTENCE</vt:lpstr>
      <vt:lpstr>LA VALEUR</vt:lpstr>
      <vt:lpstr>LA DIMENSION COGNITIVE</vt:lpstr>
      <vt:lpstr>LA DIMENSION AFFECTIVE</vt:lpstr>
      <vt:lpstr>LA STABILITÉ OU LE CHANGEMENT</vt:lpstr>
      <vt:lpstr>LE DÉVELOPPEMENT DE L’ESTIME DE SOI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L’ESTIME DE SOI</dc:title>
  <dc:creator>France Defoy</dc:creator>
  <cp:lastModifiedBy>Fannie Harvey</cp:lastModifiedBy>
  <cp:revision>3</cp:revision>
  <dcterms:created xsi:type="dcterms:W3CDTF">2023-07-13T17:10:25Z</dcterms:created>
  <dcterms:modified xsi:type="dcterms:W3CDTF">2024-07-22T15:27:39Z</dcterms:modified>
</cp:coreProperties>
</file>