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3648" r:id="rId3"/>
  </p:sldMasterIdLst>
  <p:notesMasterIdLst>
    <p:notesMasterId r:id="rId23"/>
  </p:notesMasterIdLst>
  <p:handoutMasterIdLst>
    <p:handoutMasterId r:id="rId24"/>
  </p:handoutMasterIdLst>
  <p:sldIdLst>
    <p:sldId id="298" r:id="rId4"/>
    <p:sldId id="318" r:id="rId5"/>
    <p:sldId id="283" r:id="rId6"/>
    <p:sldId id="297" r:id="rId7"/>
    <p:sldId id="319" r:id="rId8"/>
    <p:sldId id="321" r:id="rId9"/>
    <p:sldId id="284" r:id="rId10"/>
    <p:sldId id="299" r:id="rId11"/>
    <p:sldId id="300" r:id="rId12"/>
    <p:sldId id="301" r:id="rId13"/>
    <p:sldId id="302" r:id="rId14"/>
    <p:sldId id="293" r:id="rId15"/>
    <p:sldId id="310" r:id="rId16"/>
    <p:sldId id="311" r:id="rId17"/>
    <p:sldId id="312" r:id="rId18"/>
    <p:sldId id="313" r:id="rId19"/>
    <p:sldId id="314" r:id="rId20"/>
    <p:sldId id="315" r:id="rId21"/>
    <p:sldId id="296" r:id="rId22"/>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5" autoAdjust="0"/>
    <p:restoredTop sz="94574" autoAdjust="0"/>
  </p:normalViewPr>
  <p:slideViewPr>
    <p:cSldViewPr snapToGrid="0">
      <p:cViewPr varScale="1">
        <p:scale>
          <a:sx n="72" d="100"/>
          <a:sy n="72" d="100"/>
        </p:scale>
        <p:origin x="660" y="5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90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B0C4F3-CBBA-4847-983A-503DFFDF7D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90F7D82-F2FD-44AE-846D-7FE3F3E4DBA0}">
      <dgm:prSet/>
      <dgm:spPr/>
      <dgm:t>
        <a:bodyPr/>
        <a:lstStyle/>
        <a:p>
          <a:r>
            <a:rPr lang="fr-CA" dirty="0"/>
            <a:t>«Le technicien en éducation spécialisée travaille auprès de personnes éprouvant des </a:t>
          </a:r>
          <a:r>
            <a:rPr lang="fr-CA" dirty="0">
              <a:solidFill>
                <a:schemeClr val="accent5">
                  <a:lumMod val="75000"/>
                  <a:lumOff val="25000"/>
                </a:schemeClr>
              </a:solidFill>
            </a:rPr>
            <a:t>difficultés d’adaptation</a:t>
          </a:r>
          <a:r>
            <a:rPr lang="fr-CA" dirty="0"/>
            <a:t>, comme les personnes atteintes d’une déficience physique ou intellectuelle, les délinquants et les toxicomanes, afin de permettre leur </a:t>
          </a:r>
          <a:r>
            <a:rPr lang="fr-CA" dirty="0">
              <a:solidFill>
                <a:schemeClr val="accent5">
                  <a:lumMod val="75000"/>
                  <a:lumOff val="25000"/>
                </a:schemeClr>
              </a:solidFill>
            </a:rPr>
            <a:t>intégration sociale </a:t>
          </a:r>
          <a:r>
            <a:rPr lang="fr-CA" dirty="0"/>
            <a:t>ou de faciliter leur </a:t>
          </a:r>
          <a:r>
            <a:rPr lang="fr-CA" dirty="0">
              <a:solidFill>
                <a:schemeClr val="accent5">
                  <a:lumMod val="75000"/>
                  <a:lumOff val="25000"/>
                </a:schemeClr>
              </a:solidFill>
            </a:rPr>
            <a:t>réadaptation</a:t>
          </a:r>
          <a:r>
            <a:rPr lang="fr-CA" dirty="0"/>
            <a:t>. </a:t>
          </a:r>
          <a:endParaRPr lang="en-US" dirty="0"/>
        </a:p>
      </dgm:t>
    </dgm:pt>
    <dgm:pt modelId="{783EE243-4E3B-4A18-9145-336E066AF966}" type="parTrans" cxnId="{F17DAE24-9923-4BB8-9A91-3047D92AFB3B}">
      <dgm:prSet/>
      <dgm:spPr/>
      <dgm:t>
        <a:bodyPr/>
        <a:lstStyle/>
        <a:p>
          <a:endParaRPr lang="en-US"/>
        </a:p>
      </dgm:t>
    </dgm:pt>
    <dgm:pt modelId="{43C2F676-85A5-444C-A939-340AC8EEEEAA}" type="sibTrans" cxnId="{F17DAE24-9923-4BB8-9A91-3047D92AFB3B}">
      <dgm:prSet/>
      <dgm:spPr/>
      <dgm:t>
        <a:bodyPr/>
        <a:lstStyle/>
        <a:p>
          <a:endParaRPr lang="en-US"/>
        </a:p>
      </dgm:t>
    </dgm:pt>
    <dgm:pt modelId="{DB36F34F-AE38-4D7B-B4B1-197DAC67CCFD}">
      <dgm:prSet/>
      <dgm:spPr/>
      <dgm:t>
        <a:bodyPr/>
        <a:lstStyle/>
        <a:p>
          <a:r>
            <a:rPr lang="fr-CA" dirty="0"/>
            <a:t>Il doit, entre autres, </a:t>
          </a:r>
          <a:r>
            <a:rPr lang="fr-CA" dirty="0">
              <a:solidFill>
                <a:schemeClr val="accent5">
                  <a:lumMod val="75000"/>
                  <a:lumOff val="25000"/>
                </a:schemeClr>
              </a:solidFill>
            </a:rPr>
            <a:t>observer</a:t>
          </a:r>
          <a:r>
            <a:rPr lang="fr-CA" dirty="0"/>
            <a:t> les attitudes  et comportements de ces personnes, participer à </a:t>
          </a:r>
          <a:r>
            <a:rPr lang="fr-CA" dirty="0">
              <a:solidFill>
                <a:schemeClr val="accent5">
                  <a:lumMod val="75000"/>
                  <a:lumOff val="25000"/>
                </a:schemeClr>
              </a:solidFill>
            </a:rPr>
            <a:t>l’évaluation de leurs besoins</a:t>
          </a:r>
          <a:r>
            <a:rPr lang="fr-CA" dirty="0"/>
            <a:t>, élaborer un </a:t>
          </a:r>
          <a:r>
            <a:rPr lang="fr-CA" dirty="0">
              <a:solidFill>
                <a:schemeClr val="accent5">
                  <a:lumMod val="75000"/>
                  <a:lumOff val="25000"/>
                </a:schemeClr>
              </a:solidFill>
            </a:rPr>
            <a:t>plan d’intervention </a:t>
          </a:r>
          <a:r>
            <a:rPr lang="fr-CA" dirty="0"/>
            <a:t>favorisant leur adaptation,  </a:t>
          </a:r>
          <a:r>
            <a:rPr lang="fr-CA" dirty="0">
              <a:solidFill>
                <a:schemeClr val="accent5">
                  <a:lumMod val="75000"/>
                  <a:lumOff val="25000"/>
                </a:schemeClr>
              </a:solidFill>
            </a:rPr>
            <a:t>animer</a:t>
          </a:r>
          <a:r>
            <a:rPr lang="fr-CA" dirty="0"/>
            <a:t> des activités individuelles ou de groupe et faire des </a:t>
          </a:r>
          <a:r>
            <a:rPr lang="fr-CA" dirty="0">
              <a:solidFill>
                <a:schemeClr val="accent5">
                  <a:lumMod val="75000"/>
                  <a:lumOff val="25000"/>
                </a:schemeClr>
              </a:solidFill>
            </a:rPr>
            <a:t>évaluations périodiques </a:t>
          </a:r>
          <a:r>
            <a:rPr lang="fr-CA" dirty="0"/>
            <a:t>permettant un suivi de ces personnes. </a:t>
          </a:r>
          <a:endParaRPr lang="en-US" dirty="0"/>
        </a:p>
      </dgm:t>
    </dgm:pt>
    <dgm:pt modelId="{27A0F2AA-40A2-406D-B011-37234CCBB414}" type="parTrans" cxnId="{589D2AD5-4359-4DD4-B0DC-28A1CF47040B}">
      <dgm:prSet/>
      <dgm:spPr/>
      <dgm:t>
        <a:bodyPr/>
        <a:lstStyle/>
        <a:p>
          <a:endParaRPr lang="en-US"/>
        </a:p>
      </dgm:t>
    </dgm:pt>
    <dgm:pt modelId="{017F5A1A-2C1F-4DC7-8757-F4A764CC5647}" type="sibTrans" cxnId="{589D2AD5-4359-4DD4-B0DC-28A1CF47040B}">
      <dgm:prSet/>
      <dgm:spPr/>
      <dgm:t>
        <a:bodyPr/>
        <a:lstStyle/>
        <a:p>
          <a:endParaRPr lang="en-US"/>
        </a:p>
      </dgm:t>
    </dgm:pt>
    <dgm:pt modelId="{E16C1F41-D507-40B9-80A4-1B6EDE225449}">
      <dgm:prSet/>
      <dgm:spPr/>
      <dgm:t>
        <a:bodyPr/>
        <a:lstStyle/>
        <a:p>
          <a:r>
            <a:rPr lang="fr-CA" dirty="0"/>
            <a:t>Le technicien en éducation spécialisée s’efforce de créer </a:t>
          </a:r>
          <a:r>
            <a:rPr lang="fr-CA" dirty="0">
              <a:solidFill>
                <a:schemeClr val="accent5">
                  <a:lumMod val="75000"/>
                  <a:lumOff val="25000"/>
                </a:schemeClr>
              </a:solidFill>
            </a:rPr>
            <a:t>un climat de confiance </a:t>
          </a:r>
          <a:r>
            <a:rPr lang="fr-CA" dirty="0"/>
            <a:t>qui lui permettra de fournir l’aide nécessaire à la personne en difficulté et de faciliter son </a:t>
          </a:r>
          <a:r>
            <a:rPr lang="fr-CA" dirty="0">
              <a:solidFill>
                <a:schemeClr val="accent5">
                  <a:lumMod val="75000"/>
                  <a:lumOff val="25000"/>
                </a:schemeClr>
              </a:solidFill>
            </a:rPr>
            <a:t>intégration sociale</a:t>
          </a:r>
          <a:r>
            <a:rPr lang="fr-CA" dirty="0"/>
            <a:t>».</a:t>
          </a:r>
          <a:endParaRPr lang="en-US" dirty="0"/>
        </a:p>
      </dgm:t>
    </dgm:pt>
    <dgm:pt modelId="{4C2527F2-E86F-4C66-AD05-7CCE1BF01326}" type="parTrans" cxnId="{BFA2CD34-55D2-4F8D-90F1-8280D619C9DF}">
      <dgm:prSet/>
      <dgm:spPr/>
      <dgm:t>
        <a:bodyPr/>
        <a:lstStyle/>
        <a:p>
          <a:endParaRPr lang="en-US"/>
        </a:p>
      </dgm:t>
    </dgm:pt>
    <dgm:pt modelId="{BAF91BB0-D080-47CF-8B4F-B3F48E44D24D}" type="sibTrans" cxnId="{BFA2CD34-55D2-4F8D-90F1-8280D619C9DF}">
      <dgm:prSet/>
      <dgm:spPr/>
      <dgm:t>
        <a:bodyPr/>
        <a:lstStyle/>
        <a:p>
          <a:endParaRPr lang="en-US"/>
        </a:p>
      </dgm:t>
    </dgm:pt>
    <dgm:pt modelId="{EB5562F4-EA0E-4981-B5E9-8D841696FB71}" type="pres">
      <dgm:prSet presAssocID="{A7B0C4F3-CBBA-4847-983A-503DFFDF7D6B}" presName="root" presStyleCnt="0">
        <dgm:presLayoutVars>
          <dgm:dir/>
          <dgm:resizeHandles val="exact"/>
        </dgm:presLayoutVars>
      </dgm:prSet>
      <dgm:spPr/>
    </dgm:pt>
    <dgm:pt modelId="{7D6FF870-54B6-45E1-A8B5-9D6ECAAD433F}" type="pres">
      <dgm:prSet presAssocID="{590F7D82-F2FD-44AE-846D-7FE3F3E4DBA0}" presName="compNode" presStyleCnt="0"/>
      <dgm:spPr/>
    </dgm:pt>
    <dgm:pt modelId="{B9BF6C99-C4B2-433D-9E35-70EEBDB17701}" type="pres">
      <dgm:prSet presAssocID="{590F7D82-F2FD-44AE-846D-7FE3F3E4DBA0}" presName="bgRect" presStyleLbl="bgShp" presStyleIdx="0" presStyleCnt="3"/>
      <dgm:spPr/>
    </dgm:pt>
    <dgm:pt modelId="{CF98C2F2-EAE7-4E38-9E7D-A0997B392A33}" type="pres">
      <dgm:prSet presAssocID="{590F7D82-F2FD-44AE-846D-7FE3F3E4DB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A5A90C2F-C0B5-4C24-B94E-E891AE615F01}" type="pres">
      <dgm:prSet presAssocID="{590F7D82-F2FD-44AE-846D-7FE3F3E4DBA0}" presName="spaceRect" presStyleCnt="0"/>
      <dgm:spPr/>
    </dgm:pt>
    <dgm:pt modelId="{F39D89EC-6DCA-4C0D-BE17-3F1A659BB2F8}" type="pres">
      <dgm:prSet presAssocID="{590F7D82-F2FD-44AE-846D-7FE3F3E4DBA0}" presName="parTx" presStyleLbl="revTx" presStyleIdx="0" presStyleCnt="3">
        <dgm:presLayoutVars>
          <dgm:chMax val="0"/>
          <dgm:chPref val="0"/>
        </dgm:presLayoutVars>
      </dgm:prSet>
      <dgm:spPr/>
    </dgm:pt>
    <dgm:pt modelId="{4BA9C9D0-D0FF-4B5D-98C7-34274A86C652}" type="pres">
      <dgm:prSet presAssocID="{43C2F676-85A5-444C-A939-340AC8EEEEAA}" presName="sibTrans" presStyleCnt="0"/>
      <dgm:spPr/>
    </dgm:pt>
    <dgm:pt modelId="{42D96732-3131-4155-82CF-0C6334FCA2F5}" type="pres">
      <dgm:prSet presAssocID="{DB36F34F-AE38-4D7B-B4B1-197DAC67CCFD}" presName="compNode" presStyleCnt="0"/>
      <dgm:spPr/>
    </dgm:pt>
    <dgm:pt modelId="{F4D696D9-232D-425D-9AFE-57DC8EDD1F2C}" type="pres">
      <dgm:prSet presAssocID="{DB36F34F-AE38-4D7B-B4B1-197DAC67CCFD}" presName="bgRect" presStyleLbl="bgShp" presStyleIdx="1" presStyleCnt="3"/>
      <dgm:spPr/>
    </dgm:pt>
    <dgm:pt modelId="{61D7E5CA-36C1-4852-824B-4B07F5C72EAF}" type="pres">
      <dgm:prSet presAssocID="{DB36F34F-AE38-4D7B-B4B1-197DAC67CC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Œil"/>
        </a:ext>
      </dgm:extLst>
    </dgm:pt>
    <dgm:pt modelId="{00F45B38-4492-459A-9ACE-E4DA9CCB2575}" type="pres">
      <dgm:prSet presAssocID="{DB36F34F-AE38-4D7B-B4B1-197DAC67CCFD}" presName="spaceRect" presStyleCnt="0"/>
      <dgm:spPr/>
    </dgm:pt>
    <dgm:pt modelId="{EE165B31-2137-470C-9802-F1EF71FCA890}" type="pres">
      <dgm:prSet presAssocID="{DB36F34F-AE38-4D7B-B4B1-197DAC67CCFD}" presName="parTx" presStyleLbl="revTx" presStyleIdx="1" presStyleCnt="3">
        <dgm:presLayoutVars>
          <dgm:chMax val="0"/>
          <dgm:chPref val="0"/>
        </dgm:presLayoutVars>
      </dgm:prSet>
      <dgm:spPr/>
    </dgm:pt>
    <dgm:pt modelId="{BEAE29EF-50E0-4DF5-BADE-4548B497F2D2}" type="pres">
      <dgm:prSet presAssocID="{017F5A1A-2C1F-4DC7-8757-F4A764CC5647}" presName="sibTrans" presStyleCnt="0"/>
      <dgm:spPr/>
    </dgm:pt>
    <dgm:pt modelId="{73353E29-1C32-40E3-A1E8-CEF3AE72EA6E}" type="pres">
      <dgm:prSet presAssocID="{E16C1F41-D507-40B9-80A4-1B6EDE225449}" presName="compNode" presStyleCnt="0"/>
      <dgm:spPr/>
    </dgm:pt>
    <dgm:pt modelId="{C2A9B75C-81DC-4157-9E1B-B1EF26E80BDF}" type="pres">
      <dgm:prSet presAssocID="{E16C1F41-D507-40B9-80A4-1B6EDE225449}" presName="bgRect" presStyleLbl="bgShp" presStyleIdx="2" presStyleCnt="3"/>
      <dgm:spPr/>
    </dgm:pt>
    <dgm:pt modelId="{9857BB30-596A-411C-BC5B-98B63EB8AB1E}" type="pres">
      <dgm:prSet presAssocID="{E16C1F41-D507-40B9-80A4-1B6EDE22544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0DE0C1DF-01FF-4923-9B0D-64CEA47035DB}" type="pres">
      <dgm:prSet presAssocID="{E16C1F41-D507-40B9-80A4-1B6EDE225449}" presName="spaceRect" presStyleCnt="0"/>
      <dgm:spPr/>
    </dgm:pt>
    <dgm:pt modelId="{C9B4E71A-CF56-4A6C-BBD8-5C6349F26AEB}" type="pres">
      <dgm:prSet presAssocID="{E16C1F41-D507-40B9-80A4-1B6EDE225449}" presName="parTx" presStyleLbl="revTx" presStyleIdx="2" presStyleCnt="3">
        <dgm:presLayoutVars>
          <dgm:chMax val="0"/>
          <dgm:chPref val="0"/>
        </dgm:presLayoutVars>
      </dgm:prSet>
      <dgm:spPr/>
    </dgm:pt>
  </dgm:ptLst>
  <dgm:cxnLst>
    <dgm:cxn modelId="{F09F9803-5FD9-4217-B73A-600CC87C95A0}" type="presOf" srcId="{A7B0C4F3-CBBA-4847-983A-503DFFDF7D6B}" destId="{EB5562F4-EA0E-4981-B5E9-8D841696FB71}" srcOrd="0" destOrd="0" presId="urn:microsoft.com/office/officeart/2018/2/layout/IconVerticalSolidList"/>
    <dgm:cxn modelId="{E10DA411-C229-42A9-A306-D6A642489B74}" type="presOf" srcId="{E16C1F41-D507-40B9-80A4-1B6EDE225449}" destId="{C9B4E71A-CF56-4A6C-BBD8-5C6349F26AEB}" srcOrd="0" destOrd="0" presId="urn:microsoft.com/office/officeart/2018/2/layout/IconVerticalSolidList"/>
    <dgm:cxn modelId="{F17DAE24-9923-4BB8-9A91-3047D92AFB3B}" srcId="{A7B0C4F3-CBBA-4847-983A-503DFFDF7D6B}" destId="{590F7D82-F2FD-44AE-846D-7FE3F3E4DBA0}" srcOrd="0" destOrd="0" parTransId="{783EE243-4E3B-4A18-9145-336E066AF966}" sibTransId="{43C2F676-85A5-444C-A939-340AC8EEEEAA}"/>
    <dgm:cxn modelId="{BFA2CD34-55D2-4F8D-90F1-8280D619C9DF}" srcId="{A7B0C4F3-CBBA-4847-983A-503DFFDF7D6B}" destId="{E16C1F41-D507-40B9-80A4-1B6EDE225449}" srcOrd="2" destOrd="0" parTransId="{4C2527F2-E86F-4C66-AD05-7CCE1BF01326}" sibTransId="{BAF91BB0-D080-47CF-8B4F-B3F48E44D24D}"/>
    <dgm:cxn modelId="{A39B275F-C1B3-45D0-B4F7-DB8B97B605B5}" type="presOf" srcId="{DB36F34F-AE38-4D7B-B4B1-197DAC67CCFD}" destId="{EE165B31-2137-470C-9802-F1EF71FCA890}" srcOrd="0" destOrd="0" presId="urn:microsoft.com/office/officeart/2018/2/layout/IconVerticalSolidList"/>
    <dgm:cxn modelId="{E02761D0-6B80-4A15-BE21-CDFEDB877ECD}" type="presOf" srcId="{590F7D82-F2FD-44AE-846D-7FE3F3E4DBA0}" destId="{F39D89EC-6DCA-4C0D-BE17-3F1A659BB2F8}" srcOrd="0" destOrd="0" presId="urn:microsoft.com/office/officeart/2018/2/layout/IconVerticalSolidList"/>
    <dgm:cxn modelId="{589D2AD5-4359-4DD4-B0DC-28A1CF47040B}" srcId="{A7B0C4F3-CBBA-4847-983A-503DFFDF7D6B}" destId="{DB36F34F-AE38-4D7B-B4B1-197DAC67CCFD}" srcOrd="1" destOrd="0" parTransId="{27A0F2AA-40A2-406D-B011-37234CCBB414}" sibTransId="{017F5A1A-2C1F-4DC7-8757-F4A764CC5647}"/>
    <dgm:cxn modelId="{10CC84F2-9440-4AB3-A6DE-C2CDCA6D36EE}" type="presParOf" srcId="{EB5562F4-EA0E-4981-B5E9-8D841696FB71}" destId="{7D6FF870-54B6-45E1-A8B5-9D6ECAAD433F}" srcOrd="0" destOrd="0" presId="urn:microsoft.com/office/officeart/2018/2/layout/IconVerticalSolidList"/>
    <dgm:cxn modelId="{EB4B4D7E-1C69-4D7E-B2E1-D92C1432122C}" type="presParOf" srcId="{7D6FF870-54B6-45E1-A8B5-9D6ECAAD433F}" destId="{B9BF6C99-C4B2-433D-9E35-70EEBDB17701}" srcOrd="0" destOrd="0" presId="urn:microsoft.com/office/officeart/2018/2/layout/IconVerticalSolidList"/>
    <dgm:cxn modelId="{C855234C-5A35-45B5-8233-F8C1542E9CD3}" type="presParOf" srcId="{7D6FF870-54B6-45E1-A8B5-9D6ECAAD433F}" destId="{CF98C2F2-EAE7-4E38-9E7D-A0997B392A33}" srcOrd="1" destOrd="0" presId="urn:microsoft.com/office/officeart/2018/2/layout/IconVerticalSolidList"/>
    <dgm:cxn modelId="{A559D8DD-92A4-40B0-9943-705D1239D735}" type="presParOf" srcId="{7D6FF870-54B6-45E1-A8B5-9D6ECAAD433F}" destId="{A5A90C2F-C0B5-4C24-B94E-E891AE615F01}" srcOrd="2" destOrd="0" presId="urn:microsoft.com/office/officeart/2018/2/layout/IconVerticalSolidList"/>
    <dgm:cxn modelId="{05422126-2B62-4ED9-A1B6-0311AEB80038}" type="presParOf" srcId="{7D6FF870-54B6-45E1-A8B5-9D6ECAAD433F}" destId="{F39D89EC-6DCA-4C0D-BE17-3F1A659BB2F8}" srcOrd="3" destOrd="0" presId="urn:microsoft.com/office/officeart/2018/2/layout/IconVerticalSolidList"/>
    <dgm:cxn modelId="{97320755-126A-404A-8B6C-4679DE1197CB}" type="presParOf" srcId="{EB5562F4-EA0E-4981-B5E9-8D841696FB71}" destId="{4BA9C9D0-D0FF-4B5D-98C7-34274A86C652}" srcOrd="1" destOrd="0" presId="urn:microsoft.com/office/officeart/2018/2/layout/IconVerticalSolidList"/>
    <dgm:cxn modelId="{868B472B-02D5-4DE1-B210-895C328FC183}" type="presParOf" srcId="{EB5562F4-EA0E-4981-B5E9-8D841696FB71}" destId="{42D96732-3131-4155-82CF-0C6334FCA2F5}" srcOrd="2" destOrd="0" presId="urn:microsoft.com/office/officeart/2018/2/layout/IconVerticalSolidList"/>
    <dgm:cxn modelId="{BE4A20F5-2B9D-4AA2-B836-88F997B1BF20}" type="presParOf" srcId="{42D96732-3131-4155-82CF-0C6334FCA2F5}" destId="{F4D696D9-232D-425D-9AFE-57DC8EDD1F2C}" srcOrd="0" destOrd="0" presId="urn:microsoft.com/office/officeart/2018/2/layout/IconVerticalSolidList"/>
    <dgm:cxn modelId="{0D1D140C-2A9C-4F08-9C70-E9FF5FB752A5}" type="presParOf" srcId="{42D96732-3131-4155-82CF-0C6334FCA2F5}" destId="{61D7E5CA-36C1-4852-824B-4B07F5C72EAF}" srcOrd="1" destOrd="0" presId="urn:microsoft.com/office/officeart/2018/2/layout/IconVerticalSolidList"/>
    <dgm:cxn modelId="{EF3FB2F1-101E-4C6B-8829-E4758D7D52DF}" type="presParOf" srcId="{42D96732-3131-4155-82CF-0C6334FCA2F5}" destId="{00F45B38-4492-459A-9ACE-E4DA9CCB2575}" srcOrd="2" destOrd="0" presId="urn:microsoft.com/office/officeart/2018/2/layout/IconVerticalSolidList"/>
    <dgm:cxn modelId="{5857FD9A-B130-4BD5-A49E-E3837FEE0CBB}" type="presParOf" srcId="{42D96732-3131-4155-82CF-0C6334FCA2F5}" destId="{EE165B31-2137-470C-9802-F1EF71FCA890}" srcOrd="3" destOrd="0" presId="urn:microsoft.com/office/officeart/2018/2/layout/IconVerticalSolidList"/>
    <dgm:cxn modelId="{3B156E6C-7AF5-4C04-9CD4-B679CB0DC604}" type="presParOf" srcId="{EB5562F4-EA0E-4981-B5E9-8D841696FB71}" destId="{BEAE29EF-50E0-4DF5-BADE-4548B497F2D2}" srcOrd="3" destOrd="0" presId="urn:microsoft.com/office/officeart/2018/2/layout/IconVerticalSolidList"/>
    <dgm:cxn modelId="{2F93CD97-6035-4AF4-919E-213FB2476657}" type="presParOf" srcId="{EB5562F4-EA0E-4981-B5E9-8D841696FB71}" destId="{73353E29-1C32-40E3-A1E8-CEF3AE72EA6E}" srcOrd="4" destOrd="0" presId="urn:microsoft.com/office/officeart/2018/2/layout/IconVerticalSolidList"/>
    <dgm:cxn modelId="{BC65570C-BAD0-4E07-8A16-F418027E0F03}" type="presParOf" srcId="{73353E29-1C32-40E3-A1E8-CEF3AE72EA6E}" destId="{C2A9B75C-81DC-4157-9E1B-B1EF26E80BDF}" srcOrd="0" destOrd="0" presId="urn:microsoft.com/office/officeart/2018/2/layout/IconVerticalSolidList"/>
    <dgm:cxn modelId="{03E576E2-E182-4807-B620-E3F7DD61F53D}" type="presParOf" srcId="{73353E29-1C32-40E3-A1E8-CEF3AE72EA6E}" destId="{9857BB30-596A-411C-BC5B-98B63EB8AB1E}" srcOrd="1" destOrd="0" presId="urn:microsoft.com/office/officeart/2018/2/layout/IconVerticalSolidList"/>
    <dgm:cxn modelId="{2044C4F3-8223-44AD-A183-E9F9797A9362}" type="presParOf" srcId="{73353E29-1C32-40E3-A1E8-CEF3AE72EA6E}" destId="{0DE0C1DF-01FF-4923-9B0D-64CEA47035DB}" srcOrd="2" destOrd="0" presId="urn:microsoft.com/office/officeart/2018/2/layout/IconVerticalSolidList"/>
    <dgm:cxn modelId="{6569D2A5-2A61-47B6-AEB1-449F76137733}" type="presParOf" srcId="{73353E29-1C32-40E3-A1E8-CEF3AE72EA6E}" destId="{C9B4E71A-CF56-4A6C-BBD8-5C6349F26A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B0C4F3-CBBA-4847-983A-503DFFDF7D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90F7D82-F2FD-44AE-846D-7FE3F3E4DBA0}">
      <dgm:prSet custT="1"/>
      <dgm:spPr/>
      <dgm:t>
        <a:bodyPr/>
        <a:lstStyle/>
        <a:p>
          <a:r>
            <a:rPr lang="fr-CA" sz="1800" dirty="0"/>
            <a:t>«Professionnel qui intervient auprès de personnes ou de groupes de personnes de tout âge connaissant ou étant susceptibles de connaître </a:t>
          </a:r>
          <a:r>
            <a:rPr lang="fr-CA" sz="1800" dirty="0">
              <a:solidFill>
                <a:schemeClr val="accent5">
                  <a:lumMod val="75000"/>
                  <a:lumOff val="25000"/>
                </a:schemeClr>
              </a:solidFill>
            </a:rPr>
            <a:t>des difficultés d’adaptation </a:t>
          </a:r>
          <a:r>
            <a:rPr lang="fr-CA" sz="1800" dirty="0"/>
            <a:t>variées dans le domaine de la santé mentale, des services sociaux et de l’éducation.</a:t>
          </a:r>
          <a:endParaRPr lang="en-US" sz="1800" dirty="0"/>
        </a:p>
      </dgm:t>
    </dgm:pt>
    <dgm:pt modelId="{783EE243-4E3B-4A18-9145-336E066AF966}" type="parTrans" cxnId="{F17DAE24-9923-4BB8-9A91-3047D92AFB3B}">
      <dgm:prSet/>
      <dgm:spPr/>
      <dgm:t>
        <a:bodyPr/>
        <a:lstStyle/>
        <a:p>
          <a:endParaRPr lang="en-US"/>
        </a:p>
      </dgm:t>
    </dgm:pt>
    <dgm:pt modelId="{43C2F676-85A5-444C-A939-340AC8EEEEAA}" type="sibTrans" cxnId="{F17DAE24-9923-4BB8-9A91-3047D92AFB3B}">
      <dgm:prSet/>
      <dgm:spPr/>
      <dgm:t>
        <a:bodyPr/>
        <a:lstStyle/>
        <a:p>
          <a:endParaRPr lang="en-US"/>
        </a:p>
      </dgm:t>
    </dgm:pt>
    <dgm:pt modelId="{DB36F34F-AE38-4D7B-B4B1-197DAC67CCFD}">
      <dgm:prSet custT="1"/>
      <dgm:spPr/>
      <dgm:t>
        <a:bodyPr/>
        <a:lstStyle/>
        <a:p>
          <a:r>
            <a:rPr lang="fr-CA" sz="1800" dirty="0"/>
            <a:t>L’éducateur spécialisé </a:t>
          </a:r>
          <a:r>
            <a:rPr lang="fr-CA" sz="1800" dirty="0">
              <a:solidFill>
                <a:schemeClr val="accent5">
                  <a:lumMod val="75000"/>
                  <a:lumOff val="25000"/>
                </a:schemeClr>
              </a:solidFill>
            </a:rPr>
            <a:t>évalue et accompagne </a:t>
          </a:r>
          <a:r>
            <a:rPr lang="fr-CA" sz="1800" dirty="0"/>
            <a:t>une personne ou un groupe de personnes au travers des situations de la </a:t>
          </a:r>
          <a:r>
            <a:rPr lang="fr-CA" sz="1800" dirty="0">
              <a:solidFill>
                <a:schemeClr val="accent5">
                  <a:lumMod val="75000"/>
                  <a:lumOff val="25000"/>
                </a:schemeClr>
              </a:solidFill>
            </a:rPr>
            <a:t>vie quotidienne</a:t>
          </a:r>
          <a:r>
            <a:rPr lang="fr-CA" sz="1800" dirty="0"/>
            <a:t>, de la relation éducative et de la relation aidante et au moyen de </a:t>
          </a:r>
          <a:r>
            <a:rPr lang="fr-CA" sz="1800" dirty="0">
              <a:solidFill>
                <a:schemeClr val="accent5">
                  <a:lumMod val="75000"/>
                  <a:lumOff val="25000"/>
                </a:schemeClr>
              </a:solidFill>
            </a:rPr>
            <a:t>techniques d’observation et d’intervention.</a:t>
          </a:r>
          <a:endParaRPr lang="en-US" sz="1800" dirty="0"/>
        </a:p>
      </dgm:t>
    </dgm:pt>
    <dgm:pt modelId="{27A0F2AA-40A2-406D-B011-37234CCBB414}" type="parTrans" cxnId="{589D2AD5-4359-4DD4-B0DC-28A1CF47040B}">
      <dgm:prSet/>
      <dgm:spPr/>
      <dgm:t>
        <a:bodyPr/>
        <a:lstStyle/>
        <a:p>
          <a:endParaRPr lang="en-US"/>
        </a:p>
      </dgm:t>
    </dgm:pt>
    <dgm:pt modelId="{017F5A1A-2C1F-4DC7-8757-F4A764CC5647}" type="sibTrans" cxnId="{589D2AD5-4359-4DD4-B0DC-28A1CF47040B}">
      <dgm:prSet/>
      <dgm:spPr/>
      <dgm:t>
        <a:bodyPr/>
        <a:lstStyle/>
        <a:p>
          <a:endParaRPr lang="en-US"/>
        </a:p>
      </dgm:t>
    </dgm:pt>
    <dgm:pt modelId="{E16C1F41-D507-40B9-80A4-1B6EDE225449}">
      <dgm:prSet/>
      <dgm:spPr/>
      <dgm:t>
        <a:bodyPr/>
        <a:lstStyle/>
        <a:p>
          <a:r>
            <a:rPr lang="fr-CA" dirty="0"/>
            <a:t>Son rôle consiste à </a:t>
          </a:r>
          <a:r>
            <a:rPr lang="fr-CA" dirty="0">
              <a:solidFill>
                <a:schemeClr val="accent5">
                  <a:lumMod val="75000"/>
                  <a:lumOff val="25000"/>
                </a:schemeClr>
              </a:solidFill>
            </a:rPr>
            <a:t>observer et à évaluer les besoins</a:t>
          </a:r>
          <a:r>
            <a:rPr lang="fr-CA" dirty="0"/>
            <a:t>, les capacités, les habitudes de vie et les comportements de personnes en difficulté d’adaptation psychosociale. L’éducateur spécialisé peut aussi procéder au </a:t>
          </a:r>
          <a:r>
            <a:rPr lang="fr-CA" dirty="0">
              <a:solidFill>
                <a:schemeClr val="accent5">
                  <a:lumMod val="75000"/>
                  <a:lumOff val="25000"/>
                </a:schemeClr>
              </a:solidFill>
            </a:rPr>
            <a:t>dépistage, à l’estimation, à la détection ainsi qu’à l’appréciation des troubles non diagnostiqués</a:t>
          </a:r>
          <a:r>
            <a:rPr lang="fr-CA" dirty="0"/>
            <a:t>. Il doit aussi </a:t>
          </a:r>
          <a:r>
            <a:rPr lang="fr-CA" dirty="0">
              <a:solidFill>
                <a:schemeClr val="accent5">
                  <a:lumMod val="75000"/>
                  <a:lumOff val="25000"/>
                </a:schemeClr>
              </a:solidFill>
            </a:rPr>
            <a:t>évaluer le risque suicidaire et la dangerosité </a:t>
          </a:r>
          <a:r>
            <a:rPr lang="fr-CA" dirty="0"/>
            <a:t>que présente une personne en situation de crise. Il </a:t>
          </a:r>
          <a:r>
            <a:rPr lang="fr-CA" dirty="0">
              <a:solidFill>
                <a:schemeClr val="accent5">
                  <a:lumMod val="75000"/>
                  <a:lumOff val="25000"/>
                </a:schemeClr>
              </a:solidFill>
            </a:rPr>
            <a:t>consigne</a:t>
          </a:r>
          <a:r>
            <a:rPr lang="fr-CA" dirty="0"/>
            <a:t> les données  au dossier et </a:t>
          </a:r>
          <a:r>
            <a:rPr lang="fr-CA" dirty="0">
              <a:solidFill>
                <a:schemeClr val="accent5">
                  <a:lumMod val="75000"/>
                  <a:lumOff val="25000"/>
                </a:schemeClr>
              </a:solidFill>
            </a:rPr>
            <a:t>rédige les rapports </a:t>
          </a:r>
          <a:r>
            <a:rPr lang="fr-CA" dirty="0"/>
            <a:t>d’évolution en employant la méthode désignée par son organisation.»</a:t>
          </a:r>
          <a:endParaRPr lang="en-US" dirty="0"/>
        </a:p>
      </dgm:t>
    </dgm:pt>
    <dgm:pt modelId="{4C2527F2-E86F-4C66-AD05-7CCE1BF01326}" type="parTrans" cxnId="{BFA2CD34-55D2-4F8D-90F1-8280D619C9DF}">
      <dgm:prSet/>
      <dgm:spPr/>
      <dgm:t>
        <a:bodyPr/>
        <a:lstStyle/>
        <a:p>
          <a:endParaRPr lang="en-US"/>
        </a:p>
      </dgm:t>
    </dgm:pt>
    <dgm:pt modelId="{BAF91BB0-D080-47CF-8B4F-B3F48E44D24D}" type="sibTrans" cxnId="{BFA2CD34-55D2-4F8D-90F1-8280D619C9DF}">
      <dgm:prSet/>
      <dgm:spPr/>
      <dgm:t>
        <a:bodyPr/>
        <a:lstStyle/>
        <a:p>
          <a:endParaRPr lang="en-US"/>
        </a:p>
      </dgm:t>
    </dgm:pt>
    <dgm:pt modelId="{EB5562F4-EA0E-4981-B5E9-8D841696FB71}" type="pres">
      <dgm:prSet presAssocID="{A7B0C4F3-CBBA-4847-983A-503DFFDF7D6B}" presName="root" presStyleCnt="0">
        <dgm:presLayoutVars>
          <dgm:dir/>
          <dgm:resizeHandles val="exact"/>
        </dgm:presLayoutVars>
      </dgm:prSet>
      <dgm:spPr/>
    </dgm:pt>
    <dgm:pt modelId="{7D6FF870-54B6-45E1-A8B5-9D6ECAAD433F}" type="pres">
      <dgm:prSet presAssocID="{590F7D82-F2FD-44AE-846D-7FE3F3E4DBA0}" presName="compNode" presStyleCnt="0"/>
      <dgm:spPr/>
    </dgm:pt>
    <dgm:pt modelId="{B9BF6C99-C4B2-433D-9E35-70EEBDB17701}" type="pres">
      <dgm:prSet presAssocID="{590F7D82-F2FD-44AE-846D-7FE3F3E4DBA0}" presName="bgRect" presStyleLbl="bgShp" presStyleIdx="0" presStyleCnt="3"/>
      <dgm:spPr/>
    </dgm:pt>
    <dgm:pt modelId="{CF98C2F2-EAE7-4E38-9E7D-A0997B392A33}" type="pres">
      <dgm:prSet presAssocID="{590F7D82-F2FD-44AE-846D-7FE3F3E4DB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A5A90C2F-C0B5-4C24-B94E-E891AE615F01}" type="pres">
      <dgm:prSet presAssocID="{590F7D82-F2FD-44AE-846D-7FE3F3E4DBA0}" presName="spaceRect" presStyleCnt="0"/>
      <dgm:spPr/>
    </dgm:pt>
    <dgm:pt modelId="{F39D89EC-6DCA-4C0D-BE17-3F1A659BB2F8}" type="pres">
      <dgm:prSet presAssocID="{590F7D82-F2FD-44AE-846D-7FE3F3E4DBA0}" presName="parTx" presStyleLbl="revTx" presStyleIdx="0" presStyleCnt="3" custScaleX="101332" custScaleY="100379">
        <dgm:presLayoutVars>
          <dgm:chMax val="0"/>
          <dgm:chPref val="0"/>
        </dgm:presLayoutVars>
      </dgm:prSet>
      <dgm:spPr/>
    </dgm:pt>
    <dgm:pt modelId="{4BA9C9D0-D0FF-4B5D-98C7-34274A86C652}" type="pres">
      <dgm:prSet presAssocID="{43C2F676-85A5-444C-A939-340AC8EEEEAA}" presName="sibTrans" presStyleCnt="0"/>
      <dgm:spPr/>
    </dgm:pt>
    <dgm:pt modelId="{42D96732-3131-4155-82CF-0C6334FCA2F5}" type="pres">
      <dgm:prSet presAssocID="{DB36F34F-AE38-4D7B-B4B1-197DAC67CCFD}" presName="compNode" presStyleCnt="0"/>
      <dgm:spPr/>
    </dgm:pt>
    <dgm:pt modelId="{F4D696D9-232D-425D-9AFE-57DC8EDD1F2C}" type="pres">
      <dgm:prSet presAssocID="{DB36F34F-AE38-4D7B-B4B1-197DAC67CCFD}" presName="bgRect" presStyleLbl="bgShp" presStyleIdx="1" presStyleCnt="3" custLinFactNeighborX="273" custLinFactNeighborY="-1405"/>
      <dgm:spPr/>
    </dgm:pt>
    <dgm:pt modelId="{61D7E5CA-36C1-4852-824B-4B07F5C72EAF}" type="pres">
      <dgm:prSet presAssocID="{DB36F34F-AE38-4D7B-B4B1-197DAC67CC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Œil"/>
        </a:ext>
      </dgm:extLst>
    </dgm:pt>
    <dgm:pt modelId="{00F45B38-4492-459A-9ACE-E4DA9CCB2575}" type="pres">
      <dgm:prSet presAssocID="{DB36F34F-AE38-4D7B-B4B1-197DAC67CCFD}" presName="spaceRect" presStyleCnt="0"/>
      <dgm:spPr/>
    </dgm:pt>
    <dgm:pt modelId="{EE165B31-2137-470C-9802-F1EF71FCA890}" type="pres">
      <dgm:prSet presAssocID="{DB36F34F-AE38-4D7B-B4B1-197DAC67CCFD}" presName="parTx" presStyleLbl="revTx" presStyleIdx="1" presStyleCnt="3">
        <dgm:presLayoutVars>
          <dgm:chMax val="0"/>
          <dgm:chPref val="0"/>
        </dgm:presLayoutVars>
      </dgm:prSet>
      <dgm:spPr/>
    </dgm:pt>
    <dgm:pt modelId="{BEAE29EF-50E0-4DF5-BADE-4548B497F2D2}" type="pres">
      <dgm:prSet presAssocID="{017F5A1A-2C1F-4DC7-8757-F4A764CC5647}" presName="sibTrans" presStyleCnt="0"/>
      <dgm:spPr/>
    </dgm:pt>
    <dgm:pt modelId="{73353E29-1C32-40E3-A1E8-CEF3AE72EA6E}" type="pres">
      <dgm:prSet presAssocID="{E16C1F41-D507-40B9-80A4-1B6EDE225449}" presName="compNode" presStyleCnt="0"/>
      <dgm:spPr/>
    </dgm:pt>
    <dgm:pt modelId="{C2A9B75C-81DC-4157-9E1B-B1EF26E80BDF}" type="pres">
      <dgm:prSet presAssocID="{E16C1F41-D507-40B9-80A4-1B6EDE225449}" presName="bgRect" presStyleLbl="bgShp" presStyleIdx="2" presStyleCnt="3" custLinFactNeighborX="3814" custLinFactNeighborY="-991"/>
      <dgm:spPr/>
    </dgm:pt>
    <dgm:pt modelId="{9857BB30-596A-411C-BC5B-98B63EB8AB1E}" type="pres">
      <dgm:prSet presAssocID="{E16C1F41-D507-40B9-80A4-1B6EDE22544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0DE0C1DF-01FF-4923-9B0D-64CEA47035DB}" type="pres">
      <dgm:prSet presAssocID="{E16C1F41-D507-40B9-80A4-1B6EDE225449}" presName="spaceRect" presStyleCnt="0"/>
      <dgm:spPr/>
    </dgm:pt>
    <dgm:pt modelId="{C9B4E71A-CF56-4A6C-BBD8-5C6349F26AEB}" type="pres">
      <dgm:prSet presAssocID="{E16C1F41-D507-40B9-80A4-1B6EDE225449}" presName="parTx" presStyleLbl="revTx" presStyleIdx="2" presStyleCnt="3">
        <dgm:presLayoutVars>
          <dgm:chMax val="0"/>
          <dgm:chPref val="0"/>
        </dgm:presLayoutVars>
      </dgm:prSet>
      <dgm:spPr/>
    </dgm:pt>
  </dgm:ptLst>
  <dgm:cxnLst>
    <dgm:cxn modelId="{F09F9803-5FD9-4217-B73A-600CC87C95A0}" type="presOf" srcId="{A7B0C4F3-CBBA-4847-983A-503DFFDF7D6B}" destId="{EB5562F4-EA0E-4981-B5E9-8D841696FB71}" srcOrd="0" destOrd="0" presId="urn:microsoft.com/office/officeart/2018/2/layout/IconVerticalSolidList"/>
    <dgm:cxn modelId="{E10DA411-C229-42A9-A306-D6A642489B74}" type="presOf" srcId="{E16C1F41-D507-40B9-80A4-1B6EDE225449}" destId="{C9B4E71A-CF56-4A6C-BBD8-5C6349F26AEB}" srcOrd="0" destOrd="0" presId="urn:microsoft.com/office/officeart/2018/2/layout/IconVerticalSolidList"/>
    <dgm:cxn modelId="{F17DAE24-9923-4BB8-9A91-3047D92AFB3B}" srcId="{A7B0C4F3-CBBA-4847-983A-503DFFDF7D6B}" destId="{590F7D82-F2FD-44AE-846D-7FE3F3E4DBA0}" srcOrd="0" destOrd="0" parTransId="{783EE243-4E3B-4A18-9145-336E066AF966}" sibTransId="{43C2F676-85A5-444C-A939-340AC8EEEEAA}"/>
    <dgm:cxn modelId="{BFA2CD34-55D2-4F8D-90F1-8280D619C9DF}" srcId="{A7B0C4F3-CBBA-4847-983A-503DFFDF7D6B}" destId="{E16C1F41-D507-40B9-80A4-1B6EDE225449}" srcOrd="2" destOrd="0" parTransId="{4C2527F2-E86F-4C66-AD05-7CCE1BF01326}" sibTransId="{BAF91BB0-D080-47CF-8B4F-B3F48E44D24D}"/>
    <dgm:cxn modelId="{A39B275F-C1B3-45D0-B4F7-DB8B97B605B5}" type="presOf" srcId="{DB36F34F-AE38-4D7B-B4B1-197DAC67CCFD}" destId="{EE165B31-2137-470C-9802-F1EF71FCA890}" srcOrd="0" destOrd="0" presId="urn:microsoft.com/office/officeart/2018/2/layout/IconVerticalSolidList"/>
    <dgm:cxn modelId="{E02761D0-6B80-4A15-BE21-CDFEDB877ECD}" type="presOf" srcId="{590F7D82-F2FD-44AE-846D-7FE3F3E4DBA0}" destId="{F39D89EC-6DCA-4C0D-BE17-3F1A659BB2F8}" srcOrd="0" destOrd="0" presId="urn:microsoft.com/office/officeart/2018/2/layout/IconVerticalSolidList"/>
    <dgm:cxn modelId="{589D2AD5-4359-4DD4-B0DC-28A1CF47040B}" srcId="{A7B0C4F3-CBBA-4847-983A-503DFFDF7D6B}" destId="{DB36F34F-AE38-4D7B-B4B1-197DAC67CCFD}" srcOrd="1" destOrd="0" parTransId="{27A0F2AA-40A2-406D-B011-37234CCBB414}" sibTransId="{017F5A1A-2C1F-4DC7-8757-F4A764CC5647}"/>
    <dgm:cxn modelId="{10CC84F2-9440-4AB3-A6DE-C2CDCA6D36EE}" type="presParOf" srcId="{EB5562F4-EA0E-4981-B5E9-8D841696FB71}" destId="{7D6FF870-54B6-45E1-A8B5-9D6ECAAD433F}" srcOrd="0" destOrd="0" presId="urn:microsoft.com/office/officeart/2018/2/layout/IconVerticalSolidList"/>
    <dgm:cxn modelId="{EB4B4D7E-1C69-4D7E-B2E1-D92C1432122C}" type="presParOf" srcId="{7D6FF870-54B6-45E1-A8B5-9D6ECAAD433F}" destId="{B9BF6C99-C4B2-433D-9E35-70EEBDB17701}" srcOrd="0" destOrd="0" presId="urn:microsoft.com/office/officeart/2018/2/layout/IconVerticalSolidList"/>
    <dgm:cxn modelId="{C855234C-5A35-45B5-8233-F8C1542E9CD3}" type="presParOf" srcId="{7D6FF870-54B6-45E1-A8B5-9D6ECAAD433F}" destId="{CF98C2F2-EAE7-4E38-9E7D-A0997B392A33}" srcOrd="1" destOrd="0" presId="urn:microsoft.com/office/officeart/2018/2/layout/IconVerticalSolidList"/>
    <dgm:cxn modelId="{A559D8DD-92A4-40B0-9943-705D1239D735}" type="presParOf" srcId="{7D6FF870-54B6-45E1-A8B5-9D6ECAAD433F}" destId="{A5A90C2F-C0B5-4C24-B94E-E891AE615F01}" srcOrd="2" destOrd="0" presId="urn:microsoft.com/office/officeart/2018/2/layout/IconVerticalSolidList"/>
    <dgm:cxn modelId="{05422126-2B62-4ED9-A1B6-0311AEB80038}" type="presParOf" srcId="{7D6FF870-54B6-45E1-A8B5-9D6ECAAD433F}" destId="{F39D89EC-6DCA-4C0D-BE17-3F1A659BB2F8}" srcOrd="3" destOrd="0" presId="urn:microsoft.com/office/officeart/2018/2/layout/IconVerticalSolidList"/>
    <dgm:cxn modelId="{97320755-126A-404A-8B6C-4679DE1197CB}" type="presParOf" srcId="{EB5562F4-EA0E-4981-B5E9-8D841696FB71}" destId="{4BA9C9D0-D0FF-4B5D-98C7-34274A86C652}" srcOrd="1" destOrd="0" presId="urn:microsoft.com/office/officeart/2018/2/layout/IconVerticalSolidList"/>
    <dgm:cxn modelId="{868B472B-02D5-4DE1-B210-895C328FC183}" type="presParOf" srcId="{EB5562F4-EA0E-4981-B5E9-8D841696FB71}" destId="{42D96732-3131-4155-82CF-0C6334FCA2F5}" srcOrd="2" destOrd="0" presId="urn:microsoft.com/office/officeart/2018/2/layout/IconVerticalSolidList"/>
    <dgm:cxn modelId="{BE4A20F5-2B9D-4AA2-B836-88F997B1BF20}" type="presParOf" srcId="{42D96732-3131-4155-82CF-0C6334FCA2F5}" destId="{F4D696D9-232D-425D-9AFE-57DC8EDD1F2C}" srcOrd="0" destOrd="0" presId="urn:microsoft.com/office/officeart/2018/2/layout/IconVerticalSolidList"/>
    <dgm:cxn modelId="{0D1D140C-2A9C-4F08-9C70-E9FF5FB752A5}" type="presParOf" srcId="{42D96732-3131-4155-82CF-0C6334FCA2F5}" destId="{61D7E5CA-36C1-4852-824B-4B07F5C72EAF}" srcOrd="1" destOrd="0" presId="urn:microsoft.com/office/officeart/2018/2/layout/IconVerticalSolidList"/>
    <dgm:cxn modelId="{EF3FB2F1-101E-4C6B-8829-E4758D7D52DF}" type="presParOf" srcId="{42D96732-3131-4155-82CF-0C6334FCA2F5}" destId="{00F45B38-4492-459A-9ACE-E4DA9CCB2575}" srcOrd="2" destOrd="0" presId="urn:microsoft.com/office/officeart/2018/2/layout/IconVerticalSolidList"/>
    <dgm:cxn modelId="{5857FD9A-B130-4BD5-A49E-E3837FEE0CBB}" type="presParOf" srcId="{42D96732-3131-4155-82CF-0C6334FCA2F5}" destId="{EE165B31-2137-470C-9802-F1EF71FCA890}" srcOrd="3" destOrd="0" presId="urn:microsoft.com/office/officeart/2018/2/layout/IconVerticalSolidList"/>
    <dgm:cxn modelId="{3B156E6C-7AF5-4C04-9CD4-B679CB0DC604}" type="presParOf" srcId="{EB5562F4-EA0E-4981-B5E9-8D841696FB71}" destId="{BEAE29EF-50E0-4DF5-BADE-4548B497F2D2}" srcOrd="3" destOrd="0" presId="urn:microsoft.com/office/officeart/2018/2/layout/IconVerticalSolidList"/>
    <dgm:cxn modelId="{2F93CD97-6035-4AF4-919E-213FB2476657}" type="presParOf" srcId="{EB5562F4-EA0E-4981-B5E9-8D841696FB71}" destId="{73353E29-1C32-40E3-A1E8-CEF3AE72EA6E}" srcOrd="4" destOrd="0" presId="urn:microsoft.com/office/officeart/2018/2/layout/IconVerticalSolidList"/>
    <dgm:cxn modelId="{BC65570C-BAD0-4E07-8A16-F418027E0F03}" type="presParOf" srcId="{73353E29-1C32-40E3-A1E8-CEF3AE72EA6E}" destId="{C2A9B75C-81DC-4157-9E1B-B1EF26E80BDF}" srcOrd="0" destOrd="0" presId="urn:microsoft.com/office/officeart/2018/2/layout/IconVerticalSolidList"/>
    <dgm:cxn modelId="{03E576E2-E182-4807-B620-E3F7DD61F53D}" type="presParOf" srcId="{73353E29-1C32-40E3-A1E8-CEF3AE72EA6E}" destId="{9857BB30-596A-411C-BC5B-98B63EB8AB1E}" srcOrd="1" destOrd="0" presId="urn:microsoft.com/office/officeart/2018/2/layout/IconVerticalSolidList"/>
    <dgm:cxn modelId="{2044C4F3-8223-44AD-A183-E9F9797A9362}" type="presParOf" srcId="{73353E29-1C32-40E3-A1E8-CEF3AE72EA6E}" destId="{0DE0C1DF-01FF-4923-9B0D-64CEA47035DB}" srcOrd="2" destOrd="0" presId="urn:microsoft.com/office/officeart/2018/2/layout/IconVerticalSolidList"/>
    <dgm:cxn modelId="{6569D2A5-2A61-47B6-AEB1-449F76137733}" type="presParOf" srcId="{73353E29-1C32-40E3-A1E8-CEF3AE72EA6E}" destId="{C9B4E71A-CF56-4A6C-BBD8-5C6349F26A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F14153-9D4D-420B-AE5F-B5BBBC5A8FEE}"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FF416D88-BFCA-4F0C-AB21-2D238073EADA}">
      <dgm:prSet/>
      <dgm:spPr>
        <a:solidFill>
          <a:schemeClr val="accent1"/>
        </a:solidFill>
        <a:ln>
          <a:solidFill>
            <a:schemeClr val="accent1"/>
          </a:solidFill>
        </a:ln>
      </dgm:spPr>
      <dgm:t>
        <a:bodyPr/>
        <a:lstStyle/>
        <a:p>
          <a:r>
            <a:rPr lang="fr-CA" dirty="0"/>
            <a:t>Une compétence est:</a:t>
          </a:r>
          <a:endParaRPr lang="en-US" dirty="0"/>
        </a:p>
      </dgm:t>
    </dgm:pt>
    <dgm:pt modelId="{C8F4C12B-A1D9-4331-8E27-BB4D3B5FFF23}" type="parTrans" cxnId="{85C4FE9B-649D-451A-B698-CD2AB33EF59F}">
      <dgm:prSet/>
      <dgm:spPr/>
      <dgm:t>
        <a:bodyPr/>
        <a:lstStyle/>
        <a:p>
          <a:endParaRPr lang="en-US"/>
        </a:p>
      </dgm:t>
    </dgm:pt>
    <dgm:pt modelId="{4448872D-79CF-42BC-988F-27A4B9F4D5CB}" type="sibTrans" cxnId="{85C4FE9B-649D-451A-B698-CD2AB33EF59F}">
      <dgm:prSet/>
      <dgm:spPr/>
      <dgm:t>
        <a:bodyPr/>
        <a:lstStyle/>
        <a:p>
          <a:endParaRPr lang="en-US"/>
        </a:p>
      </dgm:t>
    </dgm:pt>
    <dgm:pt modelId="{62E05FC9-2C15-45AE-B9FA-657A09E3844A}">
      <dgm:prSet/>
      <dgm:spPr>
        <a:solidFill>
          <a:schemeClr val="accent1"/>
        </a:solidFill>
        <a:ln>
          <a:solidFill>
            <a:schemeClr val="accent1"/>
          </a:solidFill>
        </a:ln>
      </dgm:spPr>
      <dgm:t>
        <a:bodyPr/>
        <a:lstStyle/>
        <a:p>
          <a:r>
            <a:rPr lang="fr-CA" dirty="0"/>
            <a:t>L’intervention est: </a:t>
          </a:r>
          <a:endParaRPr lang="en-US" dirty="0"/>
        </a:p>
      </dgm:t>
    </dgm:pt>
    <dgm:pt modelId="{0ACAA784-BC27-41CC-904E-EC0FC028C9D7}" type="parTrans" cxnId="{2DD77804-1143-4A89-A01B-F7266EE799A0}">
      <dgm:prSet/>
      <dgm:spPr/>
      <dgm:t>
        <a:bodyPr/>
        <a:lstStyle/>
        <a:p>
          <a:endParaRPr lang="en-US"/>
        </a:p>
      </dgm:t>
    </dgm:pt>
    <dgm:pt modelId="{B34F524D-27BD-4A91-B106-4F0E1DC184B7}" type="sibTrans" cxnId="{2DD77804-1143-4A89-A01B-F7266EE799A0}">
      <dgm:prSet/>
      <dgm:spPr/>
      <dgm:t>
        <a:bodyPr/>
        <a:lstStyle/>
        <a:p>
          <a:endParaRPr lang="en-US"/>
        </a:p>
      </dgm:t>
    </dgm:pt>
    <dgm:pt modelId="{E768EB04-073F-4B71-8F43-7264DCDA7D6A}">
      <dgm:prSet/>
      <dgm:spPr>
        <a:solidFill>
          <a:schemeClr val="accent1">
            <a:lumMod val="20000"/>
            <a:lumOff val="80000"/>
            <a:alpha val="90000"/>
          </a:schemeClr>
        </a:solidFill>
        <a:ln>
          <a:solidFill>
            <a:schemeClr val="accent1">
              <a:alpha val="90000"/>
            </a:schemeClr>
          </a:solidFill>
        </a:ln>
      </dgm:spPr>
      <dgm:t>
        <a:bodyPr/>
        <a:lstStyle/>
        <a:p>
          <a:r>
            <a:rPr lang="fr-CA" dirty="0"/>
            <a:t>Planifiée;</a:t>
          </a:r>
          <a:endParaRPr lang="en-US" dirty="0"/>
        </a:p>
      </dgm:t>
    </dgm:pt>
    <dgm:pt modelId="{3CCCC6F6-4539-4AEB-9065-3A97F76021DF}" type="parTrans" cxnId="{38E8AC13-4FDD-4AD9-B02B-54CB9B9DCCDA}">
      <dgm:prSet/>
      <dgm:spPr/>
      <dgm:t>
        <a:bodyPr/>
        <a:lstStyle/>
        <a:p>
          <a:endParaRPr lang="en-US"/>
        </a:p>
      </dgm:t>
    </dgm:pt>
    <dgm:pt modelId="{CDFAEEB4-B20B-41BF-AB35-90C96B2748C4}" type="sibTrans" cxnId="{38E8AC13-4FDD-4AD9-B02B-54CB9B9DCCDA}">
      <dgm:prSet/>
      <dgm:spPr/>
      <dgm:t>
        <a:bodyPr/>
        <a:lstStyle/>
        <a:p>
          <a:endParaRPr lang="en-US"/>
        </a:p>
      </dgm:t>
    </dgm:pt>
    <dgm:pt modelId="{73A28D2F-2FCD-4DAF-93BE-75F55115CD5F}">
      <dgm:prSet/>
      <dgm:spPr>
        <a:solidFill>
          <a:schemeClr val="accent1">
            <a:lumMod val="20000"/>
            <a:lumOff val="80000"/>
            <a:alpha val="90000"/>
          </a:schemeClr>
        </a:solidFill>
        <a:ln>
          <a:solidFill>
            <a:schemeClr val="accent1">
              <a:alpha val="90000"/>
            </a:schemeClr>
          </a:solidFill>
        </a:ln>
      </dgm:spPr>
      <dgm:t>
        <a:bodyPr/>
        <a:lstStyle/>
        <a:p>
          <a:r>
            <a:rPr lang="fr-CA" dirty="0"/>
            <a:t>Contextualisée;</a:t>
          </a:r>
          <a:endParaRPr lang="en-US" dirty="0"/>
        </a:p>
      </dgm:t>
    </dgm:pt>
    <dgm:pt modelId="{ACEA8E75-C8E7-4C52-BE83-BF05A38B37FD}" type="parTrans" cxnId="{F17CFCC0-D4A7-4205-9C63-DFBA0BB0D063}">
      <dgm:prSet/>
      <dgm:spPr/>
      <dgm:t>
        <a:bodyPr/>
        <a:lstStyle/>
        <a:p>
          <a:endParaRPr lang="en-US"/>
        </a:p>
      </dgm:t>
    </dgm:pt>
    <dgm:pt modelId="{3DDB29E1-D9CB-4CC4-B212-E0D5C9B43E4A}" type="sibTrans" cxnId="{F17CFCC0-D4A7-4205-9C63-DFBA0BB0D063}">
      <dgm:prSet/>
      <dgm:spPr/>
      <dgm:t>
        <a:bodyPr/>
        <a:lstStyle/>
        <a:p>
          <a:endParaRPr lang="en-US"/>
        </a:p>
      </dgm:t>
    </dgm:pt>
    <dgm:pt modelId="{5E530480-5324-48B7-9B31-42A0A717DDD3}">
      <dgm:prSet/>
      <dgm:spPr>
        <a:solidFill>
          <a:schemeClr val="accent1">
            <a:lumMod val="20000"/>
            <a:lumOff val="80000"/>
            <a:alpha val="90000"/>
          </a:schemeClr>
        </a:solidFill>
        <a:ln>
          <a:solidFill>
            <a:schemeClr val="accent1">
              <a:alpha val="90000"/>
            </a:schemeClr>
          </a:solidFill>
        </a:ln>
      </dgm:spPr>
      <dgm:t>
        <a:bodyPr/>
        <a:lstStyle/>
        <a:p>
          <a:r>
            <a:rPr lang="fr-CA" dirty="0"/>
            <a:t>Adaptée.</a:t>
          </a:r>
          <a:endParaRPr lang="en-US" dirty="0"/>
        </a:p>
      </dgm:t>
    </dgm:pt>
    <dgm:pt modelId="{C11753D8-2A56-4B36-A127-6DBEF5011A40}" type="parTrans" cxnId="{9C6E880C-0AD8-4D18-A6EA-53A19BCEA6FD}">
      <dgm:prSet/>
      <dgm:spPr/>
      <dgm:t>
        <a:bodyPr/>
        <a:lstStyle/>
        <a:p>
          <a:endParaRPr lang="en-US"/>
        </a:p>
      </dgm:t>
    </dgm:pt>
    <dgm:pt modelId="{4EEF4FD0-1D8F-4953-9C55-299C0C39B3B9}" type="sibTrans" cxnId="{9C6E880C-0AD8-4D18-A6EA-53A19BCEA6FD}">
      <dgm:prSet/>
      <dgm:spPr/>
      <dgm:t>
        <a:bodyPr/>
        <a:lstStyle/>
        <a:p>
          <a:endParaRPr lang="en-US"/>
        </a:p>
      </dgm:t>
    </dgm:pt>
    <dgm:pt modelId="{EA7DDB16-2E05-4D2F-8AE2-3C6CF7C1E25C}">
      <dgm:prSet/>
      <dgm:spPr>
        <a:solidFill>
          <a:schemeClr val="accent1">
            <a:lumMod val="20000"/>
            <a:lumOff val="80000"/>
            <a:alpha val="90000"/>
          </a:schemeClr>
        </a:solidFill>
      </dgm:spPr>
      <dgm:t>
        <a:bodyPr/>
        <a:lstStyle/>
        <a:p>
          <a:r>
            <a:rPr lang="fr-CA" dirty="0"/>
            <a:t>Un ensemble de </a:t>
          </a:r>
          <a:r>
            <a:rPr lang="fr-CA" b="1" dirty="0">
              <a:solidFill>
                <a:schemeClr val="tx1"/>
              </a:solidFill>
            </a:rPr>
            <a:t>savoir-agir intégré </a:t>
          </a:r>
          <a:r>
            <a:rPr lang="fr-CA" dirty="0"/>
            <a:t>grâce aux cours et stages;</a:t>
          </a:r>
        </a:p>
      </dgm:t>
    </dgm:pt>
    <dgm:pt modelId="{F6088E9D-776F-4C04-8C5C-4025D09128FC}" type="parTrans" cxnId="{756434BA-CD81-4374-B005-932FCE8D0A59}">
      <dgm:prSet/>
      <dgm:spPr/>
      <dgm:t>
        <a:bodyPr/>
        <a:lstStyle/>
        <a:p>
          <a:endParaRPr lang="fr-CA"/>
        </a:p>
      </dgm:t>
    </dgm:pt>
    <dgm:pt modelId="{DFA2CC26-6E91-4BD1-9872-7DA397CF4E59}" type="sibTrans" cxnId="{756434BA-CD81-4374-B005-932FCE8D0A59}">
      <dgm:prSet/>
      <dgm:spPr/>
      <dgm:t>
        <a:bodyPr/>
        <a:lstStyle/>
        <a:p>
          <a:endParaRPr lang="fr-CA"/>
        </a:p>
      </dgm:t>
    </dgm:pt>
    <dgm:pt modelId="{CF7B6A71-050C-478B-B8FB-F32B5C55A6CA}">
      <dgm:prSet/>
      <dgm:spPr>
        <a:solidFill>
          <a:schemeClr val="accent1">
            <a:lumMod val="20000"/>
            <a:lumOff val="80000"/>
            <a:alpha val="90000"/>
          </a:schemeClr>
        </a:solidFill>
      </dgm:spPr>
      <dgm:t>
        <a:bodyPr/>
        <a:lstStyle/>
        <a:p>
          <a:r>
            <a:rPr lang="fr-CA" dirty="0"/>
            <a:t>Multidimensionnelle, progressive et intégrative: il faut apprendre, appliquer et développer chaque compétence.</a:t>
          </a:r>
        </a:p>
      </dgm:t>
    </dgm:pt>
    <dgm:pt modelId="{DAD71E13-0BC3-423F-9839-E03B89CE85AC}" type="parTrans" cxnId="{516ED744-D52E-47D4-9D71-5A2043D10B59}">
      <dgm:prSet/>
      <dgm:spPr/>
      <dgm:t>
        <a:bodyPr/>
        <a:lstStyle/>
        <a:p>
          <a:endParaRPr lang="fr-CA"/>
        </a:p>
      </dgm:t>
    </dgm:pt>
    <dgm:pt modelId="{4480D531-0696-46C8-8434-6D8F0EF59380}" type="sibTrans" cxnId="{516ED744-D52E-47D4-9D71-5A2043D10B59}">
      <dgm:prSet/>
      <dgm:spPr/>
      <dgm:t>
        <a:bodyPr/>
        <a:lstStyle/>
        <a:p>
          <a:endParaRPr lang="fr-CA"/>
        </a:p>
      </dgm:t>
    </dgm:pt>
    <dgm:pt modelId="{EC37F5D3-5FBC-44DE-B838-164355252DAF}" type="pres">
      <dgm:prSet presAssocID="{CDF14153-9D4D-420B-AE5F-B5BBBC5A8FEE}" presName="Name0" presStyleCnt="0">
        <dgm:presLayoutVars>
          <dgm:dir/>
          <dgm:animLvl val="lvl"/>
          <dgm:resizeHandles val="exact"/>
        </dgm:presLayoutVars>
      </dgm:prSet>
      <dgm:spPr/>
    </dgm:pt>
    <dgm:pt modelId="{D5777A00-A596-4A29-A2A2-6494DE76720F}" type="pres">
      <dgm:prSet presAssocID="{FF416D88-BFCA-4F0C-AB21-2D238073EADA}" presName="composite" presStyleCnt="0"/>
      <dgm:spPr/>
    </dgm:pt>
    <dgm:pt modelId="{35F4BB1B-B70B-4109-8D61-1A66BF198B07}" type="pres">
      <dgm:prSet presAssocID="{FF416D88-BFCA-4F0C-AB21-2D238073EADA}" presName="parTx" presStyleLbl="alignNode1" presStyleIdx="0" presStyleCnt="2">
        <dgm:presLayoutVars>
          <dgm:chMax val="0"/>
          <dgm:chPref val="0"/>
          <dgm:bulletEnabled val="1"/>
        </dgm:presLayoutVars>
      </dgm:prSet>
      <dgm:spPr/>
    </dgm:pt>
    <dgm:pt modelId="{9E678939-F4AB-4F7F-80BD-42850494ABA0}" type="pres">
      <dgm:prSet presAssocID="{FF416D88-BFCA-4F0C-AB21-2D238073EADA}" presName="desTx" presStyleLbl="alignAccFollowNode1" presStyleIdx="0" presStyleCnt="2">
        <dgm:presLayoutVars>
          <dgm:bulletEnabled val="1"/>
        </dgm:presLayoutVars>
      </dgm:prSet>
      <dgm:spPr/>
    </dgm:pt>
    <dgm:pt modelId="{5CB6F5DD-8C6A-4B1E-A728-74EC24A4B480}" type="pres">
      <dgm:prSet presAssocID="{4448872D-79CF-42BC-988F-27A4B9F4D5CB}" presName="space" presStyleCnt="0"/>
      <dgm:spPr/>
    </dgm:pt>
    <dgm:pt modelId="{93496AF4-4B3D-41F9-8963-95DF8EE20ACA}" type="pres">
      <dgm:prSet presAssocID="{62E05FC9-2C15-45AE-B9FA-657A09E3844A}" presName="composite" presStyleCnt="0"/>
      <dgm:spPr/>
    </dgm:pt>
    <dgm:pt modelId="{8FE0B968-DA24-49FF-81D6-D303F91F162E}" type="pres">
      <dgm:prSet presAssocID="{62E05FC9-2C15-45AE-B9FA-657A09E3844A}" presName="parTx" presStyleLbl="alignNode1" presStyleIdx="1" presStyleCnt="2">
        <dgm:presLayoutVars>
          <dgm:chMax val="0"/>
          <dgm:chPref val="0"/>
          <dgm:bulletEnabled val="1"/>
        </dgm:presLayoutVars>
      </dgm:prSet>
      <dgm:spPr/>
    </dgm:pt>
    <dgm:pt modelId="{417C83DB-DC91-450D-929B-BB930D1E30A8}" type="pres">
      <dgm:prSet presAssocID="{62E05FC9-2C15-45AE-B9FA-657A09E3844A}" presName="desTx" presStyleLbl="alignAccFollowNode1" presStyleIdx="1" presStyleCnt="2">
        <dgm:presLayoutVars>
          <dgm:bulletEnabled val="1"/>
        </dgm:presLayoutVars>
      </dgm:prSet>
      <dgm:spPr/>
    </dgm:pt>
  </dgm:ptLst>
  <dgm:cxnLst>
    <dgm:cxn modelId="{2DD77804-1143-4A89-A01B-F7266EE799A0}" srcId="{CDF14153-9D4D-420B-AE5F-B5BBBC5A8FEE}" destId="{62E05FC9-2C15-45AE-B9FA-657A09E3844A}" srcOrd="1" destOrd="0" parTransId="{0ACAA784-BC27-41CC-904E-EC0FC028C9D7}" sibTransId="{B34F524D-27BD-4A91-B106-4F0E1DC184B7}"/>
    <dgm:cxn modelId="{9C6E880C-0AD8-4D18-A6EA-53A19BCEA6FD}" srcId="{62E05FC9-2C15-45AE-B9FA-657A09E3844A}" destId="{5E530480-5324-48B7-9B31-42A0A717DDD3}" srcOrd="2" destOrd="0" parTransId="{C11753D8-2A56-4B36-A127-6DBEF5011A40}" sibTransId="{4EEF4FD0-1D8F-4953-9C55-299C0C39B3B9}"/>
    <dgm:cxn modelId="{38E8AC13-4FDD-4AD9-B02B-54CB9B9DCCDA}" srcId="{62E05FC9-2C15-45AE-B9FA-657A09E3844A}" destId="{E768EB04-073F-4B71-8F43-7264DCDA7D6A}" srcOrd="0" destOrd="0" parTransId="{3CCCC6F6-4539-4AEB-9065-3A97F76021DF}" sibTransId="{CDFAEEB4-B20B-41BF-AB35-90C96B2748C4}"/>
    <dgm:cxn modelId="{967F1428-3713-4752-A0AB-74D5924EAB22}" type="presOf" srcId="{EA7DDB16-2E05-4D2F-8AE2-3C6CF7C1E25C}" destId="{9E678939-F4AB-4F7F-80BD-42850494ABA0}" srcOrd="0" destOrd="0" presId="urn:microsoft.com/office/officeart/2005/8/layout/hList1"/>
    <dgm:cxn modelId="{27F9202C-96F1-4219-BE51-6BCFB0AA0464}" type="presOf" srcId="{CDF14153-9D4D-420B-AE5F-B5BBBC5A8FEE}" destId="{EC37F5D3-5FBC-44DE-B838-164355252DAF}" srcOrd="0" destOrd="0" presId="urn:microsoft.com/office/officeart/2005/8/layout/hList1"/>
    <dgm:cxn modelId="{95EA0441-173F-4500-B5AA-365645B50284}" type="presOf" srcId="{5E530480-5324-48B7-9B31-42A0A717DDD3}" destId="{417C83DB-DC91-450D-929B-BB930D1E30A8}" srcOrd="0" destOrd="2" presId="urn:microsoft.com/office/officeart/2005/8/layout/hList1"/>
    <dgm:cxn modelId="{516ED744-D52E-47D4-9D71-5A2043D10B59}" srcId="{FF416D88-BFCA-4F0C-AB21-2D238073EADA}" destId="{CF7B6A71-050C-478B-B8FB-F32B5C55A6CA}" srcOrd="1" destOrd="0" parTransId="{DAD71E13-0BC3-423F-9839-E03B89CE85AC}" sibTransId="{4480D531-0696-46C8-8434-6D8F0EF59380}"/>
    <dgm:cxn modelId="{E4B10C4F-E22D-4A42-B5CD-A83F20706092}" type="presOf" srcId="{FF416D88-BFCA-4F0C-AB21-2D238073EADA}" destId="{35F4BB1B-B70B-4109-8D61-1A66BF198B07}" srcOrd="0" destOrd="0" presId="urn:microsoft.com/office/officeart/2005/8/layout/hList1"/>
    <dgm:cxn modelId="{9A087B85-8CF0-43B5-9201-6FB9DEB3F77C}" type="presOf" srcId="{73A28D2F-2FCD-4DAF-93BE-75F55115CD5F}" destId="{417C83DB-DC91-450D-929B-BB930D1E30A8}" srcOrd="0" destOrd="1" presId="urn:microsoft.com/office/officeart/2005/8/layout/hList1"/>
    <dgm:cxn modelId="{85C4FE9B-649D-451A-B698-CD2AB33EF59F}" srcId="{CDF14153-9D4D-420B-AE5F-B5BBBC5A8FEE}" destId="{FF416D88-BFCA-4F0C-AB21-2D238073EADA}" srcOrd="0" destOrd="0" parTransId="{C8F4C12B-A1D9-4331-8E27-BB4D3B5FFF23}" sibTransId="{4448872D-79CF-42BC-988F-27A4B9F4D5CB}"/>
    <dgm:cxn modelId="{756434BA-CD81-4374-B005-932FCE8D0A59}" srcId="{FF416D88-BFCA-4F0C-AB21-2D238073EADA}" destId="{EA7DDB16-2E05-4D2F-8AE2-3C6CF7C1E25C}" srcOrd="0" destOrd="0" parTransId="{F6088E9D-776F-4C04-8C5C-4025D09128FC}" sibTransId="{DFA2CC26-6E91-4BD1-9872-7DA397CF4E59}"/>
    <dgm:cxn modelId="{F17CFCC0-D4A7-4205-9C63-DFBA0BB0D063}" srcId="{62E05FC9-2C15-45AE-B9FA-657A09E3844A}" destId="{73A28D2F-2FCD-4DAF-93BE-75F55115CD5F}" srcOrd="1" destOrd="0" parTransId="{ACEA8E75-C8E7-4C52-BE83-BF05A38B37FD}" sibTransId="{3DDB29E1-D9CB-4CC4-B212-E0D5C9B43E4A}"/>
    <dgm:cxn modelId="{9F412FC7-6EC0-4EFF-AD14-01E03356D700}" type="presOf" srcId="{CF7B6A71-050C-478B-B8FB-F32B5C55A6CA}" destId="{9E678939-F4AB-4F7F-80BD-42850494ABA0}" srcOrd="0" destOrd="1" presId="urn:microsoft.com/office/officeart/2005/8/layout/hList1"/>
    <dgm:cxn modelId="{97F1A7E9-BF19-41A1-815E-77B8469C0568}" type="presOf" srcId="{62E05FC9-2C15-45AE-B9FA-657A09E3844A}" destId="{8FE0B968-DA24-49FF-81D6-D303F91F162E}" srcOrd="0" destOrd="0" presId="urn:microsoft.com/office/officeart/2005/8/layout/hList1"/>
    <dgm:cxn modelId="{E7E157ED-1278-4492-908F-CD90CF896F5E}" type="presOf" srcId="{E768EB04-073F-4B71-8F43-7264DCDA7D6A}" destId="{417C83DB-DC91-450D-929B-BB930D1E30A8}" srcOrd="0" destOrd="0" presId="urn:microsoft.com/office/officeart/2005/8/layout/hList1"/>
    <dgm:cxn modelId="{C7E52AD6-59C4-486C-AB89-0AD14D368133}" type="presParOf" srcId="{EC37F5D3-5FBC-44DE-B838-164355252DAF}" destId="{D5777A00-A596-4A29-A2A2-6494DE76720F}" srcOrd="0" destOrd="0" presId="urn:microsoft.com/office/officeart/2005/8/layout/hList1"/>
    <dgm:cxn modelId="{38ED9509-140C-486C-812D-84C96BDCCF4E}" type="presParOf" srcId="{D5777A00-A596-4A29-A2A2-6494DE76720F}" destId="{35F4BB1B-B70B-4109-8D61-1A66BF198B07}" srcOrd="0" destOrd="0" presId="urn:microsoft.com/office/officeart/2005/8/layout/hList1"/>
    <dgm:cxn modelId="{F69A89BD-4CD2-4B6A-9621-F536E5DE9FB0}" type="presParOf" srcId="{D5777A00-A596-4A29-A2A2-6494DE76720F}" destId="{9E678939-F4AB-4F7F-80BD-42850494ABA0}" srcOrd="1" destOrd="0" presId="urn:microsoft.com/office/officeart/2005/8/layout/hList1"/>
    <dgm:cxn modelId="{D0B53A97-D1A6-46A1-8CD2-D6F0943539EA}" type="presParOf" srcId="{EC37F5D3-5FBC-44DE-B838-164355252DAF}" destId="{5CB6F5DD-8C6A-4B1E-A728-74EC24A4B480}" srcOrd="1" destOrd="0" presId="urn:microsoft.com/office/officeart/2005/8/layout/hList1"/>
    <dgm:cxn modelId="{7C482C18-5F71-4F8E-B025-72B4BF34884E}" type="presParOf" srcId="{EC37F5D3-5FBC-44DE-B838-164355252DAF}" destId="{93496AF4-4B3D-41F9-8963-95DF8EE20ACA}" srcOrd="2" destOrd="0" presId="urn:microsoft.com/office/officeart/2005/8/layout/hList1"/>
    <dgm:cxn modelId="{C29A7E81-268B-43D1-A8FF-E91443E701F2}" type="presParOf" srcId="{93496AF4-4B3D-41F9-8963-95DF8EE20ACA}" destId="{8FE0B968-DA24-49FF-81D6-D303F91F162E}" srcOrd="0" destOrd="0" presId="urn:microsoft.com/office/officeart/2005/8/layout/hList1"/>
    <dgm:cxn modelId="{57E08AE4-C688-48B8-A011-B9EBAFF735C3}" type="presParOf" srcId="{93496AF4-4B3D-41F9-8963-95DF8EE20ACA}" destId="{417C83DB-DC91-450D-929B-BB930D1E30A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F6C99-C4B2-433D-9E35-70EEBDB17701}">
      <dsp:nvSpPr>
        <dsp:cNvPr id="0" name=""/>
        <dsp:cNvSpPr/>
      </dsp:nvSpPr>
      <dsp:spPr>
        <a:xfrm>
          <a:off x="0" y="571"/>
          <a:ext cx="11328000" cy="13366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8C2F2-EAE7-4E38-9E7D-A0997B392A33}">
      <dsp:nvSpPr>
        <dsp:cNvPr id="0" name=""/>
        <dsp:cNvSpPr/>
      </dsp:nvSpPr>
      <dsp:spPr>
        <a:xfrm>
          <a:off x="404322" y="301306"/>
          <a:ext cx="735131" cy="7351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9D89EC-6DCA-4C0D-BE17-3F1A659BB2F8}">
      <dsp:nvSpPr>
        <dsp:cNvPr id="0" name=""/>
        <dsp:cNvSpPr/>
      </dsp:nvSpPr>
      <dsp:spPr>
        <a:xfrm>
          <a:off x="1543775" y="571"/>
          <a:ext cx="9784224" cy="133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57" tIns="141457" rIns="141457" bIns="141457" numCol="1" spcCol="1270" anchor="ctr" anchorCtr="0">
          <a:noAutofit/>
        </a:bodyPr>
        <a:lstStyle/>
        <a:p>
          <a:pPr marL="0" lvl="0" indent="0" algn="l" defTabSz="800100">
            <a:lnSpc>
              <a:spcPct val="90000"/>
            </a:lnSpc>
            <a:spcBef>
              <a:spcPct val="0"/>
            </a:spcBef>
            <a:spcAft>
              <a:spcPct val="35000"/>
            </a:spcAft>
            <a:buNone/>
          </a:pPr>
          <a:r>
            <a:rPr lang="fr-CA" sz="1800" kern="1200" dirty="0"/>
            <a:t>«Le technicien en éducation spécialisée travaille auprès de personnes éprouvant des </a:t>
          </a:r>
          <a:r>
            <a:rPr lang="fr-CA" sz="1800" kern="1200" dirty="0">
              <a:solidFill>
                <a:schemeClr val="accent5">
                  <a:lumMod val="75000"/>
                  <a:lumOff val="25000"/>
                </a:schemeClr>
              </a:solidFill>
            </a:rPr>
            <a:t>difficultés d’adaptation</a:t>
          </a:r>
          <a:r>
            <a:rPr lang="fr-CA" sz="1800" kern="1200" dirty="0"/>
            <a:t>, comme les personnes atteintes d’une déficience physique ou intellectuelle, les délinquants et les toxicomanes, afin de permettre leur </a:t>
          </a:r>
          <a:r>
            <a:rPr lang="fr-CA" sz="1800" kern="1200" dirty="0">
              <a:solidFill>
                <a:schemeClr val="accent5">
                  <a:lumMod val="75000"/>
                  <a:lumOff val="25000"/>
                </a:schemeClr>
              </a:solidFill>
            </a:rPr>
            <a:t>intégration sociale </a:t>
          </a:r>
          <a:r>
            <a:rPr lang="fr-CA" sz="1800" kern="1200" dirty="0"/>
            <a:t>ou de faciliter leur </a:t>
          </a:r>
          <a:r>
            <a:rPr lang="fr-CA" sz="1800" kern="1200" dirty="0">
              <a:solidFill>
                <a:schemeClr val="accent5">
                  <a:lumMod val="75000"/>
                  <a:lumOff val="25000"/>
                </a:schemeClr>
              </a:solidFill>
            </a:rPr>
            <a:t>réadaptation</a:t>
          </a:r>
          <a:r>
            <a:rPr lang="fr-CA" sz="1800" kern="1200" dirty="0"/>
            <a:t>. </a:t>
          </a:r>
          <a:endParaRPr lang="en-US" sz="1800" kern="1200" dirty="0"/>
        </a:p>
      </dsp:txBody>
      <dsp:txXfrm>
        <a:off x="1543775" y="571"/>
        <a:ext cx="9784224" cy="1336602"/>
      </dsp:txXfrm>
    </dsp:sp>
    <dsp:sp modelId="{F4D696D9-232D-425D-9AFE-57DC8EDD1F2C}">
      <dsp:nvSpPr>
        <dsp:cNvPr id="0" name=""/>
        <dsp:cNvSpPr/>
      </dsp:nvSpPr>
      <dsp:spPr>
        <a:xfrm>
          <a:off x="0" y="1671323"/>
          <a:ext cx="11328000" cy="13366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D7E5CA-36C1-4852-824B-4B07F5C72EAF}">
      <dsp:nvSpPr>
        <dsp:cNvPr id="0" name=""/>
        <dsp:cNvSpPr/>
      </dsp:nvSpPr>
      <dsp:spPr>
        <a:xfrm>
          <a:off x="404322" y="1972059"/>
          <a:ext cx="735131" cy="7351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165B31-2137-470C-9802-F1EF71FCA890}">
      <dsp:nvSpPr>
        <dsp:cNvPr id="0" name=""/>
        <dsp:cNvSpPr/>
      </dsp:nvSpPr>
      <dsp:spPr>
        <a:xfrm>
          <a:off x="1543775" y="1671323"/>
          <a:ext cx="9784224" cy="133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57" tIns="141457" rIns="141457" bIns="141457" numCol="1" spcCol="1270" anchor="ctr" anchorCtr="0">
          <a:noAutofit/>
        </a:bodyPr>
        <a:lstStyle/>
        <a:p>
          <a:pPr marL="0" lvl="0" indent="0" algn="l" defTabSz="800100">
            <a:lnSpc>
              <a:spcPct val="90000"/>
            </a:lnSpc>
            <a:spcBef>
              <a:spcPct val="0"/>
            </a:spcBef>
            <a:spcAft>
              <a:spcPct val="35000"/>
            </a:spcAft>
            <a:buNone/>
          </a:pPr>
          <a:r>
            <a:rPr lang="fr-CA" sz="1800" kern="1200" dirty="0"/>
            <a:t>Il doit, entre autres, </a:t>
          </a:r>
          <a:r>
            <a:rPr lang="fr-CA" sz="1800" kern="1200" dirty="0">
              <a:solidFill>
                <a:schemeClr val="accent5">
                  <a:lumMod val="75000"/>
                  <a:lumOff val="25000"/>
                </a:schemeClr>
              </a:solidFill>
            </a:rPr>
            <a:t>observer</a:t>
          </a:r>
          <a:r>
            <a:rPr lang="fr-CA" sz="1800" kern="1200" dirty="0"/>
            <a:t> les attitudes  et comportements de ces personnes, participer à </a:t>
          </a:r>
          <a:r>
            <a:rPr lang="fr-CA" sz="1800" kern="1200" dirty="0">
              <a:solidFill>
                <a:schemeClr val="accent5">
                  <a:lumMod val="75000"/>
                  <a:lumOff val="25000"/>
                </a:schemeClr>
              </a:solidFill>
            </a:rPr>
            <a:t>l’évaluation de leurs besoins</a:t>
          </a:r>
          <a:r>
            <a:rPr lang="fr-CA" sz="1800" kern="1200" dirty="0"/>
            <a:t>, élaborer un </a:t>
          </a:r>
          <a:r>
            <a:rPr lang="fr-CA" sz="1800" kern="1200" dirty="0">
              <a:solidFill>
                <a:schemeClr val="accent5">
                  <a:lumMod val="75000"/>
                  <a:lumOff val="25000"/>
                </a:schemeClr>
              </a:solidFill>
            </a:rPr>
            <a:t>plan d’intervention </a:t>
          </a:r>
          <a:r>
            <a:rPr lang="fr-CA" sz="1800" kern="1200" dirty="0"/>
            <a:t>favorisant leur adaptation,  </a:t>
          </a:r>
          <a:r>
            <a:rPr lang="fr-CA" sz="1800" kern="1200" dirty="0">
              <a:solidFill>
                <a:schemeClr val="accent5">
                  <a:lumMod val="75000"/>
                  <a:lumOff val="25000"/>
                </a:schemeClr>
              </a:solidFill>
            </a:rPr>
            <a:t>animer</a:t>
          </a:r>
          <a:r>
            <a:rPr lang="fr-CA" sz="1800" kern="1200" dirty="0"/>
            <a:t> des activités individuelles ou de groupe et faire des </a:t>
          </a:r>
          <a:r>
            <a:rPr lang="fr-CA" sz="1800" kern="1200" dirty="0">
              <a:solidFill>
                <a:schemeClr val="accent5">
                  <a:lumMod val="75000"/>
                  <a:lumOff val="25000"/>
                </a:schemeClr>
              </a:solidFill>
            </a:rPr>
            <a:t>évaluations périodiques </a:t>
          </a:r>
          <a:r>
            <a:rPr lang="fr-CA" sz="1800" kern="1200" dirty="0"/>
            <a:t>permettant un suivi de ces personnes. </a:t>
          </a:r>
          <a:endParaRPr lang="en-US" sz="1800" kern="1200" dirty="0"/>
        </a:p>
      </dsp:txBody>
      <dsp:txXfrm>
        <a:off x="1543775" y="1671323"/>
        <a:ext cx="9784224" cy="1336602"/>
      </dsp:txXfrm>
    </dsp:sp>
    <dsp:sp modelId="{C2A9B75C-81DC-4157-9E1B-B1EF26E80BDF}">
      <dsp:nvSpPr>
        <dsp:cNvPr id="0" name=""/>
        <dsp:cNvSpPr/>
      </dsp:nvSpPr>
      <dsp:spPr>
        <a:xfrm>
          <a:off x="0" y="3342076"/>
          <a:ext cx="11328000" cy="13366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57BB30-596A-411C-BC5B-98B63EB8AB1E}">
      <dsp:nvSpPr>
        <dsp:cNvPr id="0" name=""/>
        <dsp:cNvSpPr/>
      </dsp:nvSpPr>
      <dsp:spPr>
        <a:xfrm>
          <a:off x="404322" y="3642812"/>
          <a:ext cx="735131" cy="7351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B4E71A-CF56-4A6C-BBD8-5C6349F26AEB}">
      <dsp:nvSpPr>
        <dsp:cNvPr id="0" name=""/>
        <dsp:cNvSpPr/>
      </dsp:nvSpPr>
      <dsp:spPr>
        <a:xfrm>
          <a:off x="1543775" y="3342076"/>
          <a:ext cx="9784224" cy="133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57" tIns="141457" rIns="141457" bIns="141457" numCol="1" spcCol="1270" anchor="ctr" anchorCtr="0">
          <a:noAutofit/>
        </a:bodyPr>
        <a:lstStyle/>
        <a:p>
          <a:pPr marL="0" lvl="0" indent="0" algn="l" defTabSz="800100">
            <a:lnSpc>
              <a:spcPct val="90000"/>
            </a:lnSpc>
            <a:spcBef>
              <a:spcPct val="0"/>
            </a:spcBef>
            <a:spcAft>
              <a:spcPct val="35000"/>
            </a:spcAft>
            <a:buNone/>
          </a:pPr>
          <a:r>
            <a:rPr lang="fr-CA" sz="1800" kern="1200" dirty="0"/>
            <a:t>Le technicien en éducation spécialisée s’efforce de créer </a:t>
          </a:r>
          <a:r>
            <a:rPr lang="fr-CA" sz="1800" kern="1200" dirty="0">
              <a:solidFill>
                <a:schemeClr val="accent5">
                  <a:lumMod val="75000"/>
                  <a:lumOff val="25000"/>
                </a:schemeClr>
              </a:solidFill>
            </a:rPr>
            <a:t>un climat de confiance </a:t>
          </a:r>
          <a:r>
            <a:rPr lang="fr-CA" sz="1800" kern="1200" dirty="0"/>
            <a:t>qui lui permettra de fournir l’aide nécessaire à la personne en difficulté et de faciliter son </a:t>
          </a:r>
          <a:r>
            <a:rPr lang="fr-CA" sz="1800" kern="1200" dirty="0">
              <a:solidFill>
                <a:schemeClr val="accent5">
                  <a:lumMod val="75000"/>
                  <a:lumOff val="25000"/>
                </a:schemeClr>
              </a:solidFill>
            </a:rPr>
            <a:t>intégration sociale</a:t>
          </a:r>
          <a:r>
            <a:rPr lang="fr-CA" sz="1800" kern="1200" dirty="0"/>
            <a:t>».</a:t>
          </a:r>
          <a:endParaRPr lang="en-US" sz="1800" kern="1200" dirty="0"/>
        </a:p>
      </dsp:txBody>
      <dsp:txXfrm>
        <a:off x="1543775" y="3342076"/>
        <a:ext cx="9784224" cy="1336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F6C99-C4B2-433D-9E35-70EEBDB17701}">
      <dsp:nvSpPr>
        <dsp:cNvPr id="0" name=""/>
        <dsp:cNvSpPr/>
      </dsp:nvSpPr>
      <dsp:spPr>
        <a:xfrm>
          <a:off x="-31087" y="9809"/>
          <a:ext cx="11328000" cy="13313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8C2F2-EAE7-4E38-9E7D-A0997B392A33}">
      <dsp:nvSpPr>
        <dsp:cNvPr id="0" name=""/>
        <dsp:cNvSpPr/>
      </dsp:nvSpPr>
      <dsp:spPr>
        <a:xfrm>
          <a:off x="371637" y="309356"/>
          <a:ext cx="732227" cy="7322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9D89EC-6DCA-4C0D-BE17-3F1A659BB2F8}">
      <dsp:nvSpPr>
        <dsp:cNvPr id="0" name=""/>
        <dsp:cNvSpPr/>
      </dsp:nvSpPr>
      <dsp:spPr>
        <a:xfrm>
          <a:off x="1441406" y="7286"/>
          <a:ext cx="9917680" cy="1336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98" tIns="140898" rIns="140898" bIns="140898" numCol="1" spcCol="1270" anchor="ctr" anchorCtr="0">
          <a:noAutofit/>
        </a:bodyPr>
        <a:lstStyle/>
        <a:p>
          <a:pPr marL="0" lvl="0" indent="0" algn="l" defTabSz="800100">
            <a:lnSpc>
              <a:spcPct val="90000"/>
            </a:lnSpc>
            <a:spcBef>
              <a:spcPct val="0"/>
            </a:spcBef>
            <a:spcAft>
              <a:spcPct val="35000"/>
            </a:spcAft>
            <a:buNone/>
          </a:pPr>
          <a:r>
            <a:rPr lang="fr-CA" sz="1800" kern="1200" dirty="0"/>
            <a:t>«Professionnel qui intervient auprès de personnes ou de groupes de personnes de tout âge connaissant ou étant susceptibles de connaître </a:t>
          </a:r>
          <a:r>
            <a:rPr lang="fr-CA" sz="1800" kern="1200" dirty="0">
              <a:solidFill>
                <a:schemeClr val="accent5">
                  <a:lumMod val="75000"/>
                  <a:lumOff val="25000"/>
                </a:schemeClr>
              </a:solidFill>
            </a:rPr>
            <a:t>des difficultés d’adaptation </a:t>
          </a:r>
          <a:r>
            <a:rPr lang="fr-CA" sz="1800" kern="1200" dirty="0"/>
            <a:t>variées dans le domaine de la santé mentale, des services sociaux et de l’éducation.</a:t>
          </a:r>
          <a:endParaRPr lang="en-US" sz="1800" kern="1200" dirty="0"/>
        </a:p>
      </dsp:txBody>
      <dsp:txXfrm>
        <a:off x="1441406" y="7286"/>
        <a:ext cx="9917680" cy="1336369"/>
      </dsp:txXfrm>
    </dsp:sp>
    <dsp:sp modelId="{F4D696D9-232D-425D-9AFE-57DC8EDD1F2C}">
      <dsp:nvSpPr>
        <dsp:cNvPr id="0" name=""/>
        <dsp:cNvSpPr/>
      </dsp:nvSpPr>
      <dsp:spPr>
        <a:xfrm>
          <a:off x="-162" y="1657781"/>
          <a:ext cx="11328000" cy="13313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D7E5CA-36C1-4852-824B-4B07F5C72EAF}">
      <dsp:nvSpPr>
        <dsp:cNvPr id="0" name=""/>
        <dsp:cNvSpPr/>
      </dsp:nvSpPr>
      <dsp:spPr>
        <a:xfrm>
          <a:off x="371637" y="1976033"/>
          <a:ext cx="732227" cy="7322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165B31-2137-470C-9802-F1EF71FCA890}">
      <dsp:nvSpPr>
        <dsp:cNvPr id="0" name=""/>
        <dsp:cNvSpPr/>
      </dsp:nvSpPr>
      <dsp:spPr>
        <a:xfrm>
          <a:off x="1506590" y="1676486"/>
          <a:ext cx="9787313" cy="1331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98" tIns="140898" rIns="140898" bIns="140898" numCol="1" spcCol="1270" anchor="ctr" anchorCtr="0">
          <a:noAutofit/>
        </a:bodyPr>
        <a:lstStyle/>
        <a:p>
          <a:pPr marL="0" lvl="0" indent="0" algn="l" defTabSz="800100">
            <a:lnSpc>
              <a:spcPct val="90000"/>
            </a:lnSpc>
            <a:spcBef>
              <a:spcPct val="0"/>
            </a:spcBef>
            <a:spcAft>
              <a:spcPct val="35000"/>
            </a:spcAft>
            <a:buNone/>
          </a:pPr>
          <a:r>
            <a:rPr lang="fr-CA" sz="1800" kern="1200" dirty="0"/>
            <a:t>L’éducateur spécialisé </a:t>
          </a:r>
          <a:r>
            <a:rPr lang="fr-CA" sz="1800" kern="1200" dirty="0">
              <a:solidFill>
                <a:schemeClr val="accent5">
                  <a:lumMod val="75000"/>
                  <a:lumOff val="25000"/>
                </a:schemeClr>
              </a:solidFill>
            </a:rPr>
            <a:t>évalue et accompagne </a:t>
          </a:r>
          <a:r>
            <a:rPr lang="fr-CA" sz="1800" kern="1200" dirty="0"/>
            <a:t>une personne ou un groupe de personnes au travers des situations de la </a:t>
          </a:r>
          <a:r>
            <a:rPr lang="fr-CA" sz="1800" kern="1200" dirty="0">
              <a:solidFill>
                <a:schemeClr val="accent5">
                  <a:lumMod val="75000"/>
                  <a:lumOff val="25000"/>
                </a:schemeClr>
              </a:solidFill>
            </a:rPr>
            <a:t>vie quotidienne</a:t>
          </a:r>
          <a:r>
            <a:rPr lang="fr-CA" sz="1800" kern="1200" dirty="0"/>
            <a:t>, de la relation éducative et de la relation aidante et au moyen de </a:t>
          </a:r>
          <a:r>
            <a:rPr lang="fr-CA" sz="1800" kern="1200" dirty="0">
              <a:solidFill>
                <a:schemeClr val="accent5">
                  <a:lumMod val="75000"/>
                  <a:lumOff val="25000"/>
                </a:schemeClr>
              </a:solidFill>
            </a:rPr>
            <a:t>techniques d’observation et d’intervention.</a:t>
          </a:r>
          <a:endParaRPr lang="en-US" sz="1800" kern="1200" dirty="0"/>
        </a:p>
      </dsp:txBody>
      <dsp:txXfrm>
        <a:off x="1506590" y="1676486"/>
        <a:ext cx="9787313" cy="1331323"/>
      </dsp:txXfrm>
    </dsp:sp>
    <dsp:sp modelId="{C2A9B75C-81DC-4157-9E1B-B1EF26E80BDF}">
      <dsp:nvSpPr>
        <dsp:cNvPr id="0" name=""/>
        <dsp:cNvSpPr/>
      </dsp:nvSpPr>
      <dsp:spPr>
        <a:xfrm>
          <a:off x="0" y="3327446"/>
          <a:ext cx="11328000" cy="13313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57BB30-596A-411C-BC5B-98B63EB8AB1E}">
      <dsp:nvSpPr>
        <dsp:cNvPr id="0" name=""/>
        <dsp:cNvSpPr/>
      </dsp:nvSpPr>
      <dsp:spPr>
        <a:xfrm>
          <a:off x="371637" y="3640188"/>
          <a:ext cx="732227" cy="7322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B4E71A-CF56-4A6C-BBD8-5C6349F26AEB}">
      <dsp:nvSpPr>
        <dsp:cNvPr id="0" name=""/>
        <dsp:cNvSpPr/>
      </dsp:nvSpPr>
      <dsp:spPr>
        <a:xfrm>
          <a:off x="1506590" y="3340640"/>
          <a:ext cx="9787313" cy="1331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98" tIns="140898" rIns="140898" bIns="140898" numCol="1" spcCol="1270" anchor="ctr" anchorCtr="0">
          <a:noAutofit/>
        </a:bodyPr>
        <a:lstStyle/>
        <a:p>
          <a:pPr marL="0" lvl="0" indent="0" algn="l" defTabSz="666750">
            <a:lnSpc>
              <a:spcPct val="90000"/>
            </a:lnSpc>
            <a:spcBef>
              <a:spcPct val="0"/>
            </a:spcBef>
            <a:spcAft>
              <a:spcPct val="35000"/>
            </a:spcAft>
            <a:buNone/>
          </a:pPr>
          <a:r>
            <a:rPr lang="fr-CA" sz="1500" kern="1200" dirty="0"/>
            <a:t>Son rôle consiste à </a:t>
          </a:r>
          <a:r>
            <a:rPr lang="fr-CA" sz="1500" kern="1200" dirty="0">
              <a:solidFill>
                <a:schemeClr val="accent5">
                  <a:lumMod val="75000"/>
                  <a:lumOff val="25000"/>
                </a:schemeClr>
              </a:solidFill>
            </a:rPr>
            <a:t>observer et à évaluer les besoins</a:t>
          </a:r>
          <a:r>
            <a:rPr lang="fr-CA" sz="1500" kern="1200" dirty="0"/>
            <a:t>, les capacités, les habitudes de vie et les comportements de personnes en difficulté d’adaptation psychosociale. L’éducateur spécialisé peut aussi procéder au </a:t>
          </a:r>
          <a:r>
            <a:rPr lang="fr-CA" sz="1500" kern="1200" dirty="0">
              <a:solidFill>
                <a:schemeClr val="accent5">
                  <a:lumMod val="75000"/>
                  <a:lumOff val="25000"/>
                </a:schemeClr>
              </a:solidFill>
            </a:rPr>
            <a:t>dépistage, à l’estimation, à la détection ainsi qu’à l’appréciation des troubles non diagnostiqués</a:t>
          </a:r>
          <a:r>
            <a:rPr lang="fr-CA" sz="1500" kern="1200" dirty="0"/>
            <a:t>. Il doit aussi </a:t>
          </a:r>
          <a:r>
            <a:rPr lang="fr-CA" sz="1500" kern="1200" dirty="0">
              <a:solidFill>
                <a:schemeClr val="accent5">
                  <a:lumMod val="75000"/>
                  <a:lumOff val="25000"/>
                </a:schemeClr>
              </a:solidFill>
            </a:rPr>
            <a:t>évaluer le risque suicidaire et la dangerosité </a:t>
          </a:r>
          <a:r>
            <a:rPr lang="fr-CA" sz="1500" kern="1200" dirty="0"/>
            <a:t>que présente une personne en situation de crise. Il </a:t>
          </a:r>
          <a:r>
            <a:rPr lang="fr-CA" sz="1500" kern="1200" dirty="0">
              <a:solidFill>
                <a:schemeClr val="accent5">
                  <a:lumMod val="75000"/>
                  <a:lumOff val="25000"/>
                </a:schemeClr>
              </a:solidFill>
            </a:rPr>
            <a:t>consigne</a:t>
          </a:r>
          <a:r>
            <a:rPr lang="fr-CA" sz="1500" kern="1200" dirty="0"/>
            <a:t> les données  au dossier et </a:t>
          </a:r>
          <a:r>
            <a:rPr lang="fr-CA" sz="1500" kern="1200" dirty="0">
              <a:solidFill>
                <a:schemeClr val="accent5">
                  <a:lumMod val="75000"/>
                  <a:lumOff val="25000"/>
                </a:schemeClr>
              </a:solidFill>
            </a:rPr>
            <a:t>rédige les rapports </a:t>
          </a:r>
          <a:r>
            <a:rPr lang="fr-CA" sz="1500" kern="1200" dirty="0"/>
            <a:t>d’évolution en employant la méthode désignée par son organisation.»</a:t>
          </a:r>
          <a:endParaRPr lang="en-US" sz="1500" kern="1200" dirty="0"/>
        </a:p>
      </dsp:txBody>
      <dsp:txXfrm>
        <a:off x="1506590" y="3340640"/>
        <a:ext cx="9787313" cy="13313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4BB1B-B70B-4109-8D61-1A66BF198B07}">
      <dsp:nvSpPr>
        <dsp:cNvPr id="0" name=""/>
        <dsp:cNvSpPr/>
      </dsp:nvSpPr>
      <dsp:spPr>
        <a:xfrm>
          <a:off x="26" y="449595"/>
          <a:ext cx="2556984" cy="547200"/>
        </a:xfrm>
        <a:prstGeom prst="rect">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CA" sz="1900" kern="1200" dirty="0"/>
            <a:t>Une compétence est:</a:t>
          </a:r>
          <a:endParaRPr lang="en-US" sz="1900" kern="1200" dirty="0"/>
        </a:p>
      </dsp:txBody>
      <dsp:txXfrm>
        <a:off x="26" y="449595"/>
        <a:ext cx="2556984" cy="547200"/>
      </dsp:txXfrm>
    </dsp:sp>
    <dsp:sp modelId="{9E678939-F4AB-4F7F-80BD-42850494ABA0}">
      <dsp:nvSpPr>
        <dsp:cNvPr id="0" name=""/>
        <dsp:cNvSpPr/>
      </dsp:nvSpPr>
      <dsp:spPr>
        <a:xfrm>
          <a:off x="26" y="996795"/>
          <a:ext cx="2556984" cy="3233609"/>
        </a:xfrm>
        <a:prstGeom prst="rect">
          <a:avLst/>
        </a:prstGeom>
        <a:solidFill>
          <a:schemeClr val="accent1">
            <a:lumMod val="20000"/>
            <a:lumOff val="80000"/>
            <a:alpha val="9000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CA" sz="1900" kern="1200" dirty="0"/>
            <a:t>Un ensemble de </a:t>
          </a:r>
          <a:r>
            <a:rPr lang="fr-CA" sz="1900" b="1" kern="1200" dirty="0">
              <a:solidFill>
                <a:schemeClr val="tx1"/>
              </a:solidFill>
            </a:rPr>
            <a:t>savoir-agir intégré </a:t>
          </a:r>
          <a:r>
            <a:rPr lang="fr-CA" sz="1900" kern="1200" dirty="0"/>
            <a:t>grâce aux cours et stages;</a:t>
          </a:r>
        </a:p>
        <a:p>
          <a:pPr marL="171450" lvl="1" indent="-171450" algn="l" defTabSz="844550">
            <a:lnSpc>
              <a:spcPct val="90000"/>
            </a:lnSpc>
            <a:spcBef>
              <a:spcPct val="0"/>
            </a:spcBef>
            <a:spcAft>
              <a:spcPct val="15000"/>
            </a:spcAft>
            <a:buChar char="•"/>
          </a:pPr>
          <a:r>
            <a:rPr lang="fr-CA" sz="1900" kern="1200" dirty="0"/>
            <a:t>Multidimensionnelle, progressive et intégrative: il faut apprendre, appliquer et développer chaque compétence.</a:t>
          </a:r>
        </a:p>
      </dsp:txBody>
      <dsp:txXfrm>
        <a:off x="26" y="996795"/>
        <a:ext cx="2556984" cy="3233609"/>
      </dsp:txXfrm>
    </dsp:sp>
    <dsp:sp modelId="{8FE0B968-DA24-49FF-81D6-D303F91F162E}">
      <dsp:nvSpPr>
        <dsp:cNvPr id="0" name=""/>
        <dsp:cNvSpPr/>
      </dsp:nvSpPr>
      <dsp:spPr>
        <a:xfrm>
          <a:off x="2914988" y="449595"/>
          <a:ext cx="2556984" cy="547200"/>
        </a:xfrm>
        <a:prstGeom prst="rect">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CA" sz="1900" kern="1200" dirty="0"/>
            <a:t>L’intervention est: </a:t>
          </a:r>
          <a:endParaRPr lang="en-US" sz="1900" kern="1200" dirty="0"/>
        </a:p>
      </dsp:txBody>
      <dsp:txXfrm>
        <a:off x="2914988" y="449595"/>
        <a:ext cx="2556984" cy="547200"/>
      </dsp:txXfrm>
    </dsp:sp>
    <dsp:sp modelId="{417C83DB-DC91-450D-929B-BB930D1E30A8}">
      <dsp:nvSpPr>
        <dsp:cNvPr id="0" name=""/>
        <dsp:cNvSpPr/>
      </dsp:nvSpPr>
      <dsp:spPr>
        <a:xfrm>
          <a:off x="2914988" y="996795"/>
          <a:ext cx="2556984" cy="3233609"/>
        </a:xfrm>
        <a:prstGeom prst="rect">
          <a:avLst/>
        </a:prstGeom>
        <a:solidFill>
          <a:schemeClr val="accent1">
            <a:lumMod val="20000"/>
            <a:lumOff val="80000"/>
            <a:alpha val="9000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CA" sz="1900" kern="1200" dirty="0"/>
            <a:t>Planifiée;</a:t>
          </a:r>
          <a:endParaRPr lang="en-US" sz="1900" kern="1200" dirty="0"/>
        </a:p>
        <a:p>
          <a:pPr marL="171450" lvl="1" indent="-171450" algn="l" defTabSz="844550">
            <a:lnSpc>
              <a:spcPct val="90000"/>
            </a:lnSpc>
            <a:spcBef>
              <a:spcPct val="0"/>
            </a:spcBef>
            <a:spcAft>
              <a:spcPct val="15000"/>
            </a:spcAft>
            <a:buChar char="•"/>
          </a:pPr>
          <a:r>
            <a:rPr lang="fr-CA" sz="1900" kern="1200" dirty="0"/>
            <a:t>Contextualisée;</a:t>
          </a:r>
          <a:endParaRPr lang="en-US" sz="1900" kern="1200" dirty="0"/>
        </a:p>
        <a:p>
          <a:pPr marL="171450" lvl="1" indent="-171450" algn="l" defTabSz="844550">
            <a:lnSpc>
              <a:spcPct val="90000"/>
            </a:lnSpc>
            <a:spcBef>
              <a:spcPct val="0"/>
            </a:spcBef>
            <a:spcAft>
              <a:spcPct val="15000"/>
            </a:spcAft>
            <a:buChar char="•"/>
          </a:pPr>
          <a:r>
            <a:rPr lang="fr-CA" sz="1900" kern="1200" dirty="0"/>
            <a:t>Adaptée.</a:t>
          </a:r>
          <a:endParaRPr lang="en-US" sz="1900" kern="1200" dirty="0"/>
        </a:p>
      </dsp:txBody>
      <dsp:txXfrm>
        <a:off x="2914988" y="996795"/>
        <a:ext cx="2556984" cy="32336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BB651C5-239C-481D-B679-C1853F3D7869}" type="datetime1">
              <a:rPr lang="fr-FR" smtClean="0"/>
              <a:t>29/08/2023</a:t>
            </a:fld>
            <a:endParaRPr lang="fr-FR" dirty="0"/>
          </a:p>
        </p:txBody>
      </p:sp>
      <p:sp>
        <p:nvSpPr>
          <p:cNvPr id="4" name="Espace réservé du pied de page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fr-FR" smtClean="0"/>
              <a:t>‹n°›</a:t>
            </a:fld>
            <a:endParaRPr lang="fr-FR"/>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3F468-A24C-40BA-9BA0-927B9D8CEF08}" type="datetime1">
              <a:rPr lang="fr-FR" smtClean="0"/>
              <a:pPr/>
              <a:t>29/08/2023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fr-FR" noProof="0" smtClean="0"/>
              <a:t>‹n°›</a:t>
            </a:fld>
            <a:endParaRPr lang="fr-FR"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a:t>
            </a:fld>
            <a:endParaRPr lang="fr-FR"/>
          </a:p>
        </p:txBody>
      </p:sp>
    </p:spTree>
    <p:extLst>
      <p:ext uri="{BB962C8B-B14F-4D97-AF65-F5344CB8AC3E}">
        <p14:creationId xmlns:p14="http://schemas.microsoft.com/office/powerpoint/2010/main" val="295227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3</a:t>
            </a:fld>
            <a:endParaRPr lang="fr-FR"/>
          </a:p>
        </p:txBody>
      </p:sp>
    </p:spTree>
    <p:extLst>
      <p:ext uri="{BB962C8B-B14F-4D97-AF65-F5344CB8AC3E}">
        <p14:creationId xmlns:p14="http://schemas.microsoft.com/office/powerpoint/2010/main" val="396649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4</a:t>
            </a:fld>
            <a:endParaRPr lang="fr-FR"/>
          </a:p>
        </p:txBody>
      </p:sp>
    </p:spTree>
    <p:extLst>
      <p:ext uri="{BB962C8B-B14F-4D97-AF65-F5344CB8AC3E}">
        <p14:creationId xmlns:p14="http://schemas.microsoft.com/office/powerpoint/2010/main" val="165171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7</a:t>
            </a:fld>
            <a:endParaRPr lang="fr-FR"/>
          </a:p>
        </p:txBody>
      </p:sp>
    </p:spTree>
    <p:extLst>
      <p:ext uri="{BB962C8B-B14F-4D97-AF65-F5344CB8AC3E}">
        <p14:creationId xmlns:p14="http://schemas.microsoft.com/office/powerpoint/2010/main" val="17264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8</a:t>
            </a:fld>
            <a:endParaRPr lang="fr-FR"/>
          </a:p>
        </p:txBody>
      </p:sp>
    </p:spTree>
    <p:extLst>
      <p:ext uri="{BB962C8B-B14F-4D97-AF65-F5344CB8AC3E}">
        <p14:creationId xmlns:p14="http://schemas.microsoft.com/office/powerpoint/2010/main" val="203630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9</a:t>
            </a:fld>
            <a:endParaRPr lang="fr-FR"/>
          </a:p>
        </p:txBody>
      </p:sp>
    </p:spTree>
    <p:extLst>
      <p:ext uri="{BB962C8B-B14F-4D97-AF65-F5344CB8AC3E}">
        <p14:creationId xmlns:p14="http://schemas.microsoft.com/office/powerpoint/2010/main" val="98961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12</a:t>
            </a:fld>
            <a:endParaRPr lang="fr-FR"/>
          </a:p>
        </p:txBody>
      </p:sp>
    </p:spTree>
    <p:extLst>
      <p:ext uri="{BB962C8B-B14F-4D97-AF65-F5344CB8AC3E}">
        <p14:creationId xmlns:p14="http://schemas.microsoft.com/office/powerpoint/2010/main" val="214140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19</a:t>
            </a:fld>
            <a:endParaRPr lang="fr-FR"/>
          </a:p>
        </p:txBody>
      </p:sp>
    </p:spTree>
    <p:extLst>
      <p:ext uri="{BB962C8B-B14F-4D97-AF65-F5344CB8AC3E}">
        <p14:creationId xmlns:p14="http://schemas.microsoft.com/office/powerpoint/2010/main" val="279262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CA" noProof="0"/>
              <a:t>Modifier le style des sous-titres du masque</a:t>
            </a:r>
            <a:endParaRPr lang="fr-FR"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fr-FR" noProof="0"/>
              <a:t>Ajouter un pied de page</a:t>
            </a:r>
          </a:p>
        </p:txBody>
      </p:sp>
      <p:sp>
        <p:nvSpPr>
          <p:cNvPr id="4" name="Espace réservé du numéro de diapositive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CA" noProof="0"/>
              <a:t>Modifier le style du titre</a:t>
            </a:r>
            <a:endParaRPr lang="fr-FR" noProof="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séparation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324000" rIns="252000" bIns="180000" rtlCol="0" anchor="t">
            <a:noAutofit/>
          </a:bodyPr>
          <a:lstStyle>
            <a:lvl1pPr algn="r">
              <a:defRPr lang="en-ZA" sz="4800" b="1" spc="-300" dirty="0"/>
            </a:lvl1pPr>
          </a:lstStyle>
          <a:p>
            <a:pPr lvl="0" algn="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séparation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Image du texte 2">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800" b="1" spc="-300">
                <a:solidFill>
                  <a:schemeClr val="tx1">
                    <a:lumMod val="75000"/>
                    <a:lumOff val="25000"/>
                  </a:schemeClr>
                </a:solidFill>
              </a:defRPr>
            </a:lvl1pPr>
          </a:lstStyle>
          <a:p>
            <a:pPr rtl="0"/>
            <a:r>
              <a:rPr lang="fr-FR" noProof="0" dirty="0"/>
              <a:t>Cliquez pour 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nde photo">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Entrez votre légende</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2" name="Espace réservé du numéro de diapositive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
        <p:nvSpPr>
          <p:cNvPr id="5" name="Titre 4">
            <a:extLst>
              <a:ext uri="{FF2B5EF4-FFF2-40B4-BE49-F238E27FC236}">
                <a16:creationId xmlns:a16="http://schemas.microsoft.com/office/drawing/2014/main" id="{7F8E7C83-06D7-4C5B-85B7-0E5713B4FAB3}"/>
              </a:ext>
            </a:extLst>
          </p:cNvPr>
          <p:cNvSpPr>
            <a:spLocks noGrp="1"/>
          </p:cNvSpPr>
          <p:nvPr>
            <p:ph type="title"/>
          </p:nvPr>
        </p:nvSpPr>
        <p:spPr/>
        <p:txBody>
          <a:bodyPr rtlCol="0"/>
          <a:lstStyle/>
          <a:p>
            <a:pPr rtl="0"/>
            <a:r>
              <a:rPr lang="fr-CA" noProof="0"/>
              <a:t>Modifier le style du titre</a:t>
            </a:r>
            <a:endParaRPr lang="fr-FR" noProof="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rci de votre attention">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Forme libre : Form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Espace réservé du titre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fr-FR" noProof="0"/>
              <a:t>Cliquez pour modifier le titre de la page</a:t>
            </a:r>
          </a:p>
        </p:txBody>
      </p:sp>
      <p:sp>
        <p:nvSpPr>
          <p:cNvPr id="3" name="Espace réservé du texte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fr-FR" noProof="0" smtClean="0"/>
              <a:pPr rtl="0"/>
              <a:t>‹n°›</a:t>
            </a:fld>
            <a:endParaRPr lang="fr-FR" noProof="0"/>
          </a:p>
        </p:txBody>
      </p:sp>
      <p:sp>
        <p:nvSpPr>
          <p:cNvPr id="4" name="Zone de texte 3">
            <a:extLst>
              <a:ext uri="{FF2B5EF4-FFF2-40B4-BE49-F238E27FC236}">
                <a16:creationId xmlns:a16="http://schemas.microsoft.com/office/drawing/2014/main" id="{34FDC6F9-37F9-4E25-AECA-D307B8421C73}"/>
              </a:ext>
            </a:extLst>
          </p:cNvPr>
          <p:cNvSpPr txBox="1"/>
          <p:nvPr userDrawn="1"/>
        </p:nvSpPr>
        <p:spPr>
          <a:xfrm>
            <a:off x="10243100" y="6430153"/>
            <a:ext cx="1053900" cy="365535"/>
          </a:xfrm>
          <a:prstGeom prst="rect">
            <a:avLst/>
          </a:prstGeom>
          <a:noFill/>
        </p:spPr>
        <p:txBody>
          <a:bodyPr wrap="square" tIns="108000" bIns="0" rtlCol="0" anchor="ctr">
            <a:spAutoFit/>
          </a:bodyPr>
          <a:lstStyle/>
          <a:p>
            <a:pPr algn="r" rtl="0">
              <a:lnSpc>
                <a:spcPts val="1000"/>
              </a:lnSpc>
            </a:pPr>
            <a:r>
              <a:rPr lang="fr-FR" sz="2500" b="1" i="0" spc="-100" noProof="0">
                <a:solidFill>
                  <a:schemeClr val="accent1"/>
                </a:solidFill>
                <a:latin typeface="+mj-lt"/>
              </a:rPr>
              <a:t>TREY</a:t>
            </a:r>
            <a:r>
              <a:rPr lang="fr-FR" sz="1600" b="1" i="0" spc="-100" noProof="0">
                <a:solidFill>
                  <a:schemeClr val="accent1"/>
                </a:solidFill>
                <a:latin typeface="+mj-lt"/>
              </a:rPr>
              <a:t> </a:t>
            </a:r>
            <a:br>
              <a:rPr lang="fr-FR" sz="1600" b="1" i="0" spc="-100" baseline="0" noProof="0">
                <a:solidFill>
                  <a:schemeClr val="accent1"/>
                </a:solidFill>
                <a:latin typeface="+mj-lt"/>
              </a:rPr>
            </a:br>
            <a:r>
              <a:rPr lang="fr-FR" sz="1200" b="0" i="0" spc="140" noProof="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8" name="Connecteur droit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ngall.com/think-png/download/66074" TargetMode="External"/><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3.xml"/><Relationship Id="rId7" Type="http://schemas.openxmlformats.org/officeDocument/2006/relationships/image" Target="../media/image13.jp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hyperlink" Target="https://openclipart.org/detail/29043/majincline-heart-by-majincline" TargetMode="External"/><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image 11" descr="Mains rassemblées en cercle">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re 2">
            <a:extLst>
              <a:ext uri="{FF2B5EF4-FFF2-40B4-BE49-F238E27FC236}">
                <a16:creationId xmlns:a16="http://schemas.microsoft.com/office/drawing/2014/main" id="{200B3D2B-613A-41BE-987D-E6A1324B456D}"/>
              </a:ext>
            </a:extLst>
          </p:cNvPr>
          <p:cNvSpPr>
            <a:spLocks noGrp="1"/>
          </p:cNvSpPr>
          <p:nvPr>
            <p:ph type="ctrTitle"/>
          </p:nvPr>
        </p:nvSpPr>
        <p:spPr>
          <a:xfrm>
            <a:off x="3200400" y="2811053"/>
            <a:ext cx="8991600" cy="1261295"/>
          </a:xfrm>
        </p:spPr>
        <p:txBody>
          <a:bodyPr tIns="216000" rtlCol="0"/>
          <a:lstStyle/>
          <a:p>
            <a:pPr rtl="0"/>
            <a:r>
              <a:rPr lang="fr-FR" sz="4400" dirty="0"/>
              <a:t>Le programme Techniques d’éducation spécialisée</a:t>
            </a:r>
          </a:p>
        </p:txBody>
      </p:sp>
      <p:sp>
        <p:nvSpPr>
          <p:cNvPr id="4" name="Sous-titre 3">
            <a:extLst>
              <a:ext uri="{FF2B5EF4-FFF2-40B4-BE49-F238E27FC236}">
                <a16:creationId xmlns:a16="http://schemas.microsoft.com/office/drawing/2014/main" id="{4772945D-CA91-4CFE-8EB7-941C7618C994}"/>
              </a:ext>
            </a:extLst>
          </p:cNvPr>
          <p:cNvSpPr>
            <a:spLocks noGrp="1"/>
          </p:cNvSpPr>
          <p:nvPr>
            <p:ph type="subTitle" idx="1"/>
          </p:nvPr>
        </p:nvSpPr>
        <p:spPr>
          <a:xfrm>
            <a:off x="3200400" y="4072348"/>
            <a:ext cx="6580188" cy="580921"/>
          </a:xfrm>
        </p:spPr>
        <p:txBody>
          <a:bodyPr rtlCol="0"/>
          <a:lstStyle/>
          <a:p>
            <a:pPr rtl="0"/>
            <a:r>
              <a:rPr lang="fr-FR" dirty="0"/>
              <a:t>Dans la province et au Collège Mérici</a:t>
            </a: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51F422F0-3A45-C441-7FAE-82EF65B87035}"/>
              </a:ext>
            </a:extLst>
          </p:cNvPr>
          <p:cNvSpPr>
            <a:spLocks noGrp="1"/>
          </p:cNvSpPr>
          <p:nvPr>
            <p:ph type="title"/>
          </p:nvPr>
        </p:nvSpPr>
        <p:spPr>
          <a:xfrm>
            <a:off x="432000" y="432000"/>
            <a:ext cx="11340000" cy="432000"/>
          </a:xfrm>
        </p:spPr>
        <p:txBody>
          <a:bodyPr anchor="ctr">
            <a:normAutofit/>
          </a:bodyPr>
          <a:lstStyle/>
          <a:p>
            <a:r>
              <a:rPr lang="fr-CA" sz="3000"/>
              <a:t>Les fonctions de travail de l’éducateur spécialisé</a:t>
            </a:r>
          </a:p>
        </p:txBody>
      </p:sp>
      <p:sp>
        <p:nvSpPr>
          <p:cNvPr id="15" name="Espace réservé du texte 14">
            <a:extLst>
              <a:ext uri="{FF2B5EF4-FFF2-40B4-BE49-F238E27FC236}">
                <a16:creationId xmlns:a16="http://schemas.microsoft.com/office/drawing/2014/main" id="{90F15B78-7545-009C-7D61-0B177B36909F}"/>
              </a:ext>
            </a:extLst>
          </p:cNvPr>
          <p:cNvSpPr>
            <a:spLocks noGrp="1"/>
          </p:cNvSpPr>
          <p:nvPr>
            <p:ph type="body" sz="quarter" idx="32"/>
          </p:nvPr>
        </p:nvSpPr>
        <p:spPr>
          <a:xfrm>
            <a:off x="431800" y="1008000"/>
            <a:ext cx="11339513" cy="360000"/>
          </a:xfrm>
        </p:spPr>
        <p:txBody>
          <a:bodyPr>
            <a:normAutofit/>
          </a:bodyPr>
          <a:lstStyle/>
          <a:p>
            <a:r>
              <a:rPr lang="fr-CA" dirty="0"/>
              <a:t>Lemire, tableau 1.3 page 20</a:t>
            </a:r>
          </a:p>
        </p:txBody>
      </p:sp>
      <p:pic>
        <p:nvPicPr>
          <p:cNvPr id="17" name="Image 16">
            <a:extLst>
              <a:ext uri="{FF2B5EF4-FFF2-40B4-BE49-F238E27FC236}">
                <a16:creationId xmlns:a16="http://schemas.microsoft.com/office/drawing/2014/main" id="{C531BE9E-E923-F01C-3694-5C18B02433B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2550" y="1512000"/>
            <a:ext cx="4410899" cy="4680000"/>
          </a:xfrm>
          <a:prstGeom prst="rect">
            <a:avLst/>
          </a:prstGeom>
          <a:noFill/>
        </p:spPr>
      </p:pic>
      <p:sp>
        <p:nvSpPr>
          <p:cNvPr id="14" name="Espace réservé du contenu 13">
            <a:extLst>
              <a:ext uri="{FF2B5EF4-FFF2-40B4-BE49-F238E27FC236}">
                <a16:creationId xmlns:a16="http://schemas.microsoft.com/office/drawing/2014/main" id="{E57A7025-CDC4-AF3E-41BB-EF9586497576}"/>
              </a:ext>
            </a:extLst>
          </p:cNvPr>
          <p:cNvSpPr>
            <a:spLocks noGrp="1"/>
          </p:cNvSpPr>
          <p:nvPr>
            <p:ph type="body" sz="quarter" idx="12"/>
          </p:nvPr>
        </p:nvSpPr>
        <p:spPr>
          <a:xfrm>
            <a:off x="4408025" y="1286339"/>
            <a:ext cx="5472113" cy="4680000"/>
          </a:xfrm>
        </p:spPr>
        <p:txBody>
          <a:bodyPr>
            <a:normAutofit/>
          </a:bodyPr>
          <a:lstStyle/>
          <a:p>
            <a:endParaRPr lang="fr-CA" dirty="0"/>
          </a:p>
          <a:p>
            <a:pPr marL="0" indent="0">
              <a:buNone/>
            </a:pPr>
            <a:r>
              <a:rPr lang="fr-CA" dirty="0"/>
              <a:t>Regardez le tableau en page 20 de votre livre :</a:t>
            </a:r>
          </a:p>
          <a:p>
            <a:endParaRPr lang="fr-CA" dirty="0"/>
          </a:p>
          <a:p>
            <a:pPr lvl="1"/>
            <a:r>
              <a:rPr lang="fr-CA" sz="1800" dirty="0"/>
              <a:t>Que retenez-vous des responsabilités d’un éducateur spécialisé?</a:t>
            </a:r>
          </a:p>
          <a:p>
            <a:pPr lvl="1"/>
            <a:r>
              <a:rPr lang="fr-CA" sz="1800" dirty="0"/>
              <a:t>Est-ce qu’il y a des fonctions qui vous surprennent? Lesquelles?</a:t>
            </a:r>
          </a:p>
          <a:p>
            <a:pPr lvl="1"/>
            <a:r>
              <a:rPr lang="fr-CA" sz="1800" dirty="0"/>
              <a:t>Quelles fonctions représentent déjà des forces pour vous? Lesquelles seraient un défi actuellement?</a:t>
            </a:r>
          </a:p>
          <a:p>
            <a:pPr lvl="1"/>
            <a:endParaRPr lang="fr-CA" sz="1800" dirty="0"/>
          </a:p>
        </p:txBody>
      </p:sp>
      <p:sp>
        <p:nvSpPr>
          <p:cNvPr id="8" name="Espace réservé du pied de page 7">
            <a:extLst>
              <a:ext uri="{FF2B5EF4-FFF2-40B4-BE49-F238E27FC236}">
                <a16:creationId xmlns:a16="http://schemas.microsoft.com/office/drawing/2014/main" id="{40B789AA-E948-885C-7657-172EC9F5E831}"/>
              </a:ext>
            </a:extLst>
          </p:cNvPr>
          <p:cNvSpPr>
            <a:spLocks noGrp="1"/>
          </p:cNvSpPr>
          <p:nvPr>
            <p:ph type="ftr" sz="quarter" idx="13"/>
          </p:nvPr>
        </p:nvSpPr>
        <p:spPr>
          <a:xfrm>
            <a:off x="432000" y="6439820"/>
            <a:ext cx="5664000" cy="295062"/>
          </a:xfrm>
        </p:spPr>
        <p:txBody>
          <a:bodyPr anchor="ctr">
            <a:normAutofit/>
          </a:bodyPr>
          <a:lstStyle/>
          <a:p>
            <a:pPr rtl="0">
              <a:spcAft>
                <a:spcPts val="600"/>
              </a:spcAft>
            </a:pPr>
            <a:r>
              <a:rPr lang="fr-FR" noProof="0"/>
              <a:t>Ajouter un pied de page</a:t>
            </a:r>
          </a:p>
        </p:txBody>
      </p:sp>
      <p:sp>
        <p:nvSpPr>
          <p:cNvPr id="9" name="Espace réservé du numéro de diapositive 8">
            <a:extLst>
              <a:ext uri="{FF2B5EF4-FFF2-40B4-BE49-F238E27FC236}">
                <a16:creationId xmlns:a16="http://schemas.microsoft.com/office/drawing/2014/main" id="{A82652C5-8EC8-03B9-D03D-9D1D19E18280}"/>
              </a:ext>
            </a:extLst>
          </p:cNvPr>
          <p:cNvSpPr>
            <a:spLocks noGrp="1"/>
          </p:cNvSpPr>
          <p:nvPr>
            <p:ph type="sldNum" sz="quarter" idx="33"/>
          </p:nvPr>
        </p:nvSpPr>
        <p:spPr>
          <a:xfrm>
            <a:off x="11760000" y="6371351"/>
            <a:ext cx="432000" cy="432000"/>
          </a:xfrm>
        </p:spPr>
        <p:txBody>
          <a:bodyPr anchor="ctr">
            <a:normAutofit/>
          </a:bodyPr>
          <a:lstStyle/>
          <a:p>
            <a:pPr rtl="0">
              <a:spcAft>
                <a:spcPts val="600"/>
              </a:spcAft>
            </a:pPr>
            <a:fld id="{19B51A1E-902D-48AF-9020-955120F399B6}" type="slidenum">
              <a:rPr lang="fr-FR" noProof="0" smtClean="0"/>
              <a:pPr rtl="0">
                <a:spcAft>
                  <a:spcPts val="600"/>
                </a:spcAft>
              </a:pPr>
              <a:t>10</a:t>
            </a:fld>
            <a:endParaRPr lang="fr-FR" noProof="0"/>
          </a:p>
        </p:txBody>
      </p:sp>
      <p:pic>
        <p:nvPicPr>
          <p:cNvPr id="2" name="Picture 2" descr="Au trait d'union Québec - Organisme en persévérence scolaire - Partenaires">
            <a:extLst>
              <a:ext uri="{FF2B5EF4-FFF2-40B4-BE49-F238E27FC236}">
                <a16:creationId xmlns:a16="http://schemas.microsoft.com/office/drawing/2014/main" id="{B14BAFA1-F481-DE0E-26B9-2039CF5B9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321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52956B9-D1AA-9531-2F7E-A69184A73767}"/>
              </a:ext>
            </a:extLst>
          </p:cNvPr>
          <p:cNvSpPr>
            <a:spLocks noGrp="1"/>
          </p:cNvSpPr>
          <p:nvPr>
            <p:ph type="title"/>
          </p:nvPr>
        </p:nvSpPr>
        <p:spPr>
          <a:xfrm>
            <a:off x="432000" y="432000"/>
            <a:ext cx="11340000" cy="432000"/>
          </a:xfrm>
        </p:spPr>
        <p:txBody>
          <a:bodyPr vert="horz" lIns="0" tIns="0" rIns="0" bIns="0" rtlCol="0" anchor="ctr">
            <a:normAutofit/>
          </a:bodyPr>
          <a:lstStyle/>
          <a:p>
            <a:r>
              <a:rPr lang="fr-FR" sz="3000" b="1" kern="1200" spc="-150">
                <a:latin typeface="+mj-lt"/>
                <a:ea typeface="+mj-ea"/>
                <a:cs typeface="+mj-cs"/>
              </a:rPr>
              <a:t>Les compétences ciblées par la profession</a:t>
            </a:r>
          </a:p>
        </p:txBody>
      </p:sp>
      <p:sp>
        <p:nvSpPr>
          <p:cNvPr id="9" name="Espace réservé du texte 8">
            <a:extLst>
              <a:ext uri="{FF2B5EF4-FFF2-40B4-BE49-F238E27FC236}">
                <a16:creationId xmlns:a16="http://schemas.microsoft.com/office/drawing/2014/main" id="{9316DDC0-9F50-09DD-7CAC-E8618CB0A8EB}"/>
              </a:ext>
            </a:extLst>
          </p:cNvPr>
          <p:cNvSpPr>
            <a:spLocks noGrp="1"/>
          </p:cNvSpPr>
          <p:nvPr>
            <p:ph type="body" sz="quarter" idx="32"/>
          </p:nvPr>
        </p:nvSpPr>
        <p:spPr>
          <a:xfrm>
            <a:off x="431800" y="1008000"/>
            <a:ext cx="11339513" cy="360000"/>
          </a:xfrm>
        </p:spPr>
        <p:txBody>
          <a:bodyPr vert="horz" lIns="0" tIns="0" rIns="0" bIns="0" rtlCol="0">
            <a:normAutofit/>
          </a:bodyPr>
          <a:lstStyle/>
          <a:p>
            <a:r>
              <a:rPr lang="fr-FR" kern="1200" dirty="0">
                <a:latin typeface="+mn-lt"/>
                <a:ea typeface="+mn-ea"/>
                <a:cs typeface="+mn-cs"/>
              </a:rPr>
              <a:t>Les pages 21 à 45 de «La personne avant tout» de Guy Lemire</a:t>
            </a:r>
          </a:p>
        </p:txBody>
      </p:sp>
      <p:sp>
        <p:nvSpPr>
          <p:cNvPr id="10" name="ZoneTexte 9">
            <a:extLst>
              <a:ext uri="{FF2B5EF4-FFF2-40B4-BE49-F238E27FC236}">
                <a16:creationId xmlns:a16="http://schemas.microsoft.com/office/drawing/2014/main" id="{E328E847-702D-4BCD-B109-28876E0114A7}"/>
              </a:ext>
            </a:extLst>
          </p:cNvPr>
          <p:cNvSpPr txBox="1"/>
          <p:nvPr/>
        </p:nvSpPr>
        <p:spPr>
          <a:xfrm>
            <a:off x="6299200" y="1691351"/>
            <a:ext cx="5472113" cy="4680000"/>
          </a:xfrm>
          <a:prstGeom prst="rect">
            <a:avLst/>
          </a:prstGeom>
        </p:spPr>
        <p:txBody>
          <a:bodyPr vert="horz" lIns="0" tIns="0" rIns="0" bIns="0" rtlCol="0">
            <a:normAutofit/>
          </a:bodyPr>
          <a:lstStyle/>
          <a:p>
            <a:pPr>
              <a:lnSpc>
                <a:spcPct val="90000"/>
              </a:lnSpc>
              <a:spcAft>
                <a:spcPts val="600"/>
              </a:spcAft>
              <a:buFont typeface="Arial" panose="020B0604020202020204" pitchFamily="34" charset="0"/>
              <a:buChar char="•"/>
            </a:pPr>
            <a:r>
              <a:rPr lang="fr-FR" dirty="0">
                <a:solidFill>
                  <a:schemeClr val="tx1">
                    <a:lumMod val="75000"/>
                    <a:lumOff val="25000"/>
                  </a:schemeClr>
                </a:solidFill>
              </a:rPr>
              <a:t>On doit tenir compte des </a:t>
            </a:r>
            <a:r>
              <a:rPr lang="fr-FR" dirty="0">
                <a:solidFill>
                  <a:srgbClr val="FF0000"/>
                </a:solidFill>
              </a:rPr>
              <a:t>facteurs biopsychosociaux</a:t>
            </a:r>
            <a:r>
              <a:rPr lang="fr-FR" dirty="0">
                <a:solidFill>
                  <a:schemeClr val="tx1">
                    <a:lumMod val="75000"/>
                    <a:lumOff val="25000"/>
                  </a:schemeClr>
                </a:solidFill>
              </a:rPr>
              <a:t>, de la </a:t>
            </a:r>
            <a:r>
              <a:rPr lang="fr-FR" dirty="0">
                <a:solidFill>
                  <a:srgbClr val="00B050"/>
                </a:solidFill>
              </a:rPr>
              <a:t>motivation intrinsèque </a:t>
            </a:r>
            <a:r>
              <a:rPr lang="fr-FR" dirty="0">
                <a:solidFill>
                  <a:schemeClr val="tx1">
                    <a:lumMod val="75000"/>
                    <a:lumOff val="25000"/>
                  </a:schemeClr>
                </a:solidFill>
              </a:rPr>
              <a:t>de la personne et du </a:t>
            </a:r>
            <a:r>
              <a:rPr lang="fr-FR" dirty="0">
                <a:solidFill>
                  <a:srgbClr val="7030A0"/>
                </a:solidFill>
              </a:rPr>
              <a:t>contexte de travail dans lequel nous évoluons</a:t>
            </a:r>
            <a:r>
              <a:rPr lang="fr-FR" dirty="0">
                <a:solidFill>
                  <a:schemeClr val="tx1">
                    <a:lumMod val="75000"/>
                    <a:lumOff val="25000"/>
                  </a:schemeClr>
                </a:solidFill>
              </a:rPr>
              <a:t>.</a:t>
            </a:r>
            <a:endParaRPr lang="fr-FR" b="1" dirty="0">
              <a:solidFill>
                <a:srgbClr val="00B0F0"/>
              </a:solidFill>
            </a:endParaRPr>
          </a:p>
        </p:txBody>
      </p:sp>
      <p:sp>
        <p:nvSpPr>
          <p:cNvPr id="5" name="Espace réservé du pied de page 4">
            <a:extLst>
              <a:ext uri="{FF2B5EF4-FFF2-40B4-BE49-F238E27FC236}">
                <a16:creationId xmlns:a16="http://schemas.microsoft.com/office/drawing/2014/main" id="{2066B81E-E7F4-610E-18D1-91D9FB5D062D}"/>
              </a:ext>
            </a:extLst>
          </p:cNvPr>
          <p:cNvSpPr>
            <a:spLocks noGrp="1"/>
          </p:cNvSpPr>
          <p:nvPr>
            <p:ph type="ftr" sz="quarter" idx="13"/>
          </p:nvPr>
        </p:nvSpPr>
        <p:spPr>
          <a:xfrm>
            <a:off x="432000" y="6439820"/>
            <a:ext cx="5664000" cy="295062"/>
          </a:xfrm>
        </p:spPr>
        <p:txBody>
          <a:bodyPr vert="horz" lIns="0" tIns="0" rIns="0" bIns="0" rtlCol="0" anchor="ctr">
            <a:normAutofit/>
          </a:bodyPr>
          <a:lstStyle/>
          <a:p>
            <a:pPr>
              <a:spcAft>
                <a:spcPts val="600"/>
              </a:spcAft>
            </a:pPr>
            <a:r>
              <a:rPr lang="fr-FR" kern="1200">
                <a:latin typeface="+mn-lt"/>
                <a:ea typeface="+mn-ea"/>
                <a:cs typeface="+mn-cs"/>
              </a:rPr>
              <a:t>Ajouter un pied de page</a:t>
            </a:r>
          </a:p>
        </p:txBody>
      </p:sp>
      <p:sp>
        <p:nvSpPr>
          <p:cNvPr id="6" name="Espace réservé du numéro de diapositive 5">
            <a:extLst>
              <a:ext uri="{FF2B5EF4-FFF2-40B4-BE49-F238E27FC236}">
                <a16:creationId xmlns:a16="http://schemas.microsoft.com/office/drawing/2014/main" id="{05265438-ED21-AF21-03CC-E2883345ACB9}"/>
              </a:ext>
            </a:extLst>
          </p:cNvPr>
          <p:cNvSpPr>
            <a:spLocks noGrp="1"/>
          </p:cNvSpPr>
          <p:nvPr>
            <p:ph type="sldNum" sz="quarter" idx="33"/>
          </p:nvPr>
        </p:nvSpPr>
        <p:spPr>
          <a:xfrm>
            <a:off x="11760000" y="6371351"/>
            <a:ext cx="432000" cy="432000"/>
          </a:xfrm>
        </p:spPr>
        <p:txBody>
          <a:bodyPr vert="horz" lIns="0" tIns="0" rIns="0" bIns="0" rtlCol="0" anchor="ctr">
            <a:normAutofit/>
          </a:bodyPr>
          <a:lstStyle/>
          <a:p>
            <a:pPr>
              <a:spcAft>
                <a:spcPts val="600"/>
              </a:spcAft>
            </a:pPr>
            <a:fld id="{19B51A1E-902D-48AF-9020-955120F399B6}" type="slidenum">
              <a:rPr lang="fr-FR" smtClean="0"/>
              <a:pPr>
                <a:spcAft>
                  <a:spcPts val="600"/>
                </a:spcAft>
              </a:pPr>
              <a:t>11</a:t>
            </a:fld>
            <a:endParaRPr lang="fr-FR"/>
          </a:p>
        </p:txBody>
      </p:sp>
      <p:graphicFrame>
        <p:nvGraphicFramePr>
          <p:cNvPr id="14" name="Espace réservé du contenu 7">
            <a:extLst>
              <a:ext uri="{FF2B5EF4-FFF2-40B4-BE49-F238E27FC236}">
                <a16:creationId xmlns:a16="http://schemas.microsoft.com/office/drawing/2014/main" id="{AD455E2A-9C03-E807-D397-A7E4F7455E6A}"/>
              </a:ext>
            </a:extLst>
          </p:cNvPr>
          <p:cNvGraphicFramePr>
            <a:graphicFrameLocks noGrp="1"/>
          </p:cNvGraphicFramePr>
          <p:nvPr>
            <p:ph sz="half" idx="1"/>
            <p:extLst>
              <p:ext uri="{D42A27DB-BD31-4B8C-83A1-F6EECF244321}">
                <p14:modId xmlns:p14="http://schemas.microsoft.com/office/powerpoint/2010/main" val="177719379"/>
              </p:ext>
            </p:extLst>
          </p:nvPr>
        </p:nvGraphicFramePr>
        <p:xfrm>
          <a:off x="432000" y="1512000"/>
          <a:ext cx="54720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 16" descr="Three women brainstorming">
            <a:extLst>
              <a:ext uri="{FF2B5EF4-FFF2-40B4-BE49-F238E27FC236}">
                <a16:creationId xmlns:a16="http://schemas.microsoft.com/office/drawing/2014/main" id="{F5990C6E-E6E8-0BD7-7A1A-5FA23E894C73}"/>
              </a:ext>
            </a:extLst>
          </p:cNvPr>
          <p:cNvPicPr>
            <a:picLocks noChangeAspect="1"/>
          </p:cNvPicPr>
          <p:nvPr/>
        </p:nvPicPr>
        <p:blipFill>
          <a:blip r:embed="rId7"/>
          <a:stretch>
            <a:fillRect/>
          </a:stretch>
        </p:blipFill>
        <p:spPr>
          <a:xfrm>
            <a:off x="7019772" y="2602007"/>
            <a:ext cx="3746318" cy="2499985"/>
          </a:xfrm>
          <a:prstGeom prst="rect">
            <a:avLst/>
          </a:prstGeom>
        </p:spPr>
      </p:pic>
      <p:pic>
        <p:nvPicPr>
          <p:cNvPr id="21" name="Picture 2" descr="Au trait d'union Québec - Organisme en persévérence scolaire - Partenaires">
            <a:extLst>
              <a:ext uri="{FF2B5EF4-FFF2-40B4-BE49-F238E27FC236}">
                <a16:creationId xmlns:a16="http://schemas.microsoft.com/office/drawing/2014/main" id="{C1A82630-A7B6-920E-994A-BD2218F68E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
        <p:nvSpPr>
          <p:cNvPr id="2" name="Nuage 1">
            <a:extLst>
              <a:ext uri="{FF2B5EF4-FFF2-40B4-BE49-F238E27FC236}">
                <a16:creationId xmlns:a16="http://schemas.microsoft.com/office/drawing/2014/main" id="{6B08A28B-D026-7CA5-C78D-2075975A8416}"/>
              </a:ext>
            </a:extLst>
          </p:cNvPr>
          <p:cNvSpPr/>
          <p:nvPr/>
        </p:nvSpPr>
        <p:spPr>
          <a:xfrm>
            <a:off x="2728387" y="4015409"/>
            <a:ext cx="3164414" cy="2204091"/>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A" sz="1200" dirty="0">
                <a:ln w="0"/>
                <a:solidFill>
                  <a:schemeClr val="tx1"/>
                </a:solidFill>
                <a:effectLst>
                  <a:outerShdw blurRad="38100" dist="19050" dir="2700000" algn="tl" rotWithShape="0">
                    <a:schemeClr val="dk1">
                      <a:alpha val="40000"/>
                    </a:schemeClr>
                  </a:outerShdw>
                </a:effectLst>
              </a:rPr>
              <a:t>Voir page 9 de votre cahier pour les 23 compétences</a:t>
            </a:r>
            <a:r>
              <a:rPr lang="fr-CA" sz="1200" dirty="0">
                <a:ln w="0"/>
                <a:solidFill>
                  <a:schemeClr val="tx1"/>
                </a:solidFill>
                <a:effectLst>
                  <a:outerShdw blurRad="38100" dist="19050" dir="2700000" algn="tl" rotWithShape="0">
                    <a:schemeClr val="dk1">
                      <a:alpha val="40000"/>
                    </a:schemeClr>
                  </a:outerShdw>
                </a:effectLst>
                <a:sym typeface="Wingdings" panose="05000000000000000000" pitchFamily="2" charset="2"/>
              </a:rPr>
              <a:t></a:t>
            </a:r>
            <a:endParaRPr lang="fr-CA" sz="1200" dirty="0">
              <a:ln w="0"/>
              <a:solidFill>
                <a:schemeClr val="tx1"/>
              </a:solidFill>
              <a:effectLst>
                <a:outerShdw blurRad="38100" dist="19050" dir="2700000" algn="tl" rotWithShape="0">
                  <a:schemeClr val="dk1">
                    <a:alpha val="40000"/>
                  </a:schemeClr>
                </a:outerShdw>
              </a:effectLst>
            </a:endParaRPr>
          </a:p>
        </p:txBody>
      </p:sp>
      <p:cxnSp>
        <p:nvCxnSpPr>
          <p:cNvPr id="4" name="Connecteur : en arc 3">
            <a:extLst>
              <a:ext uri="{FF2B5EF4-FFF2-40B4-BE49-F238E27FC236}">
                <a16:creationId xmlns:a16="http://schemas.microsoft.com/office/drawing/2014/main" id="{D842CE1E-988F-3D7B-4698-4108E850BC9E}"/>
              </a:ext>
            </a:extLst>
          </p:cNvPr>
          <p:cNvCxnSpPr/>
          <p:nvPr/>
        </p:nvCxnSpPr>
        <p:spPr>
          <a:xfrm flipV="1">
            <a:off x="2122415" y="5166649"/>
            <a:ext cx="1045585" cy="248381"/>
          </a:xfrm>
          <a:prstGeom prst="curvedConnector3">
            <a:avLst>
              <a:gd name="adj1" fmla="val 54814"/>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7095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Espace réservé d’image 22" descr="Femme souriante en train d’utiliser un ordinateur portable">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r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4903599" cy="1958400"/>
          </a:xfrm>
        </p:spPr>
        <p:txBody>
          <a:bodyPr rtlCol="0"/>
          <a:lstStyle/>
          <a:p>
            <a:pPr rtl="0"/>
            <a:r>
              <a:rPr lang="fr-FR" sz="5400" dirty="0"/>
              <a:t>Cahier de programme</a:t>
            </a:r>
          </a:p>
        </p:txBody>
      </p:sp>
      <p:sp>
        <p:nvSpPr>
          <p:cNvPr id="10" name="Espace réservé du texte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rtlCol="0"/>
          <a:lstStyle/>
          <a:p>
            <a:pPr rtl="0"/>
            <a:r>
              <a:rPr lang="fr-FR" dirty="0"/>
              <a:t>Un regard plus poussé sur le Programme au Collège Mérici</a:t>
            </a:r>
          </a:p>
          <a:p>
            <a:pPr rtl="0"/>
            <a:endParaRPr lang="fr-FR" dirty="0"/>
          </a:p>
        </p:txBody>
      </p:sp>
      <p:sp>
        <p:nvSpPr>
          <p:cNvPr id="5" name="Espace réservé du numéro de diapositive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rtlCol="0"/>
          <a:lstStyle/>
          <a:p>
            <a:pPr rtl="0"/>
            <a:fld id="{19B51A1E-902D-48AF-9020-955120F399B6}" type="slidenum">
              <a:rPr lang="fr-FR" smtClean="0"/>
              <a:pPr rtl="0"/>
              <a:t>12</a:t>
            </a:fld>
            <a:endParaRPr lang="fr-FR"/>
          </a:p>
        </p:txBody>
      </p:sp>
      <p:pic>
        <p:nvPicPr>
          <p:cNvPr id="2" name="Picture 2" descr="Au trait d'union Québec - Organisme en persévérence scolaire - Partenaires">
            <a:extLst>
              <a:ext uri="{FF2B5EF4-FFF2-40B4-BE49-F238E27FC236}">
                <a16:creationId xmlns:a16="http://schemas.microsoft.com/office/drawing/2014/main" id="{0A7F07A6-63BB-6C98-D00C-05FA744E1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95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487576-C967-6245-FEFA-53699D5348D6}"/>
              </a:ext>
            </a:extLst>
          </p:cNvPr>
          <p:cNvSpPr>
            <a:spLocks noGrp="1"/>
          </p:cNvSpPr>
          <p:nvPr>
            <p:ph type="title"/>
          </p:nvPr>
        </p:nvSpPr>
        <p:spPr/>
        <p:txBody>
          <a:bodyPr/>
          <a:lstStyle/>
          <a:p>
            <a:r>
              <a:rPr lang="fr-CA" dirty="0"/>
              <a:t>Pourquoi choisir la formation à </a:t>
            </a:r>
            <a:r>
              <a:rPr lang="fr-CA" dirty="0">
                <a:solidFill>
                  <a:schemeClr val="accent2"/>
                </a:solidFill>
              </a:rPr>
              <a:t>Mérici</a:t>
            </a:r>
            <a:r>
              <a:rPr lang="fr-CA" dirty="0"/>
              <a:t>?</a:t>
            </a:r>
          </a:p>
        </p:txBody>
      </p:sp>
      <p:sp>
        <p:nvSpPr>
          <p:cNvPr id="4" name="Espace réservé du contenu 3">
            <a:extLst>
              <a:ext uri="{FF2B5EF4-FFF2-40B4-BE49-F238E27FC236}">
                <a16:creationId xmlns:a16="http://schemas.microsoft.com/office/drawing/2014/main" id="{DB7C671F-879A-0F25-C8C0-76E46F933492}"/>
              </a:ext>
            </a:extLst>
          </p:cNvPr>
          <p:cNvSpPr>
            <a:spLocks noGrp="1"/>
          </p:cNvSpPr>
          <p:nvPr>
            <p:ph sz="half" idx="1"/>
          </p:nvPr>
        </p:nvSpPr>
        <p:spPr/>
        <p:txBody>
          <a:bodyPr/>
          <a:lstStyle/>
          <a:p>
            <a:r>
              <a:rPr lang="fr-CA" dirty="0"/>
              <a:t>Pionnier de la formation au Québec</a:t>
            </a:r>
          </a:p>
          <a:p>
            <a:endParaRPr lang="fr-CA" dirty="0"/>
          </a:p>
          <a:p>
            <a:r>
              <a:rPr lang="fr-CA" dirty="0"/>
              <a:t>Collée sur la réalité terrain</a:t>
            </a:r>
          </a:p>
          <a:p>
            <a:endParaRPr lang="fr-CA" dirty="0"/>
          </a:p>
          <a:p>
            <a:r>
              <a:rPr lang="fr-CA" dirty="0"/>
              <a:t>Plusieurs collaborateurs/partenaires fidèles!</a:t>
            </a:r>
          </a:p>
          <a:p>
            <a:endParaRPr lang="fr-CA" dirty="0"/>
          </a:p>
          <a:p>
            <a:r>
              <a:rPr lang="fr-CA" dirty="0"/>
              <a:t>L’utilisation de la </a:t>
            </a:r>
            <a:r>
              <a:rPr lang="fr-CA" dirty="0" err="1"/>
              <a:t>technopédagogie</a:t>
            </a:r>
            <a:r>
              <a:rPr lang="fr-CA" dirty="0"/>
              <a:t>: robots sociaux, </a:t>
            </a:r>
            <a:r>
              <a:rPr lang="fr-CA" dirty="0" err="1"/>
              <a:t>géorallye</a:t>
            </a:r>
            <a:r>
              <a:rPr lang="fr-CA" dirty="0"/>
              <a:t> et réalité virtuelle</a:t>
            </a:r>
          </a:p>
        </p:txBody>
      </p:sp>
      <p:sp>
        <p:nvSpPr>
          <p:cNvPr id="5" name="Espace réservé du texte 4">
            <a:extLst>
              <a:ext uri="{FF2B5EF4-FFF2-40B4-BE49-F238E27FC236}">
                <a16:creationId xmlns:a16="http://schemas.microsoft.com/office/drawing/2014/main" id="{6DEBDDD0-6760-4CAD-3019-CBAEF165C66D}"/>
              </a:ext>
            </a:extLst>
          </p:cNvPr>
          <p:cNvSpPr>
            <a:spLocks noGrp="1"/>
          </p:cNvSpPr>
          <p:nvPr>
            <p:ph type="body" sz="quarter" idx="12"/>
          </p:nvPr>
        </p:nvSpPr>
        <p:spPr/>
        <p:txBody>
          <a:bodyPr/>
          <a:lstStyle/>
          <a:p>
            <a:r>
              <a:rPr lang="fr-CA" dirty="0"/>
              <a:t>Axée sur la pratique: salle miroir, simulation, comédien, tenue de dossiers cliniques</a:t>
            </a:r>
          </a:p>
          <a:p>
            <a:r>
              <a:rPr lang="fr-CA" dirty="0"/>
              <a:t>Centre de recherche en innovation sociale</a:t>
            </a:r>
          </a:p>
          <a:p>
            <a:endParaRPr lang="fr-CA" dirty="0"/>
          </a:p>
          <a:p>
            <a:r>
              <a:rPr lang="fr-CA" dirty="0"/>
              <a:t>Enseignants de qualité </a:t>
            </a:r>
            <a:r>
              <a:rPr lang="fr-CA" dirty="0">
                <a:sym typeface="Wingdings" panose="05000000000000000000" pitchFamily="2" charset="2"/>
              </a:rPr>
              <a:t></a:t>
            </a:r>
          </a:p>
          <a:p>
            <a:endParaRPr lang="fr-CA" dirty="0">
              <a:sym typeface="Wingdings" panose="05000000000000000000" pitchFamily="2" charset="2"/>
            </a:endParaRPr>
          </a:p>
          <a:p>
            <a:r>
              <a:rPr lang="fr-CA" dirty="0">
                <a:sym typeface="Wingdings" panose="05000000000000000000" pitchFamily="2" charset="2"/>
              </a:rPr>
              <a:t>Réputation sur le marché du travail</a:t>
            </a:r>
            <a:endParaRPr lang="fr-CA" dirty="0"/>
          </a:p>
        </p:txBody>
      </p:sp>
      <p:sp>
        <p:nvSpPr>
          <p:cNvPr id="6" name="Espace réservé du pied de page 5">
            <a:extLst>
              <a:ext uri="{FF2B5EF4-FFF2-40B4-BE49-F238E27FC236}">
                <a16:creationId xmlns:a16="http://schemas.microsoft.com/office/drawing/2014/main" id="{F16468B1-11DC-2288-2659-BFEC88878938}"/>
              </a:ext>
            </a:extLst>
          </p:cNvPr>
          <p:cNvSpPr>
            <a:spLocks noGrp="1"/>
          </p:cNvSpPr>
          <p:nvPr>
            <p:ph type="ftr" sz="quarter" idx="13"/>
          </p:nvPr>
        </p:nvSpPr>
        <p:spPr/>
        <p:txBody>
          <a:bodyPr/>
          <a:lstStyle/>
          <a:p>
            <a:pPr rtl="0"/>
            <a:r>
              <a:rPr lang="fr-FR" noProof="0"/>
              <a:t>Ajouter un pied de page</a:t>
            </a:r>
          </a:p>
        </p:txBody>
      </p:sp>
      <p:sp>
        <p:nvSpPr>
          <p:cNvPr id="7" name="Espace réservé du numéro de diapositive 6">
            <a:extLst>
              <a:ext uri="{FF2B5EF4-FFF2-40B4-BE49-F238E27FC236}">
                <a16:creationId xmlns:a16="http://schemas.microsoft.com/office/drawing/2014/main" id="{D69867E7-AB34-6726-4D8E-A28AA7B5E74B}"/>
              </a:ext>
            </a:extLst>
          </p:cNvPr>
          <p:cNvSpPr>
            <a:spLocks noGrp="1"/>
          </p:cNvSpPr>
          <p:nvPr>
            <p:ph type="sldNum" sz="quarter" idx="33"/>
          </p:nvPr>
        </p:nvSpPr>
        <p:spPr/>
        <p:txBody>
          <a:bodyPr/>
          <a:lstStyle/>
          <a:p>
            <a:pPr rtl="0"/>
            <a:fld id="{19B51A1E-902D-48AF-9020-955120F399B6}" type="slidenum">
              <a:rPr lang="fr-FR" noProof="0" smtClean="0"/>
              <a:pPr rtl="0"/>
              <a:t>13</a:t>
            </a:fld>
            <a:endParaRPr lang="fr-FR" noProof="0"/>
          </a:p>
        </p:txBody>
      </p:sp>
      <p:pic>
        <p:nvPicPr>
          <p:cNvPr id="9" name="Image 8">
            <a:extLst>
              <a:ext uri="{FF2B5EF4-FFF2-40B4-BE49-F238E27FC236}">
                <a16:creationId xmlns:a16="http://schemas.microsoft.com/office/drawing/2014/main" id="{6B341504-9E3D-4132-CD92-8D27E5F5BA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28067" y="4010548"/>
            <a:ext cx="2751866" cy="2428522"/>
          </a:xfrm>
          <a:prstGeom prst="rect">
            <a:avLst/>
          </a:prstGeom>
        </p:spPr>
      </p:pic>
      <p:pic>
        <p:nvPicPr>
          <p:cNvPr id="10" name="Picture 2" descr="Au trait d'union Québec - Organisme en persévérence scolaire - Partenaires">
            <a:extLst>
              <a:ext uri="{FF2B5EF4-FFF2-40B4-BE49-F238E27FC236}">
                <a16:creationId xmlns:a16="http://schemas.microsoft.com/office/drawing/2014/main" id="{4E63AA3E-960A-71C9-10FA-3DEA04784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9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941A8E70-AB70-03B7-5F05-5A42A1752320}"/>
              </a:ext>
            </a:extLst>
          </p:cNvPr>
          <p:cNvSpPr>
            <a:spLocks noGrp="1"/>
          </p:cNvSpPr>
          <p:nvPr>
            <p:ph type="ftr" sz="quarter" idx="12"/>
          </p:nvPr>
        </p:nvSpPr>
        <p:spPr/>
        <p:txBody>
          <a:bodyPr/>
          <a:lstStyle/>
          <a:p>
            <a:pPr rtl="0"/>
            <a:r>
              <a:rPr lang="fr-FR" noProof="0"/>
              <a:t>Ajouter un pied de page</a:t>
            </a:r>
          </a:p>
        </p:txBody>
      </p:sp>
      <p:sp>
        <p:nvSpPr>
          <p:cNvPr id="7" name="Espace réservé du numéro de diapositive 6">
            <a:extLst>
              <a:ext uri="{FF2B5EF4-FFF2-40B4-BE49-F238E27FC236}">
                <a16:creationId xmlns:a16="http://schemas.microsoft.com/office/drawing/2014/main" id="{625B8421-F960-4E9E-52BE-B3FCC436F924}"/>
              </a:ext>
            </a:extLst>
          </p:cNvPr>
          <p:cNvSpPr>
            <a:spLocks noGrp="1"/>
          </p:cNvSpPr>
          <p:nvPr>
            <p:ph type="sldNum" sz="quarter" idx="13"/>
          </p:nvPr>
        </p:nvSpPr>
        <p:spPr/>
        <p:txBody>
          <a:bodyPr/>
          <a:lstStyle/>
          <a:p>
            <a:pPr rtl="0"/>
            <a:fld id="{19B51A1E-902D-48AF-9020-955120F399B6}" type="slidenum">
              <a:rPr lang="fr-FR" noProof="0" smtClean="0"/>
              <a:pPr rtl="0"/>
              <a:t>14</a:t>
            </a:fld>
            <a:endParaRPr lang="fr-FR" noProof="0"/>
          </a:p>
        </p:txBody>
      </p:sp>
      <p:sp>
        <p:nvSpPr>
          <p:cNvPr id="8" name="Titre 7">
            <a:extLst>
              <a:ext uri="{FF2B5EF4-FFF2-40B4-BE49-F238E27FC236}">
                <a16:creationId xmlns:a16="http://schemas.microsoft.com/office/drawing/2014/main" id="{0B2C1804-10F0-4B79-E0F2-F7E3EC31BBA3}"/>
              </a:ext>
            </a:extLst>
          </p:cNvPr>
          <p:cNvSpPr>
            <a:spLocks noGrp="1"/>
          </p:cNvSpPr>
          <p:nvPr>
            <p:ph type="title"/>
          </p:nvPr>
        </p:nvSpPr>
        <p:spPr>
          <a:xfrm>
            <a:off x="432000" y="123118"/>
            <a:ext cx="11328000" cy="432000"/>
          </a:xfrm>
        </p:spPr>
        <p:txBody>
          <a:bodyPr/>
          <a:lstStyle/>
          <a:p>
            <a:r>
              <a:rPr lang="fr-CA" dirty="0"/>
              <a:t>Logigramme</a:t>
            </a:r>
          </a:p>
        </p:txBody>
      </p:sp>
      <p:pic>
        <p:nvPicPr>
          <p:cNvPr id="10" name="Picture 2" descr="Au trait d'union Québec - Organisme en persévérence scolaire - Partenaires">
            <a:extLst>
              <a:ext uri="{FF2B5EF4-FFF2-40B4-BE49-F238E27FC236}">
                <a16:creationId xmlns:a16="http://schemas.microsoft.com/office/drawing/2014/main" id="{D6068644-CF1F-BF5D-751C-2E390E27F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99AE1C8-5D30-7CDD-00C7-5E177A433706}"/>
              </a:ext>
            </a:extLst>
          </p:cNvPr>
          <p:cNvPicPr>
            <a:picLocks noChangeAspect="1"/>
          </p:cNvPicPr>
          <p:nvPr/>
        </p:nvPicPr>
        <p:blipFill>
          <a:blip r:embed="rId3"/>
          <a:stretch>
            <a:fillRect/>
          </a:stretch>
        </p:blipFill>
        <p:spPr>
          <a:xfrm>
            <a:off x="-92765" y="799218"/>
            <a:ext cx="12284765" cy="5772956"/>
          </a:xfrm>
          <a:prstGeom prst="rect">
            <a:avLst/>
          </a:prstGeom>
        </p:spPr>
      </p:pic>
    </p:spTree>
    <p:extLst>
      <p:ext uri="{BB962C8B-B14F-4D97-AF65-F5344CB8AC3E}">
        <p14:creationId xmlns:p14="http://schemas.microsoft.com/office/powerpoint/2010/main" val="2744317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E1B2CA-F5D6-FB73-8B62-DBF0D763CAFA}"/>
              </a:ext>
            </a:extLst>
          </p:cNvPr>
          <p:cNvPicPr>
            <a:picLocks noChangeAspect="1"/>
          </p:cNvPicPr>
          <p:nvPr/>
        </p:nvPicPr>
        <p:blipFill>
          <a:blip r:embed="rId2"/>
          <a:stretch>
            <a:fillRect/>
          </a:stretch>
        </p:blipFill>
        <p:spPr bwMode="auto">
          <a:xfrm>
            <a:off x="1754307" y="0"/>
            <a:ext cx="7920182" cy="7202075"/>
          </a:xfrm>
          <a:prstGeom prst="rect">
            <a:avLst/>
          </a:prstGeom>
          <a:noFill/>
          <a:ln>
            <a:noFill/>
          </a:ln>
        </p:spPr>
      </p:pic>
      <p:sp>
        <p:nvSpPr>
          <p:cNvPr id="2" name="Espace réservé du pied de page 1">
            <a:extLst>
              <a:ext uri="{FF2B5EF4-FFF2-40B4-BE49-F238E27FC236}">
                <a16:creationId xmlns:a16="http://schemas.microsoft.com/office/drawing/2014/main" id="{A5F3716D-6E8E-B53F-6C4A-49DB8D31685E}"/>
              </a:ext>
            </a:extLst>
          </p:cNvPr>
          <p:cNvSpPr>
            <a:spLocks noGrp="1"/>
          </p:cNvSpPr>
          <p:nvPr>
            <p:ph type="ftr" sz="quarter" idx="4294967295"/>
          </p:nvPr>
        </p:nvSpPr>
        <p:spPr>
          <a:xfrm>
            <a:off x="432000" y="6439820"/>
            <a:ext cx="5664000" cy="295062"/>
          </a:xfrm>
        </p:spPr>
        <p:txBody>
          <a:bodyPr/>
          <a:lstStyle/>
          <a:p>
            <a:pPr rtl="0">
              <a:spcAft>
                <a:spcPts val="600"/>
              </a:spcAft>
            </a:pPr>
            <a:r>
              <a:rPr lang="fr-FR" noProof="0"/>
              <a:t>Ajouter un pied de page</a:t>
            </a:r>
          </a:p>
        </p:txBody>
      </p:sp>
      <p:sp>
        <p:nvSpPr>
          <p:cNvPr id="3" name="Espace réservé du numéro de diapositive 2" hidden="1">
            <a:extLst>
              <a:ext uri="{FF2B5EF4-FFF2-40B4-BE49-F238E27FC236}">
                <a16:creationId xmlns:a16="http://schemas.microsoft.com/office/drawing/2014/main" id="{ED7D26F7-3164-194A-FAB5-10FC18FF8BD6}"/>
              </a:ext>
            </a:extLst>
          </p:cNvPr>
          <p:cNvSpPr>
            <a:spLocks noGrp="1"/>
          </p:cNvSpPr>
          <p:nvPr>
            <p:ph type="sldNum" sz="quarter" idx="4294967295"/>
          </p:nvPr>
        </p:nvSpPr>
        <p:spPr>
          <a:xfrm>
            <a:off x="11760000" y="6371351"/>
            <a:ext cx="432000" cy="432000"/>
          </a:xfrm>
        </p:spPr>
        <p:txBody>
          <a:bodyPr/>
          <a:lstStyle/>
          <a:p>
            <a:pPr rtl="0">
              <a:spcAft>
                <a:spcPts val="600"/>
              </a:spcAft>
            </a:pPr>
            <a:fld id="{19B51A1E-902D-48AF-9020-955120F399B6}" type="slidenum">
              <a:rPr lang="fr-FR" noProof="0" smtClean="0"/>
              <a:pPr rtl="0">
                <a:spcAft>
                  <a:spcPts val="600"/>
                </a:spcAft>
              </a:pPr>
              <a:t>15</a:t>
            </a:fld>
            <a:endParaRPr lang="fr-FR" noProof="0"/>
          </a:p>
        </p:txBody>
      </p:sp>
      <p:pic>
        <p:nvPicPr>
          <p:cNvPr id="6" name="Picture 2" descr="Au trait d'union Québec - Organisme en persévérence scolaire - Partenaires">
            <a:extLst>
              <a:ext uri="{FF2B5EF4-FFF2-40B4-BE49-F238E27FC236}">
                <a16:creationId xmlns:a16="http://schemas.microsoft.com/office/drawing/2014/main" id="{C27A0BC7-D273-9A5C-D056-D6A5F5751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870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A7D6FD7-D288-4447-A510-58649B754545}"/>
              </a:ext>
            </a:extLst>
          </p:cNvPr>
          <p:cNvPicPr>
            <a:picLocks noChangeAspect="1"/>
          </p:cNvPicPr>
          <p:nvPr/>
        </p:nvPicPr>
        <p:blipFill>
          <a:blip r:embed="rId2"/>
          <a:stretch>
            <a:fillRect/>
          </a:stretch>
        </p:blipFill>
        <p:spPr bwMode="auto">
          <a:xfrm>
            <a:off x="1754908" y="59121"/>
            <a:ext cx="7961747" cy="6798879"/>
          </a:xfrm>
          <a:prstGeom prst="rect">
            <a:avLst/>
          </a:prstGeom>
          <a:noFill/>
          <a:ln>
            <a:noFill/>
          </a:ln>
        </p:spPr>
      </p:pic>
      <p:sp>
        <p:nvSpPr>
          <p:cNvPr id="8" name="Espace réservé du pied de page 7">
            <a:extLst>
              <a:ext uri="{FF2B5EF4-FFF2-40B4-BE49-F238E27FC236}">
                <a16:creationId xmlns:a16="http://schemas.microsoft.com/office/drawing/2014/main" id="{95BF8D3F-EC98-1F82-FC38-8D118A9B85CD}"/>
              </a:ext>
            </a:extLst>
          </p:cNvPr>
          <p:cNvSpPr>
            <a:spLocks noGrp="1"/>
          </p:cNvSpPr>
          <p:nvPr>
            <p:ph type="ftr" sz="quarter" idx="4294967295"/>
          </p:nvPr>
        </p:nvSpPr>
        <p:spPr>
          <a:xfrm>
            <a:off x="432000" y="6439820"/>
            <a:ext cx="5664000" cy="295062"/>
          </a:xfrm>
        </p:spPr>
        <p:txBody>
          <a:bodyPr/>
          <a:lstStyle/>
          <a:p>
            <a:pPr rtl="0">
              <a:spcAft>
                <a:spcPts val="600"/>
              </a:spcAft>
            </a:pPr>
            <a:r>
              <a:rPr lang="fr-FR" noProof="0"/>
              <a:t>Ajouter un pied de page</a:t>
            </a:r>
          </a:p>
        </p:txBody>
      </p:sp>
      <p:sp>
        <p:nvSpPr>
          <p:cNvPr id="9" name="Espace réservé du numéro de diapositive 8" hidden="1">
            <a:extLst>
              <a:ext uri="{FF2B5EF4-FFF2-40B4-BE49-F238E27FC236}">
                <a16:creationId xmlns:a16="http://schemas.microsoft.com/office/drawing/2014/main" id="{C1858D4A-DC36-F193-EE57-D0765DAD08FC}"/>
              </a:ext>
            </a:extLst>
          </p:cNvPr>
          <p:cNvSpPr>
            <a:spLocks noGrp="1"/>
          </p:cNvSpPr>
          <p:nvPr>
            <p:ph type="sldNum" sz="quarter" idx="4294967295"/>
          </p:nvPr>
        </p:nvSpPr>
        <p:spPr>
          <a:xfrm>
            <a:off x="11760000" y="6371351"/>
            <a:ext cx="432000" cy="432000"/>
          </a:xfrm>
        </p:spPr>
        <p:txBody>
          <a:bodyPr/>
          <a:lstStyle/>
          <a:p>
            <a:pPr rtl="0">
              <a:spcAft>
                <a:spcPts val="600"/>
              </a:spcAft>
            </a:pPr>
            <a:fld id="{19B51A1E-902D-48AF-9020-955120F399B6}" type="slidenum">
              <a:rPr lang="fr-FR" noProof="0" smtClean="0"/>
              <a:pPr rtl="0">
                <a:spcAft>
                  <a:spcPts val="600"/>
                </a:spcAft>
              </a:pPr>
              <a:t>16</a:t>
            </a:fld>
            <a:endParaRPr lang="fr-FR" noProof="0"/>
          </a:p>
        </p:txBody>
      </p:sp>
      <p:pic>
        <p:nvPicPr>
          <p:cNvPr id="12" name="Picture 2" descr="Au trait d'union Québec - Organisme en persévérence scolaire - Partenaires">
            <a:extLst>
              <a:ext uri="{FF2B5EF4-FFF2-40B4-BE49-F238E27FC236}">
                <a16:creationId xmlns:a16="http://schemas.microsoft.com/office/drawing/2014/main" id="{5828706F-88E3-53DA-FD78-CFE4B482B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629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F1945C7-B689-50A1-1E1F-EAB30639EA86}"/>
              </a:ext>
            </a:extLst>
          </p:cNvPr>
          <p:cNvPicPr>
            <a:picLocks noChangeAspect="1"/>
          </p:cNvPicPr>
          <p:nvPr/>
        </p:nvPicPr>
        <p:blipFill>
          <a:blip r:embed="rId2"/>
          <a:stretch>
            <a:fillRect/>
          </a:stretch>
        </p:blipFill>
        <p:spPr>
          <a:xfrm>
            <a:off x="1579418" y="68263"/>
            <a:ext cx="7492154" cy="6234112"/>
          </a:xfrm>
          <a:prstGeom prst="rect">
            <a:avLst/>
          </a:prstGeom>
          <a:noFill/>
        </p:spPr>
      </p:pic>
      <p:sp>
        <p:nvSpPr>
          <p:cNvPr id="8" name="Espace réservé du pied de page 7">
            <a:extLst>
              <a:ext uri="{FF2B5EF4-FFF2-40B4-BE49-F238E27FC236}">
                <a16:creationId xmlns:a16="http://schemas.microsoft.com/office/drawing/2014/main" id="{2B108095-8603-635F-EEFA-B0CE212C8796}"/>
              </a:ext>
            </a:extLst>
          </p:cNvPr>
          <p:cNvSpPr>
            <a:spLocks noGrp="1"/>
          </p:cNvSpPr>
          <p:nvPr>
            <p:ph type="ftr" sz="quarter" idx="4294967295"/>
          </p:nvPr>
        </p:nvSpPr>
        <p:spPr>
          <a:xfrm>
            <a:off x="432000" y="6439820"/>
            <a:ext cx="5664000" cy="295062"/>
          </a:xfrm>
        </p:spPr>
        <p:txBody>
          <a:bodyPr/>
          <a:lstStyle/>
          <a:p>
            <a:pPr rtl="0">
              <a:spcAft>
                <a:spcPts val="600"/>
              </a:spcAft>
            </a:pPr>
            <a:r>
              <a:rPr lang="fr-FR" noProof="0"/>
              <a:t>Ajouter un pied de page</a:t>
            </a:r>
          </a:p>
        </p:txBody>
      </p:sp>
      <p:sp>
        <p:nvSpPr>
          <p:cNvPr id="9" name="Espace réservé du numéro de diapositive 8" hidden="1">
            <a:extLst>
              <a:ext uri="{FF2B5EF4-FFF2-40B4-BE49-F238E27FC236}">
                <a16:creationId xmlns:a16="http://schemas.microsoft.com/office/drawing/2014/main" id="{EE6722AF-DE8F-5DC9-31C2-C5BCC8DDA342}"/>
              </a:ext>
            </a:extLst>
          </p:cNvPr>
          <p:cNvSpPr>
            <a:spLocks noGrp="1"/>
          </p:cNvSpPr>
          <p:nvPr>
            <p:ph type="sldNum" sz="quarter" idx="4294967295"/>
          </p:nvPr>
        </p:nvSpPr>
        <p:spPr>
          <a:xfrm>
            <a:off x="11760000" y="6371351"/>
            <a:ext cx="432000" cy="432000"/>
          </a:xfrm>
        </p:spPr>
        <p:txBody>
          <a:bodyPr/>
          <a:lstStyle/>
          <a:p>
            <a:pPr rtl="0">
              <a:spcAft>
                <a:spcPts val="600"/>
              </a:spcAft>
            </a:pPr>
            <a:fld id="{19B51A1E-902D-48AF-9020-955120F399B6}" type="slidenum">
              <a:rPr lang="fr-FR" noProof="0" smtClean="0"/>
              <a:pPr rtl="0">
                <a:spcAft>
                  <a:spcPts val="600"/>
                </a:spcAft>
              </a:pPr>
              <a:t>17</a:t>
            </a:fld>
            <a:endParaRPr lang="fr-FR" noProof="0"/>
          </a:p>
        </p:txBody>
      </p:sp>
      <p:pic>
        <p:nvPicPr>
          <p:cNvPr id="1026" name="Picture 2" descr="Au trait d'union Québec - Organisme en persévérence scolaire - Partenaires">
            <a:extLst>
              <a:ext uri="{FF2B5EF4-FFF2-40B4-BE49-F238E27FC236}">
                <a16:creationId xmlns:a16="http://schemas.microsoft.com/office/drawing/2014/main" id="{5E532420-59C1-26C1-0D91-58868B523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468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5FF85C-BCD4-13D8-87ED-71945810849C}"/>
              </a:ext>
            </a:extLst>
          </p:cNvPr>
          <p:cNvSpPr>
            <a:spLocks noGrp="1"/>
          </p:cNvSpPr>
          <p:nvPr>
            <p:ph type="title"/>
          </p:nvPr>
        </p:nvSpPr>
        <p:spPr/>
        <p:txBody>
          <a:bodyPr/>
          <a:lstStyle/>
          <a:p>
            <a:r>
              <a:rPr lang="fr-CA" dirty="0"/>
              <a:t>En résumé…</a:t>
            </a:r>
          </a:p>
        </p:txBody>
      </p:sp>
      <p:sp>
        <p:nvSpPr>
          <p:cNvPr id="6" name="Espace réservé du texte 5">
            <a:extLst>
              <a:ext uri="{FF2B5EF4-FFF2-40B4-BE49-F238E27FC236}">
                <a16:creationId xmlns:a16="http://schemas.microsoft.com/office/drawing/2014/main" id="{C301D4FB-9C1B-4898-D075-CDEC4D89D5AF}"/>
              </a:ext>
            </a:extLst>
          </p:cNvPr>
          <p:cNvSpPr>
            <a:spLocks noGrp="1"/>
          </p:cNvSpPr>
          <p:nvPr>
            <p:ph type="body" sz="quarter" idx="13"/>
          </p:nvPr>
        </p:nvSpPr>
        <p:spPr>
          <a:xfrm>
            <a:off x="2014330" y="1516359"/>
            <a:ext cx="9757670" cy="358775"/>
          </a:xfrm>
        </p:spPr>
        <p:txBody>
          <a:bodyPr/>
          <a:lstStyle/>
          <a:p>
            <a:r>
              <a:rPr lang="fr-CA" dirty="0"/>
              <a:t>Formation adaptée aux réalités actuelles</a:t>
            </a:r>
          </a:p>
        </p:txBody>
      </p:sp>
      <p:sp>
        <p:nvSpPr>
          <p:cNvPr id="7" name="Espace réservé du texte 6">
            <a:extLst>
              <a:ext uri="{FF2B5EF4-FFF2-40B4-BE49-F238E27FC236}">
                <a16:creationId xmlns:a16="http://schemas.microsoft.com/office/drawing/2014/main" id="{D17B65F1-A0D3-7EFD-C8B1-F87A4972E680}"/>
              </a:ext>
            </a:extLst>
          </p:cNvPr>
          <p:cNvSpPr>
            <a:spLocks noGrp="1"/>
          </p:cNvSpPr>
          <p:nvPr>
            <p:ph type="body" sz="quarter" idx="12"/>
          </p:nvPr>
        </p:nvSpPr>
        <p:spPr>
          <a:xfrm>
            <a:off x="583097" y="2020359"/>
            <a:ext cx="11188904" cy="4170891"/>
          </a:xfrm>
        </p:spPr>
        <p:txBody>
          <a:bodyPr/>
          <a:lstStyle/>
          <a:p>
            <a:r>
              <a:rPr lang="fr-CA" dirty="0"/>
              <a:t>On va développer ses </a:t>
            </a:r>
            <a:r>
              <a:rPr lang="fr-CA" dirty="0">
                <a:solidFill>
                  <a:schemeClr val="accent1"/>
                </a:solidFill>
              </a:rPr>
              <a:t>savoirs</a:t>
            </a:r>
            <a:r>
              <a:rPr lang="fr-CA" dirty="0"/>
              <a:t> (connaissances théoriques), son </a:t>
            </a:r>
            <a:r>
              <a:rPr lang="fr-CA" dirty="0">
                <a:solidFill>
                  <a:schemeClr val="accent3">
                    <a:lumMod val="75000"/>
                  </a:schemeClr>
                </a:solidFill>
              </a:rPr>
              <a:t>savoir-faire </a:t>
            </a:r>
            <a:r>
              <a:rPr lang="fr-CA" dirty="0"/>
              <a:t>(pratiques, laboratoire, stages) et son </a:t>
            </a:r>
            <a:r>
              <a:rPr lang="fr-CA" dirty="0">
                <a:solidFill>
                  <a:schemeClr val="accent5">
                    <a:lumMod val="75000"/>
                    <a:lumOff val="25000"/>
                  </a:schemeClr>
                </a:solidFill>
              </a:rPr>
              <a:t>savoir-être</a:t>
            </a:r>
            <a:r>
              <a:rPr lang="fr-CA" dirty="0"/>
              <a:t> (auto-analyse et évaluation par les pairs et enseignants) .</a:t>
            </a:r>
          </a:p>
          <a:p>
            <a:r>
              <a:rPr lang="fr-CA" dirty="0"/>
              <a:t> Le tout afin de </a:t>
            </a:r>
            <a:r>
              <a:rPr lang="fr-CA" b="1" dirty="0">
                <a:solidFill>
                  <a:schemeClr val="accent2"/>
                </a:solidFill>
              </a:rPr>
              <a:t>savoir –agir</a:t>
            </a:r>
            <a:r>
              <a:rPr lang="fr-CA" dirty="0"/>
              <a:t> qu’importe les circonstances, milieux ou clientèles.</a:t>
            </a:r>
          </a:p>
          <a:p>
            <a:r>
              <a:rPr lang="fr-CA" dirty="0"/>
              <a:t>Consultez l’API si vous sentez que votre session est trop lourde pour voir vos options avant le 19 septembre prochain.</a:t>
            </a:r>
          </a:p>
          <a:p>
            <a:r>
              <a:rPr lang="fr-CA" dirty="0"/>
              <a:t>Formation axée sur les réalités </a:t>
            </a:r>
            <a:r>
              <a:rPr lang="fr-CA"/>
              <a:t>du terrain.</a:t>
            </a:r>
            <a:endParaRPr lang="fr-CA" dirty="0"/>
          </a:p>
          <a:p>
            <a:endParaRPr lang="fr-CA" dirty="0"/>
          </a:p>
        </p:txBody>
      </p:sp>
      <p:sp>
        <p:nvSpPr>
          <p:cNvPr id="8" name="Espace réservé du pied de page 7">
            <a:extLst>
              <a:ext uri="{FF2B5EF4-FFF2-40B4-BE49-F238E27FC236}">
                <a16:creationId xmlns:a16="http://schemas.microsoft.com/office/drawing/2014/main" id="{F54B2F1F-E363-6DF9-728A-C58CDC3EA3E2}"/>
              </a:ext>
            </a:extLst>
          </p:cNvPr>
          <p:cNvSpPr>
            <a:spLocks noGrp="1"/>
          </p:cNvSpPr>
          <p:nvPr>
            <p:ph type="ftr" sz="quarter" idx="14"/>
          </p:nvPr>
        </p:nvSpPr>
        <p:spPr/>
        <p:txBody>
          <a:bodyPr/>
          <a:lstStyle/>
          <a:p>
            <a:pPr rtl="0"/>
            <a:r>
              <a:rPr lang="fr-FR" noProof="0"/>
              <a:t>Ajouter un pied de page</a:t>
            </a:r>
          </a:p>
        </p:txBody>
      </p:sp>
      <p:sp>
        <p:nvSpPr>
          <p:cNvPr id="9" name="Espace réservé du numéro de diapositive 8">
            <a:extLst>
              <a:ext uri="{FF2B5EF4-FFF2-40B4-BE49-F238E27FC236}">
                <a16:creationId xmlns:a16="http://schemas.microsoft.com/office/drawing/2014/main" id="{9C1009B0-5244-EBD8-FECE-B1A6E1528A3A}"/>
              </a:ext>
            </a:extLst>
          </p:cNvPr>
          <p:cNvSpPr>
            <a:spLocks noGrp="1"/>
          </p:cNvSpPr>
          <p:nvPr>
            <p:ph type="sldNum" sz="quarter" idx="33"/>
          </p:nvPr>
        </p:nvSpPr>
        <p:spPr/>
        <p:txBody>
          <a:bodyPr/>
          <a:lstStyle/>
          <a:p>
            <a:pPr rtl="0"/>
            <a:fld id="{19B51A1E-902D-48AF-9020-955120F399B6}" type="slidenum">
              <a:rPr lang="fr-FR" noProof="0" smtClean="0"/>
              <a:pPr rtl="0"/>
              <a:t>18</a:t>
            </a:fld>
            <a:endParaRPr lang="fr-FR" noProof="0"/>
          </a:p>
        </p:txBody>
      </p:sp>
      <p:pic>
        <p:nvPicPr>
          <p:cNvPr id="10" name="Picture 2" descr="Au trait d'union Québec - Organisme en persévérence scolaire - Partenaires">
            <a:extLst>
              <a:ext uri="{FF2B5EF4-FFF2-40B4-BE49-F238E27FC236}">
                <a16:creationId xmlns:a16="http://schemas.microsoft.com/office/drawing/2014/main" id="{809D7364-3F3B-A648-A4CB-79AE8D64D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28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Espace réservé d’image 31" descr="Mains en train d’applaudir">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208230" y="26987"/>
            <a:ext cx="9780102" cy="6804025"/>
          </a:xfrm>
        </p:spPr>
      </p:pic>
      <p:sp>
        <p:nvSpPr>
          <p:cNvPr id="14" name="Titre 13">
            <a:extLst>
              <a:ext uri="{FF2B5EF4-FFF2-40B4-BE49-F238E27FC236}">
                <a16:creationId xmlns:a16="http://schemas.microsoft.com/office/drawing/2014/main" id="{6C38D7A9-9299-4108-BB08-026F4B9CAE7B}"/>
              </a:ext>
            </a:extLst>
          </p:cNvPr>
          <p:cNvSpPr>
            <a:spLocks noGrp="1"/>
          </p:cNvSpPr>
          <p:nvPr>
            <p:ph type="ctrTitle"/>
          </p:nvPr>
        </p:nvSpPr>
        <p:spPr/>
        <p:txBody>
          <a:bodyPr tIns="108000" rtlCol="0"/>
          <a:lstStyle/>
          <a:p>
            <a:pPr rtl="0">
              <a:lnSpc>
                <a:spcPct val="70000"/>
              </a:lnSpc>
            </a:pPr>
            <a:r>
              <a:rPr lang="fr-FR" sz="4000" dirty="0"/>
              <a:t>Bonne semaine!</a:t>
            </a:r>
          </a:p>
        </p:txBody>
      </p:sp>
      <p:sp>
        <p:nvSpPr>
          <p:cNvPr id="12" name="Espace réservé du numéro de diapositive 11">
            <a:extLst>
              <a:ext uri="{FF2B5EF4-FFF2-40B4-BE49-F238E27FC236}">
                <a16:creationId xmlns:a16="http://schemas.microsoft.com/office/drawing/2014/main" id="{91814EC9-246A-4C6E-941E-5774FE72F08E}"/>
              </a:ext>
            </a:extLst>
          </p:cNvPr>
          <p:cNvSpPr>
            <a:spLocks noGrp="1"/>
          </p:cNvSpPr>
          <p:nvPr>
            <p:ph type="sldNum" sz="quarter" idx="20"/>
          </p:nvPr>
        </p:nvSpPr>
        <p:spPr/>
        <p:txBody>
          <a:bodyPr rtlCol="0"/>
          <a:lstStyle/>
          <a:p>
            <a:pPr rtl="0"/>
            <a:fld id="{19B51A1E-902D-48AF-9020-955120F399B6}" type="slidenum">
              <a:rPr lang="fr-FR" smtClean="0"/>
              <a:pPr rtl="0"/>
              <a:t>19</a:t>
            </a:fld>
            <a:endParaRPr lang="fr-FR"/>
          </a:p>
        </p:txBody>
      </p:sp>
      <p:pic>
        <p:nvPicPr>
          <p:cNvPr id="15" name="Picture 2" descr="Au trait d'union Québec - Organisme en persévérence scolaire - Partenaires">
            <a:extLst>
              <a:ext uri="{FF2B5EF4-FFF2-40B4-BE49-F238E27FC236}">
                <a16:creationId xmlns:a16="http://schemas.microsoft.com/office/drawing/2014/main" id="{DFB71889-5F53-E1E4-71C2-4FD93A551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BBB2DC08-CB0F-5BAB-34E9-4FE2F9A9CCDD}"/>
              </a:ext>
            </a:extLst>
          </p:cNvPr>
          <p:cNvSpPr>
            <a:spLocks noGrp="1"/>
          </p:cNvSpPr>
          <p:nvPr>
            <p:ph type="pic" sz="quarter" idx="14"/>
          </p:nvPr>
        </p:nvSpPr>
        <p:spPr/>
      </p:sp>
      <p:sp>
        <p:nvSpPr>
          <p:cNvPr id="3" name="Titre 2">
            <a:extLst>
              <a:ext uri="{FF2B5EF4-FFF2-40B4-BE49-F238E27FC236}">
                <a16:creationId xmlns:a16="http://schemas.microsoft.com/office/drawing/2014/main" id="{2EE4069F-E9DE-6D91-4524-40187FB7F818}"/>
              </a:ext>
            </a:extLst>
          </p:cNvPr>
          <p:cNvSpPr>
            <a:spLocks noGrp="1"/>
          </p:cNvSpPr>
          <p:nvPr>
            <p:ph type="title"/>
          </p:nvPr>
        </p:nvSpPr>
        <p:spPr>
          <a:xfrm>
            <a:off x="6819900" y="1258482"/>
            <a:ext cx="4648200" cy="985000"/>
          </a:xfrm>
        </p:spPr>
        <p:txBody>
          <a:bodyPr/>
          <a:lstStyle/>
          <a:p>
            <a:r>
              <a:rPr lang="fr-CA" dirty="0"/>
              <a:t>Vous  avez besoin…</a:t>
            </a:r>
          </a:p>
        </p:txBody>
      </p:sp>
      <p:sp>
        <p:nvSpPr>
          <p:cNvPr id="4" name="Espace réservé du texte 3">
            <a:extLst>
              <a:ext uri="{FF2B5EF4-FFF2-40B4-BE49-F238E27FC236}">
                <a16:creationId xmlns:a16="http://schemas.microsoft.com/office/drawing/2014/main" id="{BE2D864C-276A-480B-A555-81E7785E71E3}"/>
              </a:ext>
            </a:extLst>
          </p:cNvPr>
          <p:cNvSpPr>
            <a:spLocks noGrp="1"/>
          </p:cNvSpPr>
          <p:nvPr>
            <p:ph type="body" sz="quarter" idx="32"/>
          </p:nvPr>
        </p:nvSpPr>
        <p:spPr>
          <a:xfrm>
            <a:off x="6926270" y="2339165"/>
            <a:ext cx="4648200" cy="1162800"/>
          </a:xfrm>
        </p:spPr>
        <p:txBody>
          <a:bodyPr/>
          <a:lstStyle/>
          <a:p>
            <a:r>
              <a:rPr lang="fr-CA" dirty="0"/>
              <a:t>Cahier d’activités, pp. 2-14</a:t>
            </a:r>
          </a:p>
          <a:p>
            <a:r>
              <a:rPr lang="fr-CA" dirty="0"/>
              <a:t>Livre: La personne avant tout, pp.15 -34</a:t>
            </a:r>
          </a:p>
          <a:p>
            <a:r>
              <a:rPr lang="fr-CA" dirty="0"/>
              <a:t>Guide programme TES</a:t>
            </a:r>
          </a:p>
        </p:txBody>
      </p:sp>
      <p:sp>
        <p:nvSpPr>
          <p:cNvPr id="5" name="Espace réservé du contenu 4">
            <a:extLst>
              <a:ext uri="{FF2B5EF4-FFF2-40B4-BE49-F238E27FC236}">
                <a16:creationId xmlns:a16="http://schemas.microsoft.com/office/drawing/2014/main" id="{EA08E2EE-2607-AE1B-F7FB-34F2F1E6045D}"/>
              </a:ext>
            </a:extLst>
          </p:cNvPr>
          <p:cNvSpPr>
            <a:spLocks noGrp="1"/>
          </p:cNvSpPr>
          <p:nvPr>
            <p:ph sz="half" idx="1"/>
          </p:nvPr>
        </p:nvSpPr>
        <p:spPr>
          <a:xfrm>
            <a:off x="262050" y="993913"/>
            <a:ext cx="5472000" cy="3691474"/>
          </a:xfrm>
        </p:spPr>
        <p:txBody>
          <a:bodyPr/>
          <a:lstStyle/>
          <a:p>
            <a:r>
              <a:rPr lang="fr-CA" dirty="0"/>
              <a:t>Les services offerts à Mérici</a:t>
            </a:r>
          </a:p>
          <a:p>
            <a:r>
              <a:rPr lang="fr-CA" dirty="0"/>
              <a:t>La formation au Québec:</a:t>
            </a:r>
          </a:p>
          <a:p>
            <a:pPr lvl="1"/>
            <a:r>
              <a:rPr lang="fr-CA" dirty="0"/>
              <a:t>L’éducateur spécialisé: les cibles de la formation</a:t>
            </a:r>
          </a:p>
          <a:p>
            <a:pPr lvl="1"/>
            <a:r>
              <a:rPr lang="fr-CA" dirty="0"/>
              <a:t>Les fonctions de l’éducateur</a:t>
            </a:r>
          </a:p>
          <a:p>
            <a:pPr lvl="1"/>
            <a:endParaRPr lang="fr-CA" dirty="0"/>
          </a:p>
          <a:p>
            <a:r>
              <a:rPr lang="fr-CA" dirty="0"/>
              <a:t>La formation à Mérici</a:t>
            </a:r>
          </a:p>
          <a:p>
            <a:pPr lvl="1"/>
            <a:r>
              <a:rPr lang="fr-CA" dirty="0"/>
              <a:t>Logigramme</a:t>
            </a:r>
          </a:p>
          <a:p>
            <a:pPr lvl="1"/>
            <a:r>
              <a:rPr lang="fr-CA" dirty="0"/>
              <a:t>Les points saillants</a:t>
            </a:r>
          </a:p>
          <a:p>
            <a:endParaRPr lang="fr-CA" dirty="0"/>
          </a:p>
        </p:txBody>
      </p:sp>
      <p:sp>
        <p:nvSpPr>
          <p:cNvPr id="6" name="Espace réservé du pied de page 5">
            <a:extLst>
              <a:ext uri="{FF2B5EF4-FFF2-40B4-BE49-F238E27FC236}">
                <a16:creationId xmlns:a16="http://schemas.microsoft.com/office/drawing/2014/main" id="{A5519231-62E0-333D-E46F-82AD85A648D8}"/>
              </a:ext>
            </a:extLst>
          </p:cNvPr>
          <p:cNvSpPr>
            <a:spLocks noGrp="1"/>
          </p:cNvSpPr>
          <p:nvPr>
            <p:ph type="ftr" sz="quarter" idx="13"/>
          </p:nvPr>
        </p:nvSpPr>
        <p:spPr/>
        <p:txBody>
          <a:bodyPr/>
          <a:lstStyle/>
          <a:p>
            <a:pPr rtl="0"/>
            <a:r>
              <a:rPr lang="fr-FR" noProof="0"/>
              <a:t>Ajouter un pied de page</a:t>
            </a:r>
          </a:p>
        </p:txBody>
      </p:sp>
      <p:sp>
        <p:nvSpPr>
          <p:cNvPr id="7" name="Espace réservé du numéro de diapositive 6">
            <a:extLst>
              <a:ext uri="{FF2B5EF4-FFF2-40B4-BE49-F238E27FC236}">
                <a16:creationId xmlns:a16="http://schemas.microsoft.com/office/drawing/2014/main" id="{62FCA777-0ADB-F546-9B44-60875022AF78}"/>
              </a:ext>
            </a:extLst>
          </p:cNvPr>
          <p:cNvSpPr>
            <a:spLocks noGrp="1"/>
          </p:cNvSpPr>
          <p:nvPr>
            <p:ph type="sldNum" sz="quarter" idx="33"/>
          </p:nvPr>
        </p:nvSpPr>
        <p:spPr/>
        <p:txBody>
          <a:bodyPr/>
          <a:lstStyle/>
          <a:p>
            <a:pPr rtl="0"/>
            <a:fld id="{19B51A1E-902D-48AF-9020-955120F399B6}" type="slidenum">
              <a:rPr lang="fr-FR" noProof="0" smtClean="0"/>
              <a:pPr rtl="0"/>
              <a:t>2</a:t>
            </a:fld>
            <a:endParaRPr lang="fr-FR" noProof="0"/>
          </a:p>
        </p:txBody>
      </p:sp>
      <p:pic>
        <p:nvPicPr>
          <p:cNvPr id="9" name="Image 8">
            <a:extLst>
              <a:ext uri="{FF2B5EF4-FFF2-40B4-BE49-F238E27FC236}">
                <a16:creationId xmlns:a16="http://schemas.microsoft.com/office/drawing/2014/main" id="{30F7AA29-2A40-1449-41D7-2C374ABCCAF8}"/>
              </a:ext>
            </a:extLst>
          </p:cNvPr>
          <p:cNvPicPr>
            <a:picLocks noChangeAspect="1"/>
          </p:cNvPicPr>
          <p:nvPr/>
        </p:nvPicPr>
        <p:blipFill>
          <a:blip r:embed="rId2"/>
          <a:stretch>
            <a:fillRect/>
          </a:stretch>
        </p:blipFill>
        <p:spPr>
          <a:xfrm>
            <a:off x="9724642" y="6166130"/>
            <a:ext cx="2005758" cy="749873"/>
          </a:xfrm>
          <a:prstGeom prst="rect">
            <a:avLst/>
          </a:prstGeom>
        </p:spPr>
      </p:pic>
    </p:spTree>
    <p:extLst>
      <p:ext uri="{BB962C8B-B14F-4D97-AF65-F5344CB8AC3E}">
        <p14:creationId xmlns:p14="http://schemas.microsoft.com/office/powerpoint/2010/main" val="434712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355C61F-C8F1-4977-8E1F-F16C0D9EA88C}"/>
              </a:ext>
            </a:extLst>
          </p:cNvPr>
          <p:cNvSpPr>
            <a:spLocks noGrp="1"/>
          </p:cNvSpPr>
          <p:nvPr>
            <p:ph sz="half" idx="1"/>
          </p:nvPr>
        </p:nvSpPr>
        <p:spPr>
          <a:xfrm>
            <a:off x="284765" y="1073426"/>
            <a:ext cx="5472000" cy="3985959"/>
          </a:xfrm>
        </p:spPr>
        <p:txBody>
          <a:bodyPr rtlCol="0"/>
          <a:lstStyle/>
          <a:p>
            <a:pPr marL="0" indent="0" rtl="0">
              <a:buNone/>
            </a:pPr>
            <a:endParaRPr lang="fr-FR" sz="3200" dirty="0"/>
          </a:p>
          <a:p>
            <a:pPr rtl="0"/>
            <a:endParaRPr lang="fr-FR" sz="2000" dirty="0"/>
          </a:p>
          <a:p>
            <a:pPr rtl="0"/>
            <a:endParaRPr lang="fr-FR" sz="2000" dirty="0"/>
          </a:p>
          <a:p>
            <a:pPr rtl="0"/>
            <a:endParaRPr lang="fr-FR" sz="2000" dirty="0"/>
          </a:p>
          <a:p>
            <a:pPr rtl="0"/>
            <a:r>
              <a:rPr lang="fr-FR" sz="2000" dirty="0">
                <a:solidFill>
                  <a:schemeClr val="tx1"/>
                </a:solidFill>
              </a:rPr>
              <a:t>La profession s’est définie au fil du temps, avec une offre de formation qui a débuté en </a:t>
            </a:r>
            <a:r>
              <a:rPr lang="fr-FR" sz="2000" b="1" dirty="0">
                <a:solidFill>
                  <a:schemeClr val="tx1"/>
                </a:solidFill>
              </a:rPr>
              <a:t>1969</a:t>
            </a:r>
            <a:r>
              <a:rPr lang="fr-FR" sz="2000" dirty="0">
                <a:solidFill>
                  <a:schemeClr val="tx1"/>
                </a:solidFill>
              </a:rPr>
              <a:t>. Les premiers intervenants ont gradué </a:t>
            </a:r>
            <a:r>
              <a:rPr lang="fr-FR" sz="2000" b="1" dirty="0">
                <a:solidFill>
                  <a:schemeClr val="tx1"/>
                </a:solidFill>
              </a:rPr>
              <a:t>en 1973</a:t>
            </a:r>
            <a:r>
              <a:rPr lang="fr-FR" sz="2000" dirty="0">
                <a:solidFill>
                  <a:schemeClr val="tx1"/>
                </a:solidFill>
              </a:rPr>
              <a:t>.</a:t>
            </a:r>
          </a:p>
          <a:p>
            <a:pPr rtl="0"/>
            <a:r>
              <a:rPr lang="fr-FR" sz="2000" dirty="0">
                <a:solidFill>
                  <a:schemeClr val="tx1"/>
                </a:solidFill>
              </a:rPr>
              <a:t>Canada et emplois en anglais: </a:t>
            </a:r>
            <a:r>
              <a:rPr lang="fr-FR" sz="2000" dirty="0" err="1">
                <a:solidFill>
                  <a:schemeClr val="tx1"/>
                </a:solidFill>
              </a:rPr>
              <a:t>Special</a:t>
            </a:r>
            <a:r>
              <a:rPr lang="fr-FR" sz="2000" dirty="0">
                <a:solidFill>
                  <a:schemeClr val="tx1"/>
                </a:solidFill>
              </a:rPr>
              <a:t> Care </a:t>
            </a:r>
            <a:r>
              <a:rPr lang="fr-FR" sz="2000" dirty="0" err="1">
                <a:solidFill>
                  <a:schemeClr val="tx1"/>
                </a:solidFill>
              </a:rPr>
              <a:t>Counsellor</a:t>
            </a:r>
            <a:endParaRPr lang="fr-FR" sz="2000" dirty="0">
              <a:solidFill>
                <a:schemeClr val="tx1"/>
              </a:solidFill>
            </a:endParaRPr>
          </a:p>
          <a:p>
            <a:pPr rtl="0"/>
            <a:r>
              <a:rPr lang="fr-FR" sz="2000" dirty="0">
                <a:solidFill>
                  <a:schemeClr val="tx1"/>
                </a:solidFill>
              </a:rPr>
              <a:t>É-U =</a:t>
            </a:r>
            <a:r>
              <a:rPr lang="fr-FR" sz="2000" dirty="0" err="1">
                <a:solidFill>
                  <a:schemeClr val="tx1"/>
                </a:solidFill>
              </a:rPr>
              <a:t>Special</a:t>
            </a:r>
            <a:r>
              <a:rPr lang="fr-FR" sz="2000" dirty="0">
                <a:solidFill>
                  <a:schemeClr val="tx1"/>
                </a:solidFill>
              </a:rPr>
              <a:t> </a:t>
            </a:r>
            <a:r>
              <a:rPr lang="fr-FR" sz="2000" dirty="0" err="1">
                <a:solidFill>
                  <a:schemeClr val="tx1"/>
                </a:solidFill>
              </a:rPr>
              <a:t>Educator</a:t>
            </a:r>
            <a:r>
              <a:rPr lang="fr-FR" sz="2000" dirty="0">
                <a:solidFill>
                  <a:schemeClr val="tx1"/>
                </a:solidFill>
              </a:rPr>
              <a:t>= éducateur en adaptation scolaire/orthopédagogue</a:t>
            </a:r>
          </a:p>
          <a:p>
            <a:pPr rtl="0"/>
            <a:r>
              <a:rPr lang="fr-FR" sz="2000" dirty="0">
                <a:solidFill>
                  <a:schemeClr val="tx1"/>
                </a:solidFill>
              </a:rPr>
              <a:t>Particularités de la formation au Québec</a:t>
            </a:r>
          </a:p>
          <a:p>
            <a:r>
              <a:rPr lang="fr-FR" sz="2000" dirty="0">
                <a:solidFill>
                  <a:schemeClr val="tx1"/>
                </a:solidFill>
              </a:rPr>
              <a:t>Première cohorte du nouveau devis </a:t>
            </a:r>
            <a:r>
              <a:rPr lang="fr-FR" sz="2000" b="1" dirty="0">
                <a:solidFill>
                  <a:schemeClr val="accent1"/>
                </a:solidFill>
              </a:rPr>
              <a:t>Automne 2023</a:t>
            </a:r>
          </a:p>
          <a:p>
            <a:pPr rtl="0"/>
            <a:endParaRPr lang="fr-FR" sz="2000" dirty="0"/>
          </a:p>
        </p:txBody>
      </p:sp>
      <p:pic>
        <p:nvPicPr>
          <p:cNvPr id="9" name="Espace réservé d’image 8" descr="Mains sur un téléphone portabl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20" name="Rectangle 19" descr="Bloc d’accentuation">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2" name="Titre 1">
            <a:extLst>
              <a:ext uri="{FF2B5EF4-FFF2-40B4-BE49-F238E27FC236}">
                <a16:creationId xmlns:a16="http://schemas.microsoft.com/office/drawing/2014/main" id="{3560F281-4FF6-4617-A809-AC9C15ECF18A}"/>
              </a:ext>
            </a:extLst>
          </p:cNvPr>
          <p:cNvSpPr>
            <a:spLocks noGrp="1"/>
          </p:cNvSpPr>
          <p:nvPr>
            <p:ph type="title"/>
          </p:nvPr>
        </p:nvSpPr>
        <p:spPr>
          <a:xfrm>
            <a:off x="6096000" y="3814191"/>
            <a:ext cx="4648200" cy="985000"/>
          </a:xfrm>
        </p:spPr>
        <p:txBody>
          <a:bodyPr rtlCol="0"/>
          <a:lstStyle/>
          <a:p>
            <a:pPr rtl="0"/>
            <a:r>
              <a:rPr lang="fr-FR" sz="4800" dirty="0"/>
              <a:t>Les bases</a:t>
            </a:r>
          </a:p>
        </p:txBody>
      </p:sp>
      <p:sp>
        <p:nvSpPr>
          <p:cNvPr id="3" name="Espace réservé du texte 2">
            <a:extLst>
              <a:ext uri="{FF2B5EF4-FFF2-40B4-BE49-F238E27FC236}">
                <a16:creationId xmlns:a16="http://schemas.microsoft.com/office/drawing/2014/main" id="{611DC577-0A95-47D0-95D9-5F8DA763D46B}"/>
              </a:ext>
            </a:extLst>
          </p:cNvPr>
          <p:cNvSpPr>
            <a:spLocks noGrp="1"/>
          </p:cNvSpPr>
          <p:nvPr>
            <p:ph type="body" sz="quarter" idx="32"/>
          </p:nvPr>
        </p:nvSpPr>
        <p:spPr/>
        <p:txBody>
          <a:bodyPr rtlCol="0"/>
          <a:lstStyle/>
          <a:p>
            <a:pPr rtl="0"/>
            <a:r>
              <a:rPr lang="fr-FR" dirty="0"/>
              <a:t>Livre  La personne avant tout de Guy Lemire, Chapitre 1 (pp. 15 à 45)</a:t>
            </a:r>
          </a:p>
          <a:p>
            <a:pPr rtl="0"/>
            <a:r>
              <a:rPr lang="fr-FR" dirty="0"/>
              <a:t>Cahier de programme Mérici</a:t>
            </a:r>
          </a:p>
        </p:txBody>
      </p:sp>
      <p:sp>
        <p:nvSpPr>
          <p:cNvPr id="6" name="Espace réservé du numéro de diapositiv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fr-FR" smtClean="0"/>
              <a:pPr rtl="0"/>
              <a:t>3</a:t>
            </a:fld>
            <a:endParaRPr lang="fr-FR"/>
          </a:p>
        </p:txBody>
      </p:sp>
      <p:pic>
        <p:nvPicPr>
          <p:cNvPr id="5" name="Picture 2" descr="Au trait d'union Québec - Organisme en persévérence scolaire - Partenaires">
            <a:extLst>
              <a:ext uri="{FF2B5EF4-FFF2-40B4-BE49-F238E27FC236}">
                <a16:creationId xmlns:a16="http://schemas.microsoft.com/office/drawing/2014/main" id="{0F677BC9-A043-43E0-4D4E-8D036DBC4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74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image 13" descr="Main écrivant sur un pense-bête">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1"/>
            <a:ext cx="6096000" cy="6371351"/>
          </a:xfrm>
        </p:spPr>
      </p:pic>
      <p:sp>
        <p:nvSpPr>
          <p:cNvPr id="20" name="Rectangle 19" descr="Bloc d’accentuation">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2" name="Titre 1">
            <a:extLst>
              <a:ext uri="{FF2B5EF4-FFF2-40B4-BE49-F238E27FC236}">
                <a16:creationId xmlns:a16="http://schemas.microsoft.com/office/drawing/2014/main" id="{3560F281-4FF6-4617-A809-AC9C15ECF18A}"/>
              </a:ext>
            </a:extLst>
          </p:cNvPr>
          <p:cNvSpPr>
            <a:spLocks noGrp="1"/>
          </p:cNvSpPr>
          <p:nvPr>
            <p:ph type="title"/>
          </p:nvPr>
        </p:nvSpPr>
        <p:spPr>
          <a:xfrm>
            <a:off x="5118100" y="1869795"/>
            <a:ext cx="6641900" cy="1124345"/>
          </a:xfrm>
        </p:spPr>
        <p:txBody>
          <a:bodyPr rtlCol="0"/>
          <a:lstStyle/>
          <a:p>
            <a:pPr rtl="0"/>
            <a:r>
              <a:rPr lang="fr-FR" dirty="0"/>
              <a:t>L’éducateur spécialisé</a:t>
            </a:r>
          </a:p>
        </p:txBody>
      </p:sp>
      <p:sp>
        <p:nvSpPr>
          <p:cNvPr id="3" name="Espace réservé du texte 2">
            <a:extLst>
              <a:ext uri="{FF2B5EF4-FFF2-40B4-BE49-F238E27FC236}">
                <a16:creationId xmlns:a16="http://schemas.microsoft.com/office/drawing/2014/main" id="{611DC577-0A95-47D0-95D9-5F8DA763D46B}"/>
              </a:ext>
            </a:extLst>
          </p:cNvPr>
          <p:cNvSpPr>
            <a:spLocks noGrp="1"/>
          </p:cNvSpPr>
          <p:nvPr>
            <p:ph type="body" sz="quarter" idx="32"/>
          </p:nvPr>
        </p:nvSpPr>
        <p:spPr/>
        <p:txBody>
          <a:bodyPr rtlCol="0"/>
          <a:lstStyle/>
          <a:p>
            <a:pPr rtl="0"/>
            <a:r>
              <a:rPr lang="fr-FR" dirty="0"/>
              <a:t>(pages 15-16, Lemire)</a:t>
            </a:r>
          </a:p>
        </p:txBody>
      </p:sp>
      <p:sp>
        <p:nvSpPr>
          <p:cNvPr id="4" name="Espace réservé du contenu 3">
            <a:extLst>
              <a:ext uri="{FF2B5EF4-FFF2-40B4-BE49-F238E27FC236}">
                <a16:creationId xmlns:a16="http://schemas.microsoft.com/office/drawing/2014/main" id="{D355C61F-C8F1-4977-8E1F-F16C0D9EA88C}"/>
              </a:ext>
            </a:extLst>
          </p:cNvPr>
          <p:cNvSpPr>
            <a:spLocks noGrp="1"/>
          </p:cNvSpPr>
          <p:nvPr>
            <p:ph sz="half" idx="1"/>
          </p:nvPr>
        </p:nvSpPr>
        <p:spPr/>
        <p:txBody>
          <a:bodyPr rtlCol="0"/>
          <a:lstStyle/>
          <a:p>
            <a:pPr marL="0" indent="0" rtl="0">
              <a:buNone/>
            </a:pPr>
            <a:r>
              <a:rPr lang="fr-FR" sz="2800" dirty="0"/>
              <a:t>Pour ceux qui veulent intervenir directement auprès des personnes ayant des difficultés d’adaptation personnelle et d’intégration sociale.</a:t>
            </a:r>
          </a:p>
          <a:p>
            <a:pPr rtl="0"/>
            <a:r>
              <a:rPr lang="fr-FR" dirty="0"/>
              <a:t>Travail de proximité, dans le quotidien de la personne</a:t>
            </a:r>
          </a:p>
          <a:p>
            <a:pPr rtl="0"/>
            <a:r>
              <a:rPr lang="fr-FR" dirty="0"/>
              <a:t>Développement du lien de confiance = primordial</a:t>
            </a:r>
          </a:p>
        </p:txBody>
      </p:sp>
      <p:sp>
        <p:nvSpPr>
          <p:cNvPr id="6" name="Espace réservé du numéro de diapositiv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fr-FR" smtClean="0"/>
              <a:pPr rtl="0"/>
              <a:t>4</a:t>
            </a:fld>
            <a:endParaRPr lang="fr-FR"/>
          </a:p>
        </p:txBody>
      </p:sp>
      <p:pic>
        <p:nvPicPr>
          <p:cNvPr id="5" name="Picture 2" descr="Au trait d'union Québec - Organisme en persévérence scolaire - Partenaires">
            <a:extLst>
              <a:ext uri="{FF2B5EF4-FFF2-40B4-BE49-F238E27FC236}">
                <a16:creationId xmlns:a16="http://schemas.microsoft.com/office/drawing/2014/main" id="{5D37A8FD-56C1-AC5F-7A1B-AD74F4E73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098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20C1D82-2A20-9401-BA03-85D8FC5C109D}"/>
              </a:ext>
            </a:extLst>
          </p:cNvPr>
          <p:cNvSpPr>
            <a:spLocks noGrp="1"/>
          </p:cNvSpPr>
          <p:nvPr>
            <p:ph type="title"/>
          </p:nvPr>
        </p:nvSpPr>
        <p:spPr>
          <a:xfrm>
            <a:off x="432000" y="432000"/>
            <a:ext cx="11328000" cy="432000"/>
          </a:xfrm>
        </p:spPr>
        <p:txBody>
          <a:bodyPr anchor="ctr">
            <a:normAutofit/>
          </a:bodyPr>
          <a:lstStyle/>
          <a:p>
            <a:r>
              <a:rPr lang="fr-CA" sz="3000"/>
              <a:t>Les définitions officielles de la profession</a:t>
            </a:r>
          </a:p>
        </p:txBody>
      </p:sp>
      <p:sp>
        <p:nvSpPr>
          <p:cNvPr id="9" name="Espace réservé du texte 8">
            <a:extLst>
              <a:ext uri="{FF2B5EF4-FFF2-40B4-BE49-F238E27FC236}">
                <a16:creationId xmlns:a16="http://schemas.microsoft.com/office/drawing/2014/main" id="{A9EA7700-F246-513A-B89C-B1723987AB19}"/>
              </a:ext>
            </a:extLst>
          </p:cNvPr>
          <p:cNvSpPr>
            <a:spLocks noGrp="1"/>
          </p:cNvSpPr>
          <p:nvPr>
            <p:ph type="body" sz="quarter" idx="32"/>
          </p:nvPr>
        </p:nvSpPr>
        <p:spPr>
          <a:xfrm>
            <a:off x="431800" y="1008000"/>
            <a:ext cx="11339513" cy="360000"/>
          </a:xfrm>
        </p:spPr>
        <p:txBody>
          <a:bodyPr>
            <a:normAutofit/>
          </a:bodyPr>
          <a:lstStyle/>
          <a:p>
            <a:r>
              <a:rPr lang="fr-CA" sz="2000" dirty="0"/>
              <a:t>Gouvernement du Québec</a:t>
            </a:r>
          </a:p>
        </p:txBody>
      </p:sp>
      <p:sp>
        <p:nvSpPr>
          <p:cNvPr id="16" name="Footer Placeholder 4">
            <a:extLst>
              <a:ext uri="{FF2B5EF4-FFF2-40B4-BE49-F238E27FC236}">
                <a16:creationId xmlns:a16="http://schemas.microsoft.com/office/drawing/2014/main" id="{6CBF6CAE-1B07-5A41-06D9-B51960196385}"/>
              </a:ext>
            </a:extLst>
          </p:cNvPr>
          <p:cNvSpPr>
            <a:spLocks noGrp="1"/>
          </p:cNvSpPr>
          <p:nvPr>
            <p:ph type="ftr" sz="quarter" idx="12"/>
          </p:nvPr>
        </p:nvSpPr>
        <p:spPr>
          <a:xfrm>
            <a:off x="432000" y="6439820"/>
            <a:ext cx="5664000" cy="295062"/>
          </a:xfrm>
        </p:spPr>
        <p:txBody>
          <a:bodyPr/>
          <a:lstStyle/>
          <a:p>
            <a:pPr rtl="0">
              <a:spcAft>
                <a:spcPts val="600"/>
              </a:spcAft>
            </a:pPr>
            <a:r>
              <a:rPr lang="fr-FR" noProof="0"/>
              <a:t>Ajouter un pied de page</a:t>
            </a:r>
          </a:p>
        </p:txBody>
      </p:sp>
      <p:sp>
        <p:nvSpPr>
          <p:cNvPr id="7" name="Espace réservé du numéro de diapositive 6">
            <a:extLst>
              <a:ext uri="{FF2B5EF4-FFF2-40B4-BE49-F238E27FC236}">
                <a16:creationId xmlns:a16="http://schemas.microsoft.com/office/drawing/2014/main" id="{C5434C9F-CBBD-9697-3993-B7E354B7F6CB}"/>
              </a:ext>
            </a:extLst>
          </p:cNvPr>
          <p:cNvSpPr>
            <a:spLocks noGrp="1"/>
          </p:cNvSpPr>
          <p:nvPr>
            <p:ph type="sldNum" sz="quarter" idx="33"/>
          </p:nvPr>
        </p:nvSpPr>
        <p:spPr>
          <a:xfrm>
            <a:off x="11760000" y="6371351"/>
            <a:ext cx="432000" cy="432000"/>
          </a:xfrm>
        </p:spPr>
        <p:txBody>
          <a:bodyPr anchor="ctr">
            <a:normAutofit/>
          </a:bodyPr>
          <a:lstStyle/>
          <a:p>
            <a:pPr rtl="0">
              <a:spcAft>
                <a:spcPts val="600"/>
              </a:spcAft>
            </a:pPr>
            <a:fld id="{19B51A1E-902D-48AF-9020-955120F399B6}" type="slidenum">
              <a:rPr lang="fr-FR" noProof="0" smtClean="0"/>
              <a:pPr rtl="0">
                <a:spcAft>
                  <a:spcPts val="600"/>
                </a:spcAft>
              </a:pPr>
              <a:t>5</a:t>
            </a:fld>
            <a:endParaRPr lang="fr-FR" noProof="0"/>
          </a:p>
        </p:txBody>
      </p:sp>
      <p:graphicFrame>
        <p:nvGraphicFramePr>
          <p:cNvPr id="13" name="Espace réservé du contenu 9">
            <a:extLst>
              <a:ext uri="{FF2B5EF4-FFF2-40B4-BE49-F238E27FC236}">
                <a16:creationId xmlns:a16="http://schemas.microsoft.com/office/drawing/2014/main" id="{7885B376-ED3F-DAAA-10DE-2DBA6D1F61F1}"/>
              </a:ext>
            </a:extLst>
          </p:cNvPr>
          <p:cNvGraphicFramePr>
            <a:graphicFrameLocks noGrp="1"/>
          </p:cNvGraphicFramePr>
          <p:nvPr>
            <p:ph idx="1"/>
            <p:extLst>
              <p:ext uri="{D42A27DB-BD31-4B8C-83A1-F6EECF244321}">
                <p14:modId xmlns:p14="http://schemas.microsoft.com/office/powerpoint/2010/main" val="1711905288"/>
              </p:ext>
            </p:extLst>
          </p:nvPr>
        </p:nvGraphicFramePr>
        <p:xfrm>
          <a:off x="432000" y="1512000"/>
          <a:ext cx="11328000" cy="4679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2" descr="Au trait d'union Québec - Organisme en persévérence scolaire - Partenaires">
            <a:extLst>
              <a:ext uri="{FF2B5EF4-FFF2-40B4-BE49-F238E27FC236}">
                <a16:creationId xmlns:a16="http://schemas.microsoft.com/office/drawing/2014/main" id="{48575CF0-169A-8A7E-5607-C871033D0B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501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20C1D82-2A20-9401-BA03-85D8FC5C109D}"/>
              </a:ext>
            </a:extLst>
          </p:cNvPr>
          <p:cNvSpPr>
            <a:spLocks noGrp="1"/>
          </p:cNvSpPr>
          <p:nvPr>
            <p:ph type="title"/>
          </p:nvPr>
        </p:nvSpPr>
        <p:spPr>
          <a:xfrm>
            <a:off x="432000" y="432000"/>
            <a:ext cx="11328000" cy="432000"/>
          </a:xfrm>
        </p:spPr>
        <p:txBody>
          <a:bodyPr anchor="ctr">
            <a:normAutofit/>
          </a:bodyPr>
          <a:lstStyle/>
          <a:p>
            <a:r>
              <a:rPr lang="fr-CA" sz="3000"/>
              <a:t>Les définitions officielles de la profession</a:t>
            </a:r>
          </a:p>
        </p:txBody>
      </p:sp>
      <p:sp>
        <p:nvSpPr>
          <p:cNvPr id="9" name="Espace réservé du texte 8">
            <a:extLst>
              <a:ext uri="{FF2B5EF4-FFF2-40B4-BE49-F238E27FC236}">
                <a16:creationId xmlns:a16="http://schemas.microsoft.com/office/drawing/2014/main" id="{A9EA7700-F246-513A-B89C-B1723987AB19}"/>
              </a:ext>
            </a:extLst>
          </p:cNvPr>
          <p:cNvSpPr>
            <a:spLocks noGrp="1"/>
          </p:cNvSpPr>
          <p:nvPr>
            <p:ph type="body" sz="quarter" idx="32"/>
          </p:nvPr>
        </p:nvSpPr>
        <p:spPr>
          <a:xfrm>
            <a:off x="431800" y="1008000"/>
            <a:ext cx="11339513" cy="360000"/>
          </a:xfrm>
        </p:spPr>
        <p:txBody>
          <a:bodyPr>
            <a:normAutofit/>
          </a:bodyPr>
          <a:lstStyle/>
          <a:p>
            <a:r>
              <a:rPr lang="fr-CA" sz="2000" b="1" dirty="0"/>
              <a:t>AEESQ</a:t>
            </a:r>
          </a:p>
        </p:txBody>
      </p:sp>
      <p:sp>
        <p:nvSpPr>
          <p:cNvPr id="16" name="Footer Placeholder 4">
            <a:extLst>
              <a:ext uri="{FF2B5EF4-FFF2-40B4-BE49-F238E27FC236}">
                <a16:creationId xmlns:a16="http://schemas.microsoft.com/office/drawing/2014/main" id="{6CBF6CAE-1B07-5A41-06D9-B51960196385}"/>
              </a:ext>
            </a:extLst>
          </p:cNvPr>
          <p:cNvSpPr>
            <a:spLocks noGrp="1"/>
          </p:cNvSpPr>
          <p:nvPr>
            <p:ph type="ftr" sz="quarter" idx="12"/>
          </p:nvPr>
        </p:nvSpPr>
        <p:spPr>
          <a:xfrm>
            <a:off x="432000" y="6439820"/>
            <a:ext cx="5664000" cy="295062"/>
          </a:xfrm>
        </p:spPr>
        <p:txBody>
          <a:bodyPr/>
          <a:lstStyle/>
          <a:p>
            <a:pPr rtl="0">
              <a:spcAft>
                <a:spcPts val="600"/>
              </a:spcAft>
            </a:pPr>
            <a:r>
              <a:rPr lang="fr-FR" noProof="0"/>
              <a:t>Ajouter un pied de page</a:t>
            </a:r>
          </a:p>
        </p:txBody>
      </p:sp>
      <p:sp>
        <p:nvSpPr>
          <p:cNvPr id="7" name="Espace réservé du numéro de diapositive 6">
            <a:extLst>
              <a:ext uri="{FF2B5EF4-FFF2-40B4-BE49-F238E27FC236}">
                <a16:creationId xmlns:a16="http://schemas.microsoft.com/office/drawing/2014/main" id="{C5434C9F-CBBD-9697-3993-B7E354B7F6CB}"/>
              </a:ext>
            </a:extLst>
          </p:cNvPr>
          <p:cNvSpPr>
            <a:spLocks noGrp="1"/>
          </p:cNvSpPr>
          <p:nvPr>
            <p:ph type="sldNum" sz="quarter" idx="33"/>
          </p:nvPr>
        </p:nvSpPr>
        <p:spPr>
          <a:xfrm>
            <a:off x="11760000" y="6371351"/>
            <a:ext cx="432000" cy="432000"/>
          </a:xfrm>
        </p:spPr>
        <p:txBody>
          <a:bodyPr anchor="ctr">
            <a:normAutofit/>
          </a:bodyPr>
          <a:lstStyle/>
          <a:p>
            <a:pPr rtl="0">
              <a:spcAft>
                <a:spcPts val="600"/>
              </a:spcAft>
            </a:pPr>
            <a:fld id="{19B51A1E-902D-48AF-9020-955120F399B6}" type="slidenum">
              <a:rPr lang="fr-FR" noProof="0" smtClean="0"/>
              <a:pPr rtl="0">
                <a:spcAft>
                  <a:spcPts val="600"/>
                </a:spcAft>
              </a:pPr>
              <a:t>6</a:t>
            </a:fld>
            <a:endParaRPr lang="fr-FR" noProof="0"/>
          </a:p>
        </p:txBody>
      </p:sp>
      <p:graphicFrame>
        <p:nvGraphicFramePr>
          <p:cNvPr id="13" name="Espace réservé du contenu 9">
            <a:extLst>
              <a:ext uri="{FF2B5EF4-FFF2-40B4-BE49-F238E27FC236}">
                <a16:creationId xmlns:a16="http://schemas.microsoft.com/office/drawing/2014/main" id="{7885B376-ED3F-DAAA-10DE-2DBA6D1F61F1}"/>
              </a:ext>
            </a:extLst>
          </p:cNvPr>
          <p:cNvGraphicFramePr>
            <a:graphicFrameLocks noGrp="1"/>
          </p:cNvGraphicFramePr>
          <p:nvPr>
            <p:ph idx="1"/>
            <p:extLst>
              <p:ext uri="{D42A27DB-BD31-4B8C-83A1-F6EECF244321}">
                <p14:modId xmlns:p14="http://schemas.microsoft.com/office/powerpoint/2010/main" val="3530696045"/>
              </p:ext>
            </p:extLst>
          </p:nvPr>
        </p:nvGraphicFramePr>
        <p:xfrm>
          <a:off x="432000" y="1512000"/>
          <a:ext cx="11328000" cy="4679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descr="Au trait d'union Québec - Organisme en persévérence scolaire - Partenaires">
            <a:extLst>
              <a:ext uri="{FF2B5EF4-FFF2-40B4-BE49-F238E27FC236}">
                <a16:creationId xmlns:a16="http://schemas.microsoft.com/office/drawing/2014/main" id="{1E3DE193-50FD-FC74-200A-5E177F8D1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54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nvPr>
        </p:nvSpPr>
        <p:spPr>
          <a:xfrm>
            <a:off x="431800" y="432000"/>
            <a:ext cx="11340200" cy="432000"/>
          </a:xfrm>
        </p:spPr>
        <p:txBody>
          <a:bodyPr rtlCol="0"/>
          <a:lstStyle/>
          <a:p>
            <a:pPr rtl="0"/>
            <a:r>
              <a:rPr lang="fr-FR" dirty="0"/>
              <a:t>Le partage d’une relation de proximité et d’aide au quotidien</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nvPr>
        </p:nvSpPr>
        <p:spPr/>
        <p:txBody>
          <a:bodyPr rtlCol="0"/>
          <a:lstStyle/>
          <a:p>
            <a:pPr rtl="0"/>
            <a:r>
              <a:rPr lang="fr-FR" dirty="0"/>
              <a:t>(Pages 16-17, Lemire)</a:t>
            </a:r>
          </a:p>
        </p:txBody>
      </p:sp>
      <p:sp>
        <p:nvSpPr>
          <p:cNvPr id="12" name="Rectangle 11" descr="Bloc d’accentuation gauch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4" name="Espace réservé du texte 3">
            <a:extLst>
              <a:ext uri="{FF2B5EF4-FFF2-40B4-BE49-F238E27FC236}">
                <a16:creationId xmlns:a16="http://schemas.microsoft.com/office/drawing/2014/main" id="{6AB259A0-0017-492F-A0DC-4B70C7052AE0}"/>
              </a:ext>
            </a:extLst>
          </p:cNvPr>
          <p:cNvSpPr>
            <a:spLocks noGrp="1"/>
          </p:cNvSpPr>
          <p:nvPr>
            <p:ph type="body" idx="1"/>
          </p:nvPr>
        </p:nvSpPr>
        <p:spPr>
          <a:xfrm>
            <a:off x="432000" y="2442934"/>
            <a:ext cx="5472000" cy="360000"/>
          </a:xfrm>
        </p:spPr>
        <p:txBody>
          <a:bodyPr rtlCol="0"/>
          <a:lstStyle/>
          <a:p>
            <a:pPr rtl="0"/>
            <a:r>
              <a:rPr lang="fr-FR" dirty="0"/>
              <a:t>Développer le lien de confiance</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nvPr>
        </p:nvSpPr>
        <p:spPr>
          <a:xfrm>
            <a:off x="432000" y="2950767"/>
            <a:ext cx="5472000" cy="2961301"/>
          </a:xfrm>
        </p:spPr>
        <p:txBody>
          <a:bodyPr rtlCol="0"/>
          <a:lstStyle/>
          <a:p>
            <a:pPr rtl="0"/>
            <a:r>
              <a:rPr lang="fr-FR" dirty="0"/>
              <a:t>En étant une présence stable dans la vie de la personne;</a:t>
            </a:r>
          </a:p>
          <a:p>
            <a:pPr rtl="0"/>
            <a:r>
              <a:rPr lang="fr-FR" dirty="0"/>
              <a:t>En participant aux AVQ et AVD (Faire AVEC et non POUR!);</a:t>
            </a:r>
          </a:p>
          <a:p>
            <a:pPr rtl="0"/>
            <a:r>
              <a:rPr lang="fr-FR" dirty="0"/>
              <a:t>En devenant un modèle pour la personne en démontrant nos valeurs par le biais de nos paroles et de nos actions authentiques;</a:t>
            </a:r>
          </a:p>
          <a:p>
            <a:pPr rtl="0"/>
            <a:r>
              <a:rPr lang="fr-FR" dirty="0"/>
              <a:t>Peu à peu, nous développons une relation de confiance basée sur le respect mutuel.</a:t>
            </a:r>
          </a:p>
        </p:txBody>
      </p:sp>
      <p:cxnSp>
        <p:nvCxnSpPr>
          <p:cNvPr id="11" name="Connecteur droit 10" descr="Séparateur de diapositiv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Barre d’accentuation droite&#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6" name="Espace réservé du texte 5">
            <a:extLst>
              <a:ext uri="{FF2B5EF4-FFF2-40B4-BE49-F238E27FC236}">
                <a16:creationId xmlns:a16="http://schemas.microsoft.com/office/drawing/2014/main" id="{B237D1CA-B91A-410E-A968-D017BBE99F99}"/>
              </a:ext>
            </a:extLst>
          </p:cNvPr>
          <p:cNvSpPr>
            <a:spLocks noGrp="1"/>
          </p:cNvSpPr>
          <p:nvPr>
            <p:ph type="body" sz="quarter" idx="13"/>
          </p:nvPr>
        </p:nvSpPr>
        <p:spPr>
          <a:xfrm>
            <a:off x="6300000" y="2443459"/>
            <a:ext cx="5472000" cy="358775"/>
          </a:xfrm>
        </p:spPr>
        <p:txBody>
          <a:bodyPr rtlCol="0"/>
          <a:lstStyle/>
          <a:p>
            <a:pPr rtl="0"/>
            <a:r>
              <a:rPr lang="fr-FR" dirty="0"/>
              <a:t>Les pièges à éviter</a:t>
            </a:r>
          </a:p>
        </p:txBody>
      </p:sp>
      <p:sp>
        <p:nvSpPr>
          <p:cNvPr id="7" name="Espace réservé du texte 6">
            <a:extLst>
              <a:ext uri="{FF2B5EF4-FFF2-40B4-BE49-F238E27FC236}">
                <a16:creationId xmlns:a16="http://schemas.microsoft.com/office/drawing/2014/main" id="{26A87885-D672-4CF9-A78D-CFE98385B03A}"/>
              </a:ext>
            </a:extLst>
          </p:cNvPr>
          <p:cNvSpPr>
            <a:spLocks noGrp="1"/>
          </p:cNvSpPr>
          <p:nvPr>
            <p:ph type="body" sz="quarter" idx="12"/>
          </p:nvPr>
        </p:nvSpPr>
        <p:spPr>
          <a:xfrm>
            <a:off x="6299887" y="2947459"/>
            <a:ext cx="5472113" cy="2196041"/>
          </a:xfrm>
        </p:spPr>
        <p:txBody>
          <a:bodyPr rtlCol="0"/>
          <a:lstStyle/>
          <a:p>
            <a:pPr rtl="0"/>
            <a:r>
              <a:rPr lang="fr-FR" dirty="0"/>
              <a:t>Vouloir être l’ami: nous devons garder une distance professionnelle tout en étant amical;</a:t>
            </a:r>
          </a:p>
          <a:p>
            <a:pPr rtl="0"/>
            <a:r>
              <a:rPr lang="fr-FR" dirty="0"/>
              <a:t>Dépasser les limites de notre rôle, i.e. jouer au psychologue ou au travailleur social;</a:t>
            </a:r>
          </a:p>
          <a:p>
            <a:pPr rtl="0"/>
            <a:r>
              <a:rPr lang="fr-FR" dirty="0"/>
              <a:t>Se faire contaminer par un milieu toxique qui a perdu le sens de sa mission: reconnaitre les signes afin d’éviter de tomber dans le moule ou devenir désabusé!</a:t>
            </a:r>
          </a:p>
          <a:p>
            <a:pPr marL="0" indent="0" rtl="0">
              <a:buNone/>
            </a:pPr>
            <a:endParaRPr lang="fr-FR" dirty="0"/>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fr-FR" smtClean="0"/>
              <a:pPr rtl="0"/>
              <a:t>7</a:t>
            </a:fld>
            <a:endParaRPr lang="fr-FR"/>
          </a:p>
        </p:txBody>
      </p:sp>
      <p:pic>
        <p:nvPicPr>
          <p:cNvPr id="9" name="Picture 2" descr="Au trait d'union Québec - Organisme en persévérence scolaire - Partenaires">
            <a:extLst>
              <a:ext uri="{FF2B5EF4-FFF2-40B4-BE49-F238E27FC236}">
                <a16:creationId xmlns:a16="http://schemas.microsoft.com/office/drawing/2014/main" id="{E5A64212-E8EC-1C49-B1D4-BF6D3C2DC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3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nvPr>
        </p:nvSpPr>
        <p:spPr>
          <a:xfrm>
            <a:off x="431800" y="432000"/>
            <a:ext cx="11340200" cy="432000"/>
          </a:xfrm>
        </p:spPr>
        <p:txBody>
          <a:bodyPr rtlCol="0"/>
          <a:lstStyle/>
          <a:p>
            <a:pPr rtl="0"/>
            <a:r>
              <a:rPr lang="fr-FR" dirty="0"/>
              <a:t>Les cibles de la formation</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nvPr>
        </p:nvSpPr>
        <p:spPr/>
        <p:txBody>
          <a:bodyPr rtlCol="0"/>
          <a:lstStyle/>
          <a:p>
            <a:pPr rtl="0"/>
            <a:r>
              <a:rPr lang="fr-FR" dirty="0"/>
              <a:t>(Pages 17-20, Lemire)</a:t>
            </a:r>
          </a:p>
        </p:txBody>
      </p:sp>
      <p:sp>
        <p:nvSpPr>
          <p:cNvPr id="12" name="Rectangle 11" descr="Bloc d’accentuation gauch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4" name="Espace réservé du texte 3">
            <a:extLst>
              <a:ext uri="{FF2B5EF4-FFF2-40B4-BE49-F238E27FC236}">
                <a16:creationId xmlns:a16="http://schemas.microsoft.com/office/drawing/2014/main" id="{6AB259A0-0017-492F-A0DC-4B70C7052AE0}"/>
              </a:ext>
            </a:extLst>
          </p:cNvPr>
          <p:cNvSpPr>
            <a:spLocks noGrp="1"/>
          </p:cNvSpPr>
          <p:nvPr>
            <p:ph type="body" idx="1"/>
          </p:nvPr>
        </p:nvSpPr>
        <p:spPr>
          <a:xfrm>
            <a:off x="952262" y="1364691"/>
            <a:ext cx="10288552" cy="360000"/>
          </a:xfrm>
        </p:spPr>
        <p:txBody>
          <a:bodyPr rtlCol="0"/>
          <a:lstStyle/>
          <a:p>
            <a:pPr rtl="0"/>
            <a:r>
              <a:rPr lang="fr-FR" dirty="0"/>
              <a:t>D’ici la fin de votre formation, vous devriez avoir la capacité:</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nvPr>
        </p:nvSpPr>
        <p:spPr>
          <a:xfrm>
            <a:off x="329411" y="2590767"/>
            <a:ext cx="5496721" cy="3221112"/>
          </a:xfrm>
        </p:spPr>
        <p:txBody>
          <a:bodyPr rtlCol="0"/>
          <a:lstStyle/>
          <a:p>
            <a:pPr marL="0" indent="0" rtl="0">
              <a:buNone/>
            </a:pPr>
            <a:r>
              <a:rPr lang="fr-FR" dirty="0">
                <a:solidFill>
                  <a:schemeClr val="accent1"/>
                </a:solidFill>
              </a:rPr>
              <a:t>D’OBSERVER et D’ÉVALUER des comportements </a:t>
            </a:r>
          </a:p>
          <a:p>
            <a:pPr marL="0" indent="0" rtl="0">
              <a:buNone/>
            </a:pPr>
            <a:r>
              <a:rPr lang="fr-FR" b="1" dirty="0">
                <a:solidFill>
                  <a:schemeClr val="accent1"/>
                </a:solidFill>
              </a:rPr>
              <a:t>(pas de </a:t>
            </a:r>
            <a:r>
              <a:rPr lang="fr-FR" b="1" dirty="0" err="1">
                <a:solidFill>
                  <a:schemeClr val="accent1"/>
                </a:solidFill>
              </a:rPr>
              <a:t>Dx</a:t>
            </a:r>
            <a:r>
              <a:rPr lang="fr-FR" b="1" dirty="0">
                <a:solidFill>
                  <a:schemeClr val="accent1"/>
                </a:solidFill>
              </a:rPr>
              <a:t>) </a:t>
            </a:r>
          </a:p>
          <a:p>
            <a:pPr marL="0" indent="0" rtl="0">
              <a:buNone/>
            </a:pPr>
            <a:endParaRPr lang="fr-FR" dirty="0"/>
          </a:p>
          <a:p>
            <a:pPr lvl="1"/>
            <a:r>
              <a:rPr lang="fr-FR" dirty="0"/>
              <a:t>Comprendre le </a:t>
            </a:r>
            <a:r>
              <a:rPr lang="fr-FR" i="1" dirty="0"/>
              <a:t>pourquoi </a:t>
            </a:r>
            <a:r>
              <a:rPr lang="fr-FR" dirty="0"/>
              <a:t>derrière les propos et gestes de la personne</a:t>
            </a:r>
          </a:p>
          <a:p>
            <a:pPr lvl="1"/>
            <a:r>
              <a:rPr lang="fr-FR" dirty="0"/>
              <a:t>Mettre en contexte et développer son analyse de la situation pour mieux aider la personne</a:t>
            </a:r>
          </a:p>
          <a:p>
            <a:pPr lvl="1"/>
            <a:r>
              <a:rPr lang="fr-FR" dirty="0"/>
              <a:t>Apprendre ensuite à écrire ses observations de façon à respecter l’OMFI: </a:t>
            </a:r>
            <a:r>
              <a:rPr lang="fr-FR" b="1" dirty="0"/>
              <a:t>o</a:t>
            </a:r>
            <a:r>
              <a:rPr lang="fr-FR" dirty="0"/>
              <a:t>bservable et </a:t>
            </a:r>
            <a:r>
              <a:rPr lang="fr-FR" b="1" dirty="0"/>
              <a:t>m</a:t>
            </a:r>
            <a:r>
              <a:rPr lang="fr-FR" dirty="0"/>
              <a:t>esurable dans un </a:t>
            </a:r>
            <a:r>
              <a:rPr lang="fr-FR" b="1" dirty="0"/>
              <a:t>f</a:t>
            </a:r>
            <a:r>
              <a:rPr lang="fr-FR" dirty="0"/>
              <a:t>rançais </a:t>
            </a:r>
            <a:r>
              <a:rPr lang="fr-FR" b="1" dirty="0"/>
              <a:t>i</a:t>
            </a:r>
            <a:r>
              <a:rPr lang="fr-FR" dirty="0"/>
              <a:t>mpeccable!)</a:t>
            </a:r>
          </a:p>
        </p:txBody>
      </p:sp>
      <p:cxnSp>
        <p:nvCxnSpPr>
          <p:cNvPr id="11" name="Connecteur droit 10" descr="Séparateur de diapositiv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Barre d’accentuation droite&#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7" name="Espace réservé du texte 6">
            <a:extLst>
              <a:ext uri="{FF2B5EF4-FFF2-40B4-BE49-F238E27FC236}">
                <a16:creationId xmlns:a16="http://schemas.microsoft.com/office/drawing/2014/main" id="{26A87885-D672-4CF9-A78D-CFE98385B03A}"/>
              </a:ext>
            </a:extLst>
          </p:cNvPr>
          <p:cNvSpPr>
            <a:spLocks noGrp="1"/>
          </p:cNvSpPr>
          <p:nvPr>
            <p:ph type="body" sz="quarter" idx="12"/>
          </p:nvPr>
        </p:nvSpPr>
        <p:spPr>
          <a:xfrm>
            <a:off x="6096000" y="2622846"/>
            <a:ext cx="5472113" cy="2196041"/>
          </a:xfrm>
        </p:spPr>
        <p:txBody>
          <a:bodyPr rtlCol="0"/>
          <a:lstStyle/>
          <a:p>
            <a:pPr marL="0" indent="0" rtl="0">
              <a:buNone/>
            </a:pPr>
            <a:r>
              <a:rPr lang="fr-FR" dirty="0">
                <a:solidFill>
                  <a:schemeClr val="accent3"/>
                </a:solidFill>
              </a:rPr>
              <a:t>D’APPLIQUER un processus d’intervention personnalisée</a:t>
            </a:r>
          </a:p>
          <a:p>
            <a:pPr rtl="0"/>
            <a:endParaRPr lang="fr-FR" dirty="0"/>
          </a:p>
          <a:p>
            <a:pPr rtl="0"/>
            <a:endParaRPr lang="fr-FR" dirty="0"/>
          </a:p>
          <a:p>
            <a:pPr lvl="1"/>
            <a:r>
              <a:rPr lang="fr-FR" dirty="0"/>
              <a:t>Dans tous les cours de clientèles, on va parler du </a:t>
            </a:r>
            <a:r>
              <a:rPr lang="fr-FR" b="1" dirty="0"/>
              <a:t>potentiel adaptatif</a:t>
            </a:r>
            <a:r>
              <a:rPr lang="fr-FR" dirty="0"/>
              <a:t> de la personne </a:t>
            </a:r>
            <a:r>
              <a:rPr lang="fr-FR" i="1" dirty="0"/>
              <a:t>(forces, capacité à se mobiliser pour changer un comportement, une situation)</a:t>
            </a:r>
          </a:p>
          <a:p>
            <a:pPr lvl="1"/>
            <a:r>
              <a:rPr lang="fr-FR" dirty="0"/>
              <a:t>Monter et appliquer un plan d’intervention de A à Z avec la personne (client-partenaire) en respect de la loi 21</a:t>
            </a:r>
          </a:p>
          <a:p>
            <a:pPr lvl="1"/>
            <a:r>
              <a:rPr lang="fr-FR" dirty="0"/>
              <a:t>Travailler l’autonomie, développer des projets de vie et aider à reprendre le contrôle de sa vie = objectifs d’intervention de l’éducateur spécialisé</a:t>
            </a:r>
          </a:p>
          <a:p>
            <a:pPr marL="0" indent="0" rtl="0">
              <a:buNone/>
            </a:pPr>
            <a:endParaRPr lang="fr-FR" dirty="0"/>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fr-FR" smtClean="0"/>
              <a:pPr rtl="0"/>
              <a:t>8</a:t>
            </a:fld>
            <a:endParaRPr lang="fr-FR"/>
          </a:p>
        </p:txBody>
      </p:sp>
      <p:pic>
        <p:nvPicPr>
          <p:cNvPr id="6" name="Picture 2" descr="Au trait d'union Québec - Organisme en persévérence scolaire - Partenaires">
            <a:extLst>
              <a:ext uri="{FF2B5EF4-FFF2-40B4-BE49-F238E27FC236}">
                <a16:creationId xmlns:a16="http://schemas.microsoft.com/office/drawing/2014/main" id="{7494323C-4F0D-E63D-91DF-A250C0347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27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nvPr>
        </p:nvSpPr>
        <p:spPr>
          <a:xfrm>
            <a:off x="431800" y="432000"/>
            <a:ext cx="11340200" cy="432000"/>
          </a:xfrm>
        </p:spPr>
        <p:txBody>
          <a:bodyPr rtlCol="0"/>
          <a:lstStyle/>
          <a:p>
            <a:pPr rtl="0"/>
            <a:r>
              <a:rPr lang="fr-FR" dirty="0"/>
              <a:t>Les cibles de la formation</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nvPr>
        </p:nvSpPr>
        <p:spPr/>
        <p:txBody>
          <a:bodyPr rtlCol="0"/>
          <a:lstStyle/>
          <a:p>
            <a:pPr rtl="0"/>
            <a:r>
              <a:rPr lang="fr-FR" dirty="0"/>
              <a:t>(Pages 17-20, Lemire)</a:t>
            </a:r>
          </a:p>
        </p:txBody>
      </p:sp>
      <p:sp>
        <p:nvSpPr>
          <p:cNvPr id="12" name="Rectangle 11" descr="Bloc d’accentuation gauch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4" name="Espace réservé du texte 3">
            <a:extLst>
              <a:ext uri="{FF2B5EF4-FFF2-40B4-BE49-F238E27FC236}">
                <a16:creationId xmlns:a16="http://schemas.microsoft.com/office/drawing/2014/main" id="{6AB259A0-0017-492F-A0DC-4B70C7052AE0}"/>
              </a:ext>
            </a:extLst>
          </p:cNvPr>
          <p:cNvSpPr>
            <a:spLocks noGrp="1"/>
          </p:cNvSpPr>
          <p:nvPr>
            <p:ph type="body" idx="1"/>
          </p:nvPr>
        </p:nvSpPr>
        <p:spPr>
          <a:xfrm>
            <a:off x="952262" y="1364691"/>
            <a:ext cx="10288552" cy="360000"/>
          </a:xfrm>
        </p:spPr>
        <p:txBody>
          <a:bodyPr rtlCol="0"/>
          <a:lstStyle/>
          <a:p>
            <a:pPr rtl="0"/>
            <a:r>
              <a:rPr lang="fr-FR" dirty="0"/>
              <a:t>D’ici la fin de votre formation, vous devriez avoir la capacité de:</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nvPr>
        </p:nvSpPr>
        <p:spPr>
          <a:xfrm>
            <a:off x="329524" y="2363035"/>
            <a:ext cx="5472000" cy="3869985"/>
          </a:xfrm>
        </p:spPr>
        <p:txBody>
          <a:bodyPr rtlCol="0"/>
          <a:lstStyle/>
          <a:p>
            <a:pPr marL="0" indent="0" rtl="0">
              <a:buNone/>
            </a:pPr>
            <a:r>
              <a:rPr lang="fr-FR" dirty="0">
                <a:solidFill>
                  <a:schemeClr val="accent1"/>
                </a:solidFill>
              </a:rPr>
              <a:t>DE METTRE EN ŒUVRE des méthodes et des techniques basées sur des approches cliniques reconnues</a:t>
            </a:r>
          </a:p>
          <a:p>
            <a:pPr rtl="0"/>
            <a:endParaRPr lang="fr-FR" dirty="0"/>
          </a:p>
          <a:p>
            <a:pPr lvl="1"/>
            <a:r>
              <a:rPr lang="fr-FR" dirty="0"/>
              <a:t>Le cours Approches et techniques va vous enseigner les bases que vous reprendrez dans plusieurs cours par la suite.</a:t>
            </a:r>
          </a:p>
          <a:p>
            <a:pPr marL="266700" lvl="1" indent="0">
              <a:buNone/>
            </a:pPr>
            <a:r>
              <a:rPr lang="fr-FR" sz="1800" dirty="0">
                <a:solidFill>
                  <a:schemeClr val="accent1"/>
                </a:solidFill>
              </a:rPr>
              <a:t>DE TRAVAILLER au sein d’équipes cliniques</a:t>
            </a:r>
          </a:p>
          <a:p>
            <a:pPr lvl="1"/>
            <a:r>
              <a:rPr lang="fr-FR" dirty="0"/>
              <a:t>Même si vous êtes le seul éducateur dans l’équipe, vous ne travaillez jamais seul! Il faut connaitre et comprendre le rôle joué par les autres intervenants du milieu, ainsi que les divers partenaires: c’est la </a:t>
            </a:r>
            <a:r>
              <a:rPr lang="fr-FR" b="1" dirty="0"/>
              <a:t>collaboration interprofessionnelle (CIP).</a:t>
            </a:r>
          </a:p>
          <a:p>
            <a:pPr lvl="1"/>
            <a:r>
              <a:rPr lang="fr-FR" dirty="0"/>
              <a:t>Travailler en cohérence est essentiel pour que les interventions prennent tout leur sens auprès de la personne.</a:t>
            </a:r>
          </a:p>
        </p:txBody>
      </p:sp>
      <p:cxnSp>
        <p:nvCxnSpPr>
          <p:cNvPr id="11" name="Connecteur droit 10" descr="Séparateur de diapositiv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Barre d’accentuation droite&#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7" name="Espace réservé du texte 6">
            <a:extLst>
              <a:ext uri="{FF2B5EF4-FFF2-40B4-BE49-F238E27FC236}">
                <a16:creationId xmlns:a16="http://schemas.microsoft.com/office/drawing/2014/main" id="{26A87885-D672-4CF9-A78D-CFE98385B03A}"/>
              </a:ext>
            </a:extLst>
          </p:cNvPr>
          <p:cNvSpPr>
            <a:spLocks noGrp="1"/>
          </p:cNvSpPr>
          <p:nvPr>
            <p:ph type="body" sz="quarter" idx="12"/>
          </p:nvPr>
        </p:nvSpPr>
        <p:spPr>
          <a:xfrm>
            <a:off x="6096000" y="2368805"/>
            <a:ext cx="5472113" cy="3803154"/>
          </a:xfrm>
        </p:spPr>
        <p:txBody>
          <a:bodyPr rtlCol="0"/>
          <a:lstStyle/>
          <a:p>
            <a:pPr marL="0" indent="0" rtl="0">
              <a:buNone/>
            </a:pPr>
            <a:r>
              <a:rPr lang="fr-FR" dirty="0">
                <a:solidFill>
                  <a:schemeClr val="accent3"/>
                </a:solidFill>
              </a:rPr>
              <a:t>DE COMPRENDRE la dynamique du milieu de vie de la personne</a:t>
            </a:r>
          </a:p>
          <a:p>
            <a:pPr rtl="0"/>
            <a:endParaRPr lang="fr-FR" dirty="0"/>
          </a:p>
          <a:p>
            <a:pPr lvl="1"/>
            <a:r>
              <a:rPr lang="fr-FR" dirty="0"/>
              <a:t>Dès cette session, on vous sensibilise sur les dynamiques familiales, l’importance du réseau de la personne et comment assurer un filet de sécurité social pour la personne en cas de détresse;</a:t>
            </a:r>
          </a:p>
          <a:p>
            <a:pPr lvl="1"/>
            <a:r>
              <a:rPr lang="fr-FR" dirty="0"/>
              <a:t>Un client vient rarement seul dans nos services: apprendre à accompagner l’entourage pour mieux répondre aux besoins de la personne est essentiel.</a:t>
            </a:r>
          </a:p>
          <a:p>
            <a:pPr marL="0" indent="0">
              <a:buNone/>
            </a:pPr>
            <a:r>
              <a:rPr lang="fr-FR" dirty="0">
                <a:solidFill>
                  <a:schemeClr val="accent3"/>
                </a:solidFill>
              </a:rPr>
              <a:t>ACTUALISER ses connaissances</a:t>
            </a:r>
          </a:p>
          <a:p>
            <a:pPr lvl="1"/>
            <a:r>
              <a:rPr lang="fr-FR" dirty="0">
                <a:solidFill>
                  <a:schemeClr val="tx1"/>
                </a:solidFill>
              </a:rPr>
              <a:t>Nous avons choisi un domaine vivant en constante évolution: il est primordial de se garder à jour pour le bien de la clientèle, mais aussi pour préserver votre confiance professionnelle</a:t>
            </a:r>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fr-FR" smtClean="0"/>
              <a:pPr rtl="0"/>
              <a:t>9</a:t>
            </a:fld>
            <a:endParaRPr lang="fr-FR"/>
          </a:p>
        </p:txBody>
      </p:sp>
      <p:pic>
        <p:nvPicPr>
          <p:cNvPr id="6" name="Picture 2" descr="Au trait d'union Québec - Organisme en persévérence scolaire - Partenaires">
            <a:extLst>
              <a:ext uri="{FF2B5EF4-FFF2-40B4-BE49-F238E27FC236}">
                <a16:creationId xmlns:a16="http://schemas.microsoft.com/office/drawing/2014/main" id="{9B331E40-9533-5313-3360-BC75EE33D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873" y="6063366"/>
            <a:ext cx="2003501" cy="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275243"/>
      </p:ext>
    </p:extLst>
  </p:cSld>
  <p:clrMapOvr>
    <a:masterClrMapping/>
  </p:clrMapOvr>
</p:sld>
</file>

<file path=ppt/theme/theme1.xml><?xml version="1.0" encoding="utf-8"?>
<a:theme xmlns:a="http://schemas.openxmlformats.org/drawingml/2006/main" name="Thème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838_TF16411250.potx" id="{C47F33A4-2C66-428E-B1F4-6919DFF55AE7}" vid="{0C76DC9B-55F5-4846-BECF-7B5783C0B8F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218FC-8412-44B9-9E82-D51F1F531141}">
  <ds:schemaRefs>
    <ds:schemaRef ds:uri="http://purl.org/dc/dcmitype/"/>
    <ds:schemaRef ds:uri="6dc4bcd6-49db-4c07-9060-8acfc67cef9f"/>
    <ds:schemaRef ds:uri="http://schemas.microsoft.com/office/2006/metadata/properties"/>
    <ds:schemaRef ds:uri="http://schemas.microsoft.com/office/2006/documentManagement/types"/>
    <ds:schemaRef ds:uri="http://schemas.microsoft.com/sharepoint/v3"/>
    <ds:schemaRef ds:uri="http://www.w3.org/XML/1998/namespace"/>
    <ds:schemaRef ds:uri="http://schemas.microsoft.com/office/infopath/2007/PartnerControls"/>
    <ds:schemaRef ds:uri="http://purl.org/dc/elements/1.1/"/>
    <ds:schemaRef ds:uri="http://schemas.openxmlformats.org/package/2006/metadata/core-properties"/>
    <ds:schemaRef ds:uri="fb0879af-3eba-417a-a55a-ffe6dcd6ca77"/>
    <ds:schemaRef ds:uri="http://purl.org/dc/terms/"/>
  </ds:schemaRefs>
</ds:datastoreItem>
</file>

<file path=docProps/app.xml><?xml version="1.0" encoding="utf-8"?>
<Properties xmlns="http://schemas.openxmlformats.org/officeDocument/2006/extended-properties" xmlns:vt="http://schemas.openxmlformats.org/officeDocument/2006/docPropsVTypes">
  <Template>tf16411250_win32</Template>
  <TotalTime>863</TotalTime>
  <Words>1454</Words>
  <Application>Microsoft Office PowerPoint</Application>
  <PresentationFormat>Grand écran</PresentationFormat>
  <Paragraphs>162</Paragraphs>
  <Slides>19</Slides>
  <Notes>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Candara</vt:lpstr>
      <vt:lpstr>Corbel</vt:lpstr>
      <vt:lpstr>Times New Roman</vt:lpstr>
      <vt:lpstr>Thème Office</vt:lpstr>
      <vt:lpstr>Le programme Techniques d’éducation spécialisée</vt:lpstr>
      <vt:lpstr>Vous  avez besoin…</vt:lpstr>
      <vt:lpstr>Les bases</vt:lpstr>
      <vt:lpstr>L’éducateur spécialisé</vt:lpstr>
      <vt:lpstr>Les définitions officielles de la profession</vt:lpstr>
      <vt:lpstr>Les définitions officielles de la profession</vt:lpstr>
      <vt:lpstr>Le partage d’une relation de proximité et d’aide au quotidien</vt:lpstr>
      <vt:lpstr>Les cibles de la formation</vt:lpstr>
      <vt:lpstr>Les cibles de la formation</vt:lpstr>
      <vt:lpstr>Les fonctions de travail de l’éducateur spécialisé</vt:lpstr>
      <vt:lpstr>Les compétences ciblées par la profession</vt:lpstr>
      <vt:lpstr>Cahier de programme</vt:lpstr>
      <vt:lpstr>Pourquoi choisir la formation à Mérici?</vt:lpstr>
      <vt:lpstr>Logigramme</vt:lpstr>
      <vt:lpstr>Présentation PowerPoint</vt:lpstr>
      <vt:lpstr>Présentation PowerPoint</vt:lpstr>
      <vt:lpstr>Présentation PowerPoint</vt:lpstr>
      <vt:lpstr>En résumé…</vt:lpstr>
      <vt:lpstr>Bonne semaine!</vt:lpstr>
    </vt:vector>
  </TitlesOfParts>
  <Company>College Merici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Céline Gagnon</dc:creator>
  <cp:lastModifiedBy>Céline Gagnon</cp:lastModifiedBy>
  <cp:revision>17</cp:revision>
  <dcterms:created xsi:type="dcterms:W3CDTF">2023-07-05T19:47:35Z</dcterms:created>
  <dcterms:modified xsi:type="dcterms:W3CDTF">2023-08-29T18:56:46Z</dcterms:modified>
</cp:coreProperties>
</file>