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48" r:id="rId3"/>
  </p:sldMasterIdLst>
  <p:notesMasterIdLst>
    <p:notesMasterId r:id="rId21"/>
  </p:notesMasterIdLst>
  <p:handoutMasterIdLst>
    <p:handoutMasterId r:id="rId22"/>
  </p:handoutMasterIdLst>
  <p:sldIdLst>
    <p:sldId id="298" r:id="rId4"/>
    <p:sldId id="318" r:id="rId5"/>
    <p:sldId id="283" r:id="rId6"/>
    <p:sldId id="297" r:id="rId7"/>
    <p:sldId id="319" r:id="rId8"/>
    <p:sldId id="321" r:id="rId9"/>
    <p:sldId id="284" r:id="rId10"/>
    <p:sldId id="322" r:id="rId11"/>
    <p:sldId id="301" r:id="rId12"/>
    <p:sldId id="302" r:id="rId13"/>
    <p:sldId id="293" r:id="rId14"/>
    <p:sldId id="311" r:id="rId15"/>
    <p:sldId id="312" r:id="rId16"/>
    <p:sldId id="313" r:id="rId17"/>
    <p:sldId id="314" r:id="rId18"/>
    <p:sldId id="315" r:id="rId19"/>
    <p:sldId id="296" r:id="rId2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574" autoAdjust="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0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0C4F3-CBBA-4847-983A-503DFFDF7D6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0F7D82-F2FD-44AE-846D-7FE3F3E4DBA0}">
      <dgm:prSet/>
      <dgm:spPr/>
      <dgm:t>
        <a:bodyPr/>
        <a:lstStyle/>
        <a:p>
          <a:r>
            <a:rPr lang="fr-CA" dirty="0"/>
            <a:t>«Le technicien en éducation spécialisée travaille auprès de personnes éprouvant des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difficultés d’adaptation</a:t>
          </a:r>
          <a:r>
            <a:rPr lang="fr-CA" dirty="0"/>
            <a:t>, comme les personnes atteintes d’une déficience physique ou intellectuelle, les délinquants et les toxicomanes, afin de permettre leur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intégration sociale </a:t>
          </a:r>
          <a:r>
            <a:rPr lang="fr-CA" dirty="0"/>
            <a:t>ou de faciliter leur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réadaptation</a:t>
          </a:r>
          <a:r>
            <a:rPr lang="fr-CA" dirty="0"/>
            <a:t>. </a:t>
          </a:r>
          <a:endParaRPr lang="en-US" dirty="0"/>
        </a:p>
      </dgm:t>
    </dgm:pt>
    <dgm:pt modelId="{783EE243-4E3B-4A18-9145-336E066AF966}" type="parTrans" cxnId="{F17DAE24-9923-4BB8-9A91-3047D92AFB3B}">
      <dgm:prSet/>
      <dgm:spPr/>
      <dgm:t>
        <a:bodyPr/>
        <a:lstStyle/>
        <a:p>
          <a:endParaRPr lang="en-US"/>
        </a:p>
      </dgm:t>
    </dgm:pt>
    <dgm:pt modelId="{43C2F676-85A5-444C-A939-340AC8EEEEAA}" type="sibTrans" cxnId="{F17DAE24-9923-4BB8-9A91-3047D92AFB3B}">
      <dgm:prSet/>
      <dgm:spPr/>
      <dgm:t>
        <a:bodyPr/>
        <a:lstStyle/>
        <a:p>
          <a:endParaRPr lang="en-US"/>
        </a:p>
      </dgm:t>
    </dgm:pt>
    <dgm:pt modelId="{DB36F34F-AE38-4D7B-B4B1-197DAC67CCFD}">
      <dgm:prSet/>
      <dgm:spPr/>
      <dgm:t>
        <a:bodyPr/>
        <a:lstStyle/>
        <a:p>
          <a:r>
            <a:rPr lang="fr-CA" dirty="0"/>
            <a:t>Il doit, entre autres,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observer</a:t>
          </a:r>
          <a:r>
            <a:rPr lang="fr-CA" dirty="0"/>
            <a:t> les attitudes  et comportements de ces personnes, participer à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l’évaluation de leurs besoins</a:t>
          </a:r>
          <a:r>
            <a:rPr lang="fr-CA" dirty="0"/>
            <a:t>, élaborer un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plan d’intervention </a:t>
          </a:r>
          <a:r>
            <a:rPr lang="fr-CA" dirty="0"/>
            <a:t>favorisant leur adaptation, 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animer</a:t>
          </a:r>
          <a:r>
            <a:rPr lang="fr-CA" dirty="0"/>
            <a:t> des activités individuelles ou de groupe et faire des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évaluations périodiques </a:t>
          </a:r>
          <a:r>
            <a:rPr lang="fr-CA" dirty="0"/>
            <a:t>permettant un suivi de ces personnes. </a:t>
          </a:r>
          <a:endParaRPr lang="en-US" dirty="0"/>
        </a:p>
      </dgm:t>
    </dgm:pt>
    <dgm:pt modelId="{27A0F2AA-40A2-406D-B011-37234CCBB414}" type="parTrans" cxnId="{589D2AD5-4359-4DD4-B0DC-28A1CF47040B}">
      <dgm:prSet/>
      <dgm:spPr/>
      <dgm:t>
        <a:bodyPr/>
        <a:lstStyle/>
        <a:p>
          <a:endParaRPr lang="en-US"/>
        </a:p>
      </dgm:t>
    </dgm:pt>
    <dgm:pt modelId="{017F5A1A-2C1F-4DC7-8757-F4A764CC5647}" type="sibTrans" cxnId="{589D2AD5-4359-4DD4-B0DC-28A1CF47040B}">
      <dgm:prSet/>
      <dgm:spPr/>
      <dgm:t>
        <a:bodyPr/>
        <a:lstStyle/>
        <a:p>
          <a:endParaRPr lang="en-US"/>
        </a:p>
      </dgm:t>
    </dgm:pt>
    <dgm:pt modelId="{E16C1F41-D507-40B9-80A4-1B6EDE225449}">
      <dgm:prSet/>
      <dgm:spPr/>
      <dgm:t>
        <a:bodyPr/>
        <a:lstStyle/>
        <a:p>
          <a:r>
            <a:rPr lang="fr-CA" dirty="0"/>
            <a:t>Le technicien en éducation spécialisée s’efforce de créer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un climat de confiance </a:t>
          </a:r>
          <a:r>
            <a:rPr lang="fr-CA" dirty="0"/>
            <a:t>qui lui permettra de fournir l’aide nécessaire à la personne en difficulté et de faciliter son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intégration sociale</a:t>
          </a:r>
          <a:r>
            <a:rPr lang="fr-CA" dirty="0"/>
            <a:t>».</a:t>
          </a:r>
          <a:endParaRPr lang="en-US" dirty="0"/>
        </a:p>
      </dgm:t>
    </dgm:pt>
    <dgm:pt modelId="{4C2527F2-E86F-4C66-AD05-7CCE1BF01326}" type="parTrans" cxnId="{BFA2CD34-55D2-4F8D-90F1-8280D619C9DF}">
      <dgm:prSet/>
      <dgm:spPr/>
      <dgm:t>
        <a:bodyPr/>
        <a:lstStyle/>
        <a:p>
          <a:endParaRPr lang="en-US"/>
        </a:p>
      </dgm:t>
    </dgm:pt>
    <dgm:pt modelId="{BAF91BB0-D080-47CF-8B4F-B3F48E44D24D}" type="sibTrans" cxnId="{BFA2CD34-55D2-4F8D-90F1-8280D619C9DF}">
      <dgm:prSet/>
      <dgm:spPr/>
      <dgm:t>
        <a:bodyPr/>
        <a:lstStyle/>
        <a:p>
          <a:endParaRPr lang="en-US"/>
        </a:p>
      </dgm:t>
    </dgm:pt>
    <dgm:pt modelId="{EB5562F4-EA0E-4981-B5E9-8D841696FB71}" type="pres">
      <dgm:prSet presAssocID="{A7B0C4F3-CBBA-4847-983A-503DFFDF7D6B}" presName="root" presStyleCnt="0">
        <dgm:presLayoutVars>
          <dgm:dir/>
          <dgm:resizeHandles val="exact"/>
        </dgm:presLayoutVars>
      </dgm:prSet>
      <dgm:spPr/>
    </dgm:pt>
    <dgm:pt modelId="{7D6FF870-54B6-45E1-A8B5-9D6ECAAD433F}" type="pres">
      <dgm:prSet presAssocID="{590F7D82-F2FD-44AE-846D-7FE3F3E4DBA0}" presName="compNode" presStyleCnt="0"/>
      <dgm:spPr/>
    </dgm:pt>
    <dgm:pt modelId="{B9BF6C99-C4B2-433D-9E35-70EEBDB17701}" type="pres">
      <dgm:prSet presAssocID="{590F7D82-F2FD-44AE-846D-7FE3F3E4DBA0}" presName="bgRect" presStyleLbl="bgShp" presStyleIdx="0" presStyleCnt="3"/>
      <dgm:spPr/>
    </dgm:pt>
    <dgm:pt modelId="{CF98C2F2-EAE7-4E38-9E7D-A0997B392A33}" type="pres">
      <dgm:prSet presAssocID="{590F7D82-F2FD-44AE-846D-7FE3F3E4DB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A5A90C2F-C0B5-4C24-B94E-E891AE615F01}" type="pres">
      <dgm:prSet presAssocID="{590F7D82-F2FD-44AE-846D-7FE3F3E4DBA0}" presName="spaceRect" presStyleCnt="0"/>
      <dgm:spPr/>
    </dgm:pt>
    <dgm:pt modelId="{F39D89EC-6DCA-4C0D-BE17-3F1A659BB2F8}" type="pres">
      <dgm:prSet presAssocID="{590F7D82-F2FD-44AE-846D-7FE3F3E4DBA0}" presName="parTx" presStyleLbl="revTx" presStyleIdx="0" presStyleCnt="3">
        <dgm:presLayoutVars>
          <dgm:chMax val="0"/>
          <dgm:chPref val="0"/>
        </dgm:presLayoutVars>
      </dgm:prSet>
      <dgm:spPr/>
    </dgm:pt>
    <dgm:pt modelId="{4BA9C9D0-D0FF-4B5D-98C7-34274A86C652}" type="pres">
      <dgm:prSet presAssocID="{43C2F676-85A5-444C-A939-340AC8EEEEAA}" presName="sibTrans" presStyleCnt="0"/>
      <dgm:spPr/>
    </dgm:pt>
    <dgm:pt modelId="{42D96732-3131-4155-82CF-0C6334FCA2F5}" type="pres">
      <dgm:prSet presAssocID="{DB36F34F-AE38-4D7B-B4B1-197DAC67CCFD}" presName="compNode" presStyleCnt="0"/>
      <dgm:spPr/>
    </dgm:pt>
    <dgm:pt modelId="{F4D696D9-232D-425D-9AFE-57DC8EDD1F2C}" type="pres">
      <dgm:prSet presAssocID="{DB36F34F-AE38-4D7B-B4B1-197DAC67CCFD}" presName="bgRect" presStyleLbl="bgShp" presStyleIdx="1" presStyleCnt="3"/>
      <dgm:spPr/>
    </dgm:pt>
    <dgm:pt modelId="{61D7E5CA-36C1-4852-824B-4B07F5C72EAF}" type="pres">
      <dgm:prSet presAssocID="{DB36F34F-AE38-4D7B-B4B1-197DAC67CC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00F45B38-4492-459A-9ACE-E4DA9CCB2575}" type="pres">
      <dgm:prSet presAssocID="{DB36F34F-AE38-4D7B-B4B1-197DAC67CCFD}" presName="spaceRect" presStyleCnt="0"/>
      <dgm:spPr/>
    </dgm:pt>
    <dgm:pt modelId="{EE165B31-2137-470C-9802-F1EF71FCA890}" type="pres">
      <dgm:prSet presAssocID="{DB36F34F-AE38-4D7B-B4B1-197DAC67CCFD}" presName="parTx" presStyleLbl="revTx" presStyleIdx="1" presStyleCnt="3">
        <dgm:presLayoutVars>
          <dgm:chMax val="0"/>
          <dgm:chPref val="0"/>
        </dgm:presLayoutVars>
      </dgm:prSet>
      <dgm:spPr/>
    </dgm:pt>
    <dgm:pt modelId="{BEAE29EF-50E0-4DF5-BADE-4548B497F2D2}" type="pres">
      <dgm:prSet presAssocID="{017F5A1A-2C1F-4DC7-8757-F4A764CC5647}" presName="sibTrans" presStyleCnt="0"/>
      <dgm:spPr/>
    </dgm:pt>
    <dgm:pt modelId="{73353E29-1C32-40E3-A1E8-CEF3AE72EA6E}" type="pres">
      <dgm:prSet presAssocID="{E16C1F41-D507-40B9-80A4-1B6EDE225449}" presName="compNode" presStyleCnt="0"/>
      <dgm:spPr/>
    </dgm:pt>
    <dgm:pt modelId="{C2A9B75C-81DC-4157-9E1B-B1EF26E80BDF}" type="pres">
      <dgm:prSet presAssocID="{E16C1F41-D507-40B9-80A4-1B6EDE225449}" presName="bgRect" presStyleLbl="bgShp" presStyleIdx="2" presStyleCnt="3"/>
      <dgm:spPr/>
    </dgm:pt>
    <dgm:pt modelId="{9857BB30-596A-411C-BC5B-98B63EB8AB1E}" type="pres">
      <dgm:prSet presAssocID="{E16C1F41-D507-40B9-80A4-1B6EDE2254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DE0C1DF-01FF-4923-9B0D-64CEA47035DB}" type="pres">
      <dgm:prSet presAssocID="{E16C1F41-D507-40B9-80A4-1B6EDE225449}" presName="spaceRect" presStyleCnt="0"/>
      <dgm:spPr/>
    </dgm:pt>
    <dgm:pt modelId="{C9B4E71A-CF56-4A6C-BBD8-5C6349F26AEB}" type="pres">
      <dgm:prSet presAssocID="{E16C1F41-D507-40B9-80A4-1B6EDE22544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09F9803-5FD9-4217-B73A-600CC87C95A0}" type="presOf" srcId="{A7B0C4F3-CBBA-4847-983A-503DFFDF7D6B}" destId="{EB5562F4-EA0E-4981-B5E9-8D841696FB71}" srcOrd="0" destOrd="0" presId="urn:microsoft.com/office/officeart/2018/2/layout/IconVerticalSolidList"/>
    <dgm:cxn modelId="{E10DA411-C229-42A9-A306-D6A642489B74}" type="presOf" srcId="{E16C1F41-D507-40B9-80A4-1B6EDE225449}" destId="{C9B4E71A-CF56-4A6C-BBD8-5C6349F26AEB}" srcOrd="0" destOrd="0" presId="urn:microsoft.com/office/officeart/2018/2/layout/IconVerticalSolidList"/>
    <dgm:cxn modelId="{F17DAE24-9923-4BB8-9A91-3047D92AFB3B}" srcId="{A7B0C4F3-CBBA-4847-983A-503DFFDF7D6B}" destId="{590F7D82-F2FD-44AE-846D-7FE3F3E4DBA0}" srcOrd="0" destOrd="0" parTransId="{783EE243-4E3B-4A18-9145-336E066AF966}" sibTransId="{43C2F676-85A5-444C-A939-340AC8EEEEAA}"/>
    <dgm:cxn modelId="{BFA2CD34-55D2-4F8D-90F1-8280D619C9DF}" srcId="{A7B0C4F3-CBBA-4847-983A-503DFFDF7D6B}" destId="{E16C1F41-D507-40B9-80A4-1B6EDE225449}" srcOrd="2" destOrd="0" parTransId="{4C2527F2-E86F-4C66-AD05-7CCE1BF01326}" sibTransId="{BAF91BB0-D080-47CF-8B4F-B3F48E44D24D}"/>
    <dgm:cxn modelId="{A39B275F-C1B3-45D0-B4F7-DB8B97B605B5}" type="presOf" srcId="{DB36F34F-AE38-4D7B-B4B1-197DAC67CCFD}" destId="{EE165B31-2137-470C-9802-F1EF71FCA890}" srcOrd="0" destOrd="0" presId="urn:microsoft.com/office/officeart/2018/2/layout/IconVerticalSolidList"/>
    <dgm:cxn modelId="{E02761D0-6B80-4A15-BE21-CDFEDB877ECD}" type="presOf" srcId="{590F7D82-F2FD-44AE-846D-7FE3F3E4DBA0}" destId="{F39D89EC-6DCA-4C0D-BE17-3F1A659BB2F8}" srcOrd="0" destOrd="0" presId="urn:microsoft.com/office/officeart/2018/2/layout/IconVerticalSolidList"/>
    <dgm:cxn modelId="{589D2AD5-4359-4DD4-B0DC-28A1CF47040B}" srcId="{A7B0C4F3-CBBA-4847-983A-503DFFDF7D6B}" destId="{DB36F34F-AE38-4D7B-B4B1-197DAC67CCFD}" srcOrd="1" destOrd="0" parTransId="{27A0F2AA-40A2-406D-B011-37234CCBB414}" sibTransId="{017F5A1A-2C1F-4DC7-8757-F4A764CC5647}"/>
    <dgm:cxn modelId="{10CC84F2-9440-4AB3-A6DE-C2CDCA6D36EE}" type="presParOf" srcId="{EB5562F4-EA0E-4981-B5E9-8D841696FB71}" destId="{7D6FF870-54B6-45E1-A8B5-9D6ECAAD433F}" srcOrd="0" destOrd="0" presId="urn:microsoft.com/office/officeart/2018/2/layout/IconVerticalSolidList"/>
    <dgm:cxn modelId="{EB4B4D7E-1C69-4D7E-B2E1-D92C1432122C}" type="presParOf" srcId="{7D6FF870-54B6-45E1-A8B5-9D6ECAAD433F}" destId="{B9BF6C99-C4B2-433D-9E35-70EEBDB17701}" srcOrd="0" destOrd="0" presId="urn:microsoft.com/office/officeart/2018/2/layout/IconVerticalSolidList"/>
    <dgm:cxn modelId="{C855234C-5A35-45B5-8233-F8C1542E9CD3}" type="presParOf" srcId="{7D6FF870-54B6-45E1-A8B5-9D6ECAAD433F}" destId="{CF98C2F2-EAE7-4E38-9E7D-A0997B392A33}" srcOrd="1" destOrd="0" presId="urn:microsoft.com/office/officeart/2018/2/layout/IconVerticalSolidList"/>
    <dgm:cxn modelId="{A559D8DD-92A4-40B0-9943-705D1239D735}" type="presParOf" srcId="{7D6FF870-54B6-45E1-A8B5-9D6ECAAD433F}" destId="{A5A90C2F-C0B5-4C24-B94E-E891AE615F01}" srcOrd="2" destOrd="0" presId="urn:microsoft.com/office/officeart/2018/2/layout/IconVerticalSolidList"/>
    <dgm:cxn modelId="{05422126-2B62-4ED9-A1B6-0311AEB80038}" type="presParOf" srcId="{7D6FF870-54B6-45E1-A8B5-9D6ECAAD433F}" destId="{F39D89EC-6DCA-4C0D-BE17-3F1A659BB2F8}" srcOrd="3" destOrd="0" presId="urn:microsoft.com/office/officeart/2018/2/layout/IconVerticalSolidList"/>
    <dgm:cxn modelId="{97320755-126A-404A-8B6C-4679DE1197CB}" type="presParOf" srcId="{EB5562F4-EA0E-4981-B5E9-8D841696FB71}" destId="{4BA9C9D0-D0FF-4B5D-98C7-34274A86C652}" srcOrd="1" destOrd="0" presId="urn:microsoft.com/office/officeart/2018/2/layout/IconVerticalSolidList"/>
    <dgm:cxn modelId="{868B472B-02D5-4DE1-B210-895C328FC183}" type="presParOf" srcId="{EB5562F4-EA0E-4981-B5E9-8D841696FB71}" destId="{42D96732-3131-4155-82CF-0C6334FCA2F5}" srcOrd="2" destOrd="0" presId="urn:microsoft.com/office/officeart/2018/2/layout/IconVerticalSolidList"/>
    <dgm:cxn modelId="{BE4A20F5-2B9D-4AA2-B836-88F997B1BF20}" type="presParOf" srcId="{42D96732-3131-4155-82CF-0C6334FCA2F5}" destId="{F4D696D9-232D-425D-9AFE-57DC8EDD1F2C}" srcOrd="0" destOrd="0" presId="urn:microsoft.com/office/officeart/2018/2/layout/IconVerticalSolidList"/>
    <dgm:cxn modelId="{0D1D140C-2A9C-4F08-9C70-E9FF5FB752A5}" type="presParOf" srcId="{42D96732-3131-4155-82CF-0C6334FCA2F5}" destId="{61D7E5CA-36C1-4852-824B-4B07F5C72EAF}" srcOrd="1" destOrd="0" presId="urn:microsoft.com/office/officeart/2018/2/layout/IconVerticalSolidList"/>
    <dgm:cxn modelId="{EF3FB2F1-101E-4C6B-8829-E4758D7D52DF}" type="presParOf" srcId="{42D96732-3131-4155-82CF-0C6334FCA2F5}" destId="{00F45B38-4492-459A-9ACE-E4DA9CCB2575}" srcOrd="2" destOrd="0" presId="urn:microsoft.com/office/officeart/2018/2/layout/IconVerticalSolidList"/>
    <dgm:cxn modelId="{5857FD9A-B130-4BD5-A49E-E3837FEE0CBB}" type="presParOf" srcId="{42D96732-3131-4155-82CF-0C6334FCA2F5}" destId="{EE165B31-2137-470C-9802-F1EF71FCA890}" srcOrd="3" destOrd="0" presId="urn:microsoft.com/office/officeart/2018/2/layout/IconVerticalSolidList"/>
    <dgm:cxn modelId="{3B156E6C-7AF5-4C04-9CD4-B679CB0DC604}" type="presParOf" srcId="{EB5562F4-EA0E-4981-B5E9-8D841696FB71}" destId="{BEAE29EF-50E0-4DF5-BADE-4548B497F2D2}" srcOrd="3" destOrd="0" presId="urn:microsoft.com/office/officeart/2018/2/layout/IconVerticalSolidList"/>
    <dgm:cxn modelId="{2F93CD97-6035-4AF4-919E-213FB2476657}" type="presParOf" srcId="{EB5562F4-EA0E-4981-B5E9-8D841696FB71}" destId="{73353E29-1C32-40E3-A1E8-CEF3AE72EA6E}" srcOrd="4" destOrd="0" presId="urn:microsoft.com/office/officeart/2018/2/layout/IconVerticalSolidList"/>
    <dgm:cxn modelId="{BC65570C-BAD0-4E07-8A16-F418027E0F03}" type="presParOf" srcId="{73353E29-1C32-40E3-A1E8-CEF3AE72EA6E}" destId="{C2A9B75C-81DC-4157-9E1B-B1EF26E80BDF}" srcOrd="0" destOrd="0" presId="urn:microsoft.com/office/officeart/2018/2/layout/IconVerticalSolidList"/>
    <dgm:cxn modelId="{03E576E2-E182-4807-B620-E3F7DD61F53D}" type="presParOf" srcId="{73353E29-1C32-40E3-A1E8-CEF3AE72EA6E}" destId="{9857BB30-596A-411C-BC5B-98B63EB8AB1E}" srcOrd="1" destOrd="0" presId="urn:microsoft.com/office/officeart/2018/2/layout/IconVerticalSolidList"/>
    <dgm:cxn modelId="{2044C4F3-8223-44AD-A183-E9F9797A9362}" type="presParOf" srcId="{73353E29-1C32-40E3-A1E8-CEF3AE72EA6E}" destId="{0DE0C1DF-01FF-4923-9B0D-64CEA47035DB}" srcOrd="2" destOrd="0" presId="urn:microsoft.com/office/officeart/2018/2/layout/IconVerticalSolidList"/>
    <dgm:cxn modelId="{6569D2A5-2A61-47B6-AEB1-449F76137733}" type="presParOf" srcId="{73353E29-1C32-40E3-A1E8-CEF3AE72EA6E}" destId="{C9B4E71A-CF56-4A6C-BBD8-5C6349F26A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B0C4F3-CBBA-4847-983A-503DFFDF7D6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0F7D82-F2FD-44AE-846D-7FE3F3E4DBA0}">
      <dgm:prSet custT="1"/>
      <dgm:spPr/>
      <dgm:t>
        <a:bodyPr/>
        <a:lstStyle/>
        <a:p>
          <a:r>
            <a:rPr lang="fr-CA" sz="1800" dirty="0"/>
            <a:t>«Professionnel qui intervient auprès de personnes ou de groupes de personnes de tout âge connaissant ou étant susceptibles de connaître </a:t>
          </a:r>
          <a:r>
            <a:rPr lang="fr-CA" sz="1800" dirty="0">
              <a:solidFill>
                <a:schemeClr val="accent5">
                  <a:lumMod val="75000"/>
                  <a:lumOff val="25000"/>
                </a:schemeClr>
              </a:solidFill>
            </a:rPr>
            <a:t>des difficultés d’adaptation </a:t>
          </a:r>
          <a:r>
            <a:rPr lang="fr-CA" sz="1800" dirty="0"/>
            <a:t>variées dans le domaine de la santé mentale, des services sociaux et de l’éducation.</a:t>
          </a:r>
          <a:endParaRPr lang="en-US" sz="1800" dirty="0"/>
        </a:p>
      </dgm:t>
    </dgm:pt>
    <dgm:pt modelId="{783EE243-4E3B-4A18-9145-336E066AF966}" type="parTrans" cxnId="{F17DAE24-9923-4BB8-9A91-3047D92AFB3B}">
      <dgm:prSet/>
      <dgm:spPr/>
      <dgm:t>
        <a:bodyPr/>
        <a:lstStyle/>
        <a:p>
          <a:endParaRPr lang="en-US"/>
        </a:p>
      </dgm:t>
    </dgm:pt>
    <dgm:pt modelId="{43C2F676-85A5-444C-A939-340AC8EEEEAA}" type="sibTrans" cxnId="{F17DAE24-9923-4BB8-9A91-3047D92AFB3B}">
      <dgm:prSet/>
      <dgm:spPr/>
      <dgm:t>
        <a:bodyPr/>
        <a:lstStyle/>
        <a:p>
          <a:endParaRPr lang="en-US"/>
        </a:p>
      </dgm:t>
    </dgm:pt>
    <dgm:pt modelId="{DB36F34F-AE38-4D7B-B4B1-197DAC67CCFD}">
      <dgm:prSet custT="1"/>
      <dgm:spPr/>
      <dgm:t>
        <a:bodyPr/>
        <a:lstStyle/>
        <a:p>
          <a:r>
            <a:rPr lang="fr-CA" sz="1800" dirty="0"/>
            <a:t>L’éducateur spécialisé </a:t>
          </a:r>
          <a:r>
            <a:rPr lang="fr-CA" sz="1800" dirty="0">
              <a:solidFill>
                <a:schemeClr val="accent5">
                  <a:lumMod val="75000"/>
                  <a:lumOff val="25000"/>
                </a:schemeClr>
              </a:solidFill>
            </a:rPr>
            <a:t>évalue et accompagne </a:t>
          </a:r>
          <a:r>
            <a:rPr lang="fr-CA" sz="1800" dirty="0"/>
            <a:t>une personne ou un groupe de personnes au travers des situations de la </a:t>
          </a:r>
          <a:r>
            <a:rPr lang="fr-CA" sz="1800" dirty="0">
              <a:solidFill>
                <a:schemeClr val="accent5">
                  <a:lumMod val="75000"/>
                  <a:lumOff val="25000"/>
                </a:schemeClr>
              </a:solidFill>
            </a:rPr>
            <a:t>vie quotidienne</a:t>
          </a:r>
          <a:r>
            <a:rPr lang="fr-CA" sz="1800" dirty="0"/>
            <a:t>, de la relation éducative et de la relation aidante et au moyen de </a:t>
          </a:r>
          <a:r>
            <a:rPr lang="fr-CA" sz="1800" dirty="0">
              <a:solidFill>
                <a:schemeClr val="accent5">
                  <a:lumMod val="75000"/>
                  <a:lumOff val="25000"/>
                </a:schemeClr>
              </a:solidFill>
            </a:rPr>
            <a:t>techniques d’observation et d’intervention.</a:t>
          </a:r>
          <a:endParaRPr lang="en-US" sz="1800" dirty="0"/>
        </a:p>
      </dgm:t>
    </dgm:pt>
    <dgm:pt modelId="{27A0F2AA-40A2-406D-B011-37234CCBB414}" type="parTrans" cxnId="{589D2AD5-4359-4DD4-B0DC-28A1CF47040B}">
      <dgm:prSet/>
      <dgm:spPr/>
      <dgm:t>
        <a:bodyPr/>
        <a:lstStyle/>
        <a:p>
          <a:endParaRPr lang="en-US"/>
        </a:p>
      </dgm:t>
    </dgm:pt>
    <dgm:pt modelId="{017F5A1A-2C1F-4DC7-8757-F4A764CC5647}" type="sibTrans" cxnId="{589D2AD5-4359-4DD4-B0DC-28A1CF47040B}">
      <dgm:prSet/>
      <dgm:spPr/>
      <dgm:t>
        <a:bodyPr/>
        <a:lstStyle/>
        <a:p>
          <a:endParaRPr lang="en-US"/>
        </a:p>
      </dgm:t>
    </dgm:pt>
    <dgm:pt modelId="{E16C1F41-D507-40B9-80A4-1B6EDE225449}">
      <dgm:prSet/>
      <dgm:spPr/>
      <dgm:t>
        <a:bodyPr/>
        <a:lstStyle/>
        <a:p>
          <a:r>
            <a:rPr lang="fr-CA" dirty="0"/>
            <a:t>Son rôle consiste à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observer et à évaluer les besoins</a:t>
          </a:r>
          <a:r>
            <a:rPr lang="fr-CA" dirty="0"/>
            <a:t>, les capacités, les habitudes de vie et les comportements de personnes en difficulté d’adaptation psychosociale. L’éducateur spécialisé peut aussi procéder au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dépistage, à l’estimation, à la détection ainsi qu’à l’appréciation des troubles non diagnostiqués</a:t>
          </a:r>
          <a:r>
            <a:rPr lang="fr-CA" dirty="0"/>
            <a:t>. Il doit aussi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évaluer le risque suicidaire et la dangerosité </a:t>
          </a:r>
          <a:r>
            <a:rPr lang="fr-CA" dirty="0"/>
            <a:t>que présente une personne en situation de crise. Il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consigne</a:t>
          </a:r>
          <a:r>
            <a:rPr lang="fr-CA" dirty="0"/>
            <a:t> les données  au dossier et </a:t>
          </a:r>
          <a:r>
            <a:rPr lang="fr-CA" dirty="0">
              <a:solidFill>
                <a:schemeClr val="accent5">
                  <a:lumMod val="75000"/>
                  <a:lumOff val="25000"/>
                </a:schemeClr>
              </a:solidFill>
            </a:rPr>
            <a:t>rédige les rapports </a:t>
          </a:r>
          <a:r>
            <a:rPr lang="fr-CA" dirty="0"/>
            <a:t>d’évolution en employant la méthode désignée par son organisation.»</a:t>
          </a:r>
          <a:endParaRPr lang="en-US" dirty="0"/>
        </a:p>
      </dgm:t>
    </dgm:pt>
    <dgm:pt modelId="{4C2527F2-E86F-4C66-AD05-7CCE1BF01326}" type="parTrans" cxnId="{BFA2CD34-55D2-4F8D-90F1-8280D619C9DF}">
      <dgm:prSet/>
      <dgm:spPr/>
      <dgm:t>
        <a:bodyPr/>
        <a:lstStyle/>
        <a:p>
          <a:endParaRPr lang="en-US"/>
        </a:p>
      </dgm:t>
    </dgm:pt>
    <dgm:pt modelId="{BAF91BB0-D080-47CF-8B4F-B3F48E44D24D}" type="sibTrans" cxnId="{BFA2CD34-55D2-4F8D-90F1-8280D619C9DF}">
      <dgm:prSet/>
      <dgm:spPr/>
      <dgm:t>
        <a:bodyPr/>
        <a:lstStyle/>
        <a:p>
          <a:endParaRPr lang="en-US"/>
        </a:p>
      </dgm:t>
    </dgm:pt>
    <dgm:pt modelId="{EB5562F4-EA0E-4981-B5E9-8D841696FB71}" type="pres">
      <dgm:prSet presAssocID="{A7B0C4F3-CBBA-4847-983A-503DFFDF7D6B}" presName="root" presStyleCnt="0">
        <dgm:presLayoutVars>
          <dgm:dir/>
          <dgm:resizeHandles val="exact"/>
        </dgm:presLayoutVars>
      </dgm:prSet>
      <dgm:spPr/>
    </dgm:pt>
    <dgm:pt modelId="{7D6FF870-54B6-45E1-A8B5-9D6ECAAD433F}" type="pres">
      <dgm:prSet presAssocID="{590F7D82-F2FD-44AE-846D-7FE3F3E4DBA0}" presName="compNode" presStyleCnt="0"/>
      <dgm:spPr/>
    </dgm:pt>
    <dgm:pt modelId="{B9BF6C99-C4B2-433D-9E35-70EEBDB17701}" type="pres">
      <dgm:prSet presAssocID="{590F7D82-F2FD-44AE-846D-7FE3F3E4DBA0}" presName="bgRect" presStyleLbl="bgShp" presStyleIdx="0" presStyleCnt="3"/>
      <dgm:spPr/>
    </dgm:pt>
    <dgm:pt modelId="{CF98C2F2-EAE7-4E38-9E7D-A0997B392A33}" type="pres">
      <dgm:prSet presAssocID="{590F7D82-F2FD-44AE-846D-7FE3F3E4DBA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of People"/>
        </a:ext>
      </dgm:extLst>
    </dgm:pt>
    <dgm:pt modelId="{A5A90C2F-C0B5-4C24-B94E-E891AE615F01}" type="pres">
      <dgm:prSet presAssocID="{590F7D82-F2FD-44AE-846D-7FE3F3E4DBA0}" presName="spaceRect" presStyleCnt="0"/>
      <dgm:spPr/>
    </dgm:pt>
    <dgm:pt modelId="{F39D89EC-6DCA-4C0D-BE17-3F1A659BB2F8}" type="pres">
      <dgm:prSet presAssocID="{590F7D82-F2FD-44AE-846D-7FE3F3E4DBA0}" presName="parTx" presStyleLbl="revTx" presStyleIdx="0" presStyleCnt="3" custScaleX="101332" custScaleY="100379">
        <dgm:presLayoutVars>
          <dgm:chMax val="0"/>
          <dgm:chPref val="0"/>
        </dgm:presLayoutVars>
      </dgm:prSet>
      <dgm:spPr/>
    </dgm:pt>
    <dgm:pt modelId="{4BA9C9D0-D0FF-4B5D-98C7-34274A86C652}" type="pres">
      <dgm:prSet presAssocID="{43C2F676-85A5-444C-A939-340AC8EEEEAA}" presName="sibTrans" presStyleCnt="0"/>
      <dgm:spPr/>
    </dgm:pt>
    <dgm:pt modelId="{42D96732-3131-4155-82CF-0C6334FCA2F5}" type="pres">
      <dgm:prSet presAssocID="{DB36F34F-AE38-4D7B-B4B1-197DAC67CCFD}" presName="compNode" presStyleCnt="0"/>
      <dgm:spPr/>
    </dgm:pt>
    <dgm:pt modelId="{F4D696D9-232D-425D-9AFE-57DC8EDD1F2C}" type="pres">
      <dgm:prSet presAssocID="{DB36F34F-AE38-4D7B-B4B1-197DAC67CCFD}" presName="bgRect" presStyleLbl="bgShp" presStyleIdx="1" presStyleCnt="3" custLinFactNeighborX="273" custLinFactNeighborY="-1405"/>
      <dgm:spPr/>
    </dgm:pt>
    <dgm:pt modelId="{61D7E5CA-36C1-4852-824B-4B07F5C72EAF}" type="pres">
      <dgm:prSet presAssocID="{DB36F34F-AE38-4D7B-B4B1-197DAC67CC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Œil"/>
        </a:ext>
      </dgm:extLst>
    </dgm:pt>
    <dgm:pt modelId="{00F45B38-4492-459A-9ACE-E4DA9CCB2575}" type="pres">
      <dgm:prSet presAssocID="{DB36F34F-AE38-4D7B-B4B1-197DAC67CCFD}" presName="spaceRect" presStyleCnt="0"/>
      <dgm:spPr/>
    </dgm:pt>
    <dgm:pt modelId="{EE165B31-2137-470C-9802-F1EF71FCA890}" type="pres">
      <dgm:prSet presAssocID="{DB36F34F-AE38-4D7B-B4B1-197DAC67CCFD}" presName="parTx" presStyleLbl="revTx" presStyleIdx="1" presStyleCnt="3">
        <dgm:presLayoutVars>
          <dgm:chMax val="0"/>
          <dgm:chPref val="0"/>
        </dgm:presLayoutVars>
      </dgm:prSet>
      <dgm:spPr/>
    </dgm:pt>
    <dgm:pt modelId="{BEAE29EF-50E0-4DF5-BADE-4548B497F2D2}" type="pres">
      <dgm:prSet presAssocID="{017F5A1A-2C1F-4DC7-8757-F4A764CC5647}" presName="sibTrans" presStyleCnt="0"/>
      <dgm:spPr/>
    </dgm:pt>
    <dgm:pt modelId="{73353E29-1C32-40E3-A1E8-CEF3AE72EA6E}" type="pres">
      <dgm:prSet presAssocID="{E16C1F41-D507-40B9-80A4-1B6EDE225449}" presName="compNode" presStyleCnt="0"/>
      <dgm:spPr/>
    </dgm:pt>
    <dgm:pt modelId="{C2A9B75C-81DC-4157-9E1B-B1EF26E80BDF}" type="pres">
      <dgm:prSet presAssocID="{E16C1F41-D507-40B9-80A4-1B6EDE225449}" presName="bgRect" presStyleLbl="bgShp" presStyleIdx="2" presStyleCnt="3" custLinFactNeighborX="3814" custLinFactNeighborY="-991"/>
      <dgm:spPr/>
    </dgm:pt>
    <dgm:pt modelId="{9857BB30-596A-411C-BC5B-98B63EB8AB1E}" type="pres">
      <dgm:prSet presAssocID="{E16C1F41-D507-40B9-80A4-1B6EDE22544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0DE0C1DF-01FF-4923-9B0D-64CEA47035DB}" type="pres">
      <dgm:prSet presAssocID="{E16C1F41-D507-40B9-80A4-1B6EDE225449}" presName="spaceRect" presStyleCnt="0"/>
      <dgm:spPr/>
    </dgm:pt>
    <dgm:pt modelId="{C9B4E71A-CF56-4A6C-BBD8-5C6349F26AEB}" type="pres">
      <dgm:prSet presAssocID="{E16C1F41-D507-40B9-80A4-1B6EDE22544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09F9803-5FD9-4217-B73A-600CC87C95A0}" type="presOf" srcId="{A7B0C4F3-CBBA-4847-983A-503DFFDF7D6B}" destId="{EB5562F4-EA0E-4981-B5E9-8D841696FB71}" srcOrd="0" destOrd="0" presId="urn:microsoft.com/office/officeart/2018/2/layout/IconVerticalSolidList"/>
    <dgm:cxn modelId="{E10DA411-C229-42A9-A306-D6A642489B74}" type="presOf" srcId="{E16C1F41-D507-40B9-80A4-1B6EDE225449}" destId="{C9B4E71A-CF56-4A6C-BBD8-5C6349F26AEB}" srcOrd="0" destOrd="0" presId="urn:microsoft.com/office/officeart/2018/2/layout/IconVerticalSolidList"/>
    <dgm:cxn modelId="{F17DAE24-9923-4BB8-9A91-3047D92AFB3B}" srcId="{A7B0C4F3-CBBA-4847-983A-503DFFDF7D6B}" destId="{590F7D82-F2FD-44AE-846D-7FE3F3E4DBA0}" srcOrd="0" destOrd="0" parTransId="{783EE243-4E3B-4A18-9145-336E066AF966}" sibTransId="{43C2F676-85A5-444C-A939-340AC8EEEEAA}"/>
    <dgm:cxn modelId="{BFA2CD34-55D2-4F8D-90F1-8280D619C9DF}" srcId="{A7B0C4F3-CBBA-4847-983A-503DFFDF7D6B}" destId="{E16C1F41-D507-40B9-80A4-1B6EDE225449}" srcOrd="2" destOrd="0" parTransId="{4C2527F2-E86F-4C66-AD05-7CCE1BF01326}" sibTransId="{BAF91BB0-D080-47CF-8B4F-B3F48E44D24D}"/>
    <dgm:cxn modelId="{A39B275F-C1B3-45D0-B4F7-DB8B97B605B5}" type="presOf" srcId="{DB36F34F-AE38-4D7B-B4B1-197DAC67CCFD}" destId="{EE165B31-2137-470C-9802-F1EF71FCA890}" srcOrd="0" destOrd="0" presId="urn:microsoft.com/office/officeart/2018/2/layout/IconVerticalSolidList"/>
    <dgm:cxn modelId="{E02761D0-6B80-4A15-BE21-CDFEDB877ECD}" type="presOf" srcId="{590F7D82-F2FD-44AE-846D-7FE3F3E4DBA0}" destId="{F39D89EC-6DCA-4C0D-BE17-3F1A659BB2F8}" srcOrd="0" destOrd="0" presId="urn:microsoft.com/office/officeart/2018/2/layout/IconVerticalSolidList"/>
    <dgm:cxn modelId="{589D2AD5-4359-4DD4-B0DC-28A1CF47040B}" srcId="{A7B0C4F3-CBBA-4847-983A-503DFFDF7D6B}" destId="{DB36F34F-AE38-4D7B-B4B1-197DAC67CCFD}" srcOrd="1" destOrd="0" parTransId="{27A0F2AA-40A2-406D-B011-37234CCBB414}" sibTransId="{017F5A1A-2C1F-4DC7-8757-F4A764CC5647}"/>
    <dgm:cxn modelId="{10CC84F2-9440-4AB3-A6DE-C2CDCA6D36EE}" type="presParOf" srcId="{EB5562F4-EA0E-4981-B5E9-8D841696FB71}" destId="{7D6FF870-54B6-45E1-A8B5-9D6ECAAD433F}" srcOrd="0" destOrd="0" presId="urn:microsoft.com/office/officeart/2018/2/layout/IconVerticalSolidList"/>
    <dgm:cxn modelId="{EB4B4D7E-1C69-4D7E-B2E1-D92C1432122C}" type="presParOf" srcId="{7D6FF870-54B6-45E1-A8B5-9D6ECAAD433F}" destId="{B9BF6C99-C4B2-433D-9E35-70EEBDB17701}" srcOrd="0" destOrd="0" presId="urn:microsoft.com/office/officeart/2018/2/layout/IconVerticalSolidList"/>
    <dgm:cxn modelId="{C855234C-5A35-45B5-8233-F8C1542E9CD3}" type="presParOf" srcId="{7D6FF870-54B6-45E1-A8B5-9D6ECAAD433F}" destId="{CF98C2F2-EAE7-4E38-9E7D-A0997B392A33}" srcOrd="1" destOrd="0" presId="urn:microsoft.com/office/officeart/2018/2/layout/IconVerticalSolidList"/>
    <dgm:cxn modelId="{A559D8DD-92A4-40B0-9943-705D1239D735}" type="presParOf" srcId="{7D6FF870-54B6-45E1-A8B5-9D6ECAAD433F}" destId="{A5A90C2F-C0B5-4C24-B94E-E891AE615F01}" srcOrd="2" destOrd="0" presId="urn:microsoft.com/office/officeart/2018/2/layout/IconVerticalSolidList"/>
    <dgm:cxn modelId="{05422126-2B62-4ED9-A1B6-0311AEB80038}" type="presParOf" srcId="{7D6FF870-54B6-45E1-A8B5-9D6ECAAD433F}" destId="{F39D89EC-6DCA-4C0D-BE17-3F1A659BB2F8}" srcOrd="3" destOrd="0" presId="urn:microsoft.com/office/officeart/2018/2/layout/IconVerticalSolidList"/>
    <dgm:cxn modelId="{97320755-126A-404A-8B6C-4679DE1197CB}" type="presParOf" srcId="{EB5562F4-EA0E-4981-B5E9-8D841696FB71}" destId="{4BA9C9D0-D0FF-4B5D-98C7-34274A86C652}" srcOrd="1" destOrd="0" presId="urn:microsoft.com/office/officeart/2018/2/layout/IconVerticalSolidList"/>
    <dgm:cxn modelId="{868B472B-02D5-4DE1-B210-895C328FC183}" type="presParOf" srcId="{EB5562F4-EA0E-4981-B5E9-8D841696FB71}" destId="{42D96732-3131-4155-82CF-0C6334FCA2F5}" srcOrd="2" destOrd="0" presId="urn:microsoft.com/office/officeart/2018/2/layout/IconVerticalSolidList"/>
    <dgm:cxn modelId="{BE4A20F5-2B9D-4AA2-B836-88F997B1BF20}" type="presParOf" srcId="{42D96732-3131-4155-82CF-0C6334FCA2F5}" destId="{F4D696D9-232D-425D-9AFE-57DC8EDD1F2C}" srcOrd="0" destOrd="0" presId="urn:microsoft.com/office/officeart/2018/2/layout/IconVerticalSolidList"/>
    <dgm:cxn modelId="{0D1D140C-2A9C-4F08-9C70-E9FF5FB752A5}" type="presParOf" srcId="{42D96732-3131-4155-82CF-0C6334FCA2F5}" destId="{61D7E5CA-36C1-4852-824B-4B07F5C72EAF}" srcOrd="1" destOrd="0" presId="urn:microsoft.com/office/officeart/2018/2/layout/IconVerticalSolidList"/>
    <dgm:cxn modelId="{EF3FB2F1-101E-4C6B-8829-E4758D7D52DF}" type="presParOf" srcId="{42D96732-3131-4155-82CF-0C6334FCA2F5}" destId="{00F45B38-4492-459A-9ACE-E4DA9CCB2575}" srcOrd="2" destOrd="0" presId="urn:microsoft.com/office/officeart/2018/2/layout/IconVerticalSolidList"/>
    <dgm:cxn modelId="{5857FD9A-B130-4BD5-A49E-E3837FEE0CBB}" type="presParOf" srcId="{42D96732-3131-4155-82CF-0C6334FCA2F5}" destId="{EE165B31-2137-470C-9802-F1EF71FCA890}" srcOrd="3" destOrd="0" presId="urn:microsoft.com/office/officeart/2018/2/layout/IconVerticalSolidList"/>
    <dgm:cxn modelId="{3B156E6C-7AF5-4C04-9CD4-B679CB0DC604}" type="presParOf" srcId="{EB5562F4-EA0E-4981-B5E9-8D841696FB71}" destId="{BEAE29EF-50E0-4DF5-BADE-4548B497F2D2}" srcOrd="3" destOrd="0" presId="urn:microsoft.com/office/officeart/2018/2/layout/IconVerticalSolidList"/>
    <dgm:cxn modelId="{2F93CD97-6035-4AF4-919E-213FB2476657}" type="presParOf" srcId="{EB5562F4-EA0E-4981-B5E9-8D841696FB71}" destId="{73353E29-1C32-40E3-A1E8-CEF3AE72EA6E}" srcOrd="4" destOrd="0" presId="urn:microsoft.com/office/officeart/2018/2/layout/IconVerticalSolidList"/>
    <dgm:cxn modelId="{BC65570C-BAD0-4E07-8A16-F418027E0F03}" type="presParOf" srcId="{73353E29-1C32-40E3-A1E8-CEF3AE72EA6E}" destId="{C2A9B75C-81DC-4157-9E1B-B1EF26E80BDF}" srcOrd="0" destOrd="0" presId="urn:microsoft.com/office/officeart/2018/2/layout/IconVerticalSolidList"/>
    <dgm:cxn modelId="{03E576E2-E182-4807-B620-E3F7DD61F53D}" type="presParOf" srcId="{73353E29-1C32-40E3-A1E8-CEF3AE72EA6E}" destId="{9857BB30-596A-411C-BC5B-98B63EB8AB1E}" srcOrd="1" destOrd="0" presId="urn:microsoft.com/office/officeart/2018/2/layout/IconVerticalSolidList"/>
    <dgm:cxn modelId="{2044C4F3-8223-44AD-A183-E9F9797A9362}" type="presParOf" srcId="{73353E29-1C32-40E3-A1E8-CEF3AE72EA6E}" destId="{0DE0C1DF-01FF-4923-9B0D-64CEA47035DB}" srcOrd="2" destOrd="0" presId="urn:microsoft.com/office/officeart/2018/2/layout/IconVerticalSolidList"/>
    <dgm:cxn modelId="{6569D2A5-2A61-47B6-AEB1-449F76137733}" type="presParOf" srcId="{73353E29-1C32-40E3-A1E8-CEF3AE72EA6E}" destId="{C9B4E71A-CF56-4A6C-BBD8-5C6349F26A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F14153-9D4D-420B-AE5F-B5BBBC5A8FEE}" type="doc">
      <dgm:prSet loTypeId="urn:microsoft.com/office/officeart/2005/8/layout/h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F416D88-BFCA-4F0C-AB21-2D238073EADA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fr-CA" dirty="0"/>
            <a:t>Une compétence est:</a:t>
          </a:r>
          <a:endParaRPr lang="en-US" dirty="0"/>
        </a:p>
      </dgm:t>
    </dgm:pt>
    <dgm:pt modelId="{C8F4C12B-A1D9-4331-8E27-BB4D3B5FFF23}" type="parTrans" cxnId="{85C4FE9B-649D-451A-B698-CD2AB33EF59F}">
      <dgm:prSet/>
      <dgm:spPr/>
      <dgm:t>
        <a:bodyPr/>
        <a:lstStyle/>
        <a:p>
          <a:endParaRPr lang="en-US"/>
        </a:p>
      </dgm:t>
    </dgm:pt>
    <dgm:pt modelId="{4448872D-79CF-42BC-988F-27A4B9F4D5CB}" type="sibTrans" cxnId="{85C4FE9B-649D-451A-B698-CD2AB33EF59F}">
      <dgm:prSet/>
      <dgm:spPr/>
      <dgm:t>
        <a:bodyPr/>
        <a:lstStyle/>
        <a:p>
          <a:endParaRPr lang="en-US"/>
        </a:p>
      </dgm:t>
    </dgm:pt>
    <dgm:pt modelId="{62E05FC9-2C15-45AE-B9FA-657A09E3844A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fr-CA" dirty="0"/>
            <a:t>L’intervention est: </a:t>
          </a:r>
          <a:endParaRPr lang="en-US" dirty="0"/>
        </a:p>
      </dgm:t>
    </dgm:pt>
    <dgm:pt modelId="{0ACAA784-BC27-41CC-904E-EC0FC028C9D7}" type="parTrans" cxnId="{2DD77804-1143-4A89-A01B-F7266EE799A0}">
      <dgm:prSet/>
      <dgm:spPr/>
      <dgm:t>
        <a:bodyPr/>
        <a:lstStyle/>
        <a:p>
          <a:endParaRPr lang="en-US"/>
        </a:p>
      </dgm:t>
    </dgm:pt>
    <dgm:pt modelId="{B34F524D-27BD-4A91-B106-4F0E1DC184B7}" type="sibTrans" cxnId="{2DD77804-1143-4A89-A01B-F7266EE799A0}">
      <dgm:prSet/>
      <dgm:spPr/>
      <dgm:t>
        <a:bodyPr/>
        <a:lstStyle/>
        <a:p>
          <a:endParaRPr lang="en-US"/>
        </a:p>
      </dgm:t>
    </dgm:pt>
    <dgm:pt modelId="{E768EB04-073F-4B71-8F43-7264DCDA7D6A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fr-CA" dirty="0"/>
            <a:t>Planifiée;</a:t>
          </a:r>
          <a:endParaRPr lang="en-US" dirty="0"/>
        </a:p>
      </dgm:t>
    </dgm:pt>
    <dgm:pt modelId="{3CCCC6F6-4539-4AEB-9065-3A97F76021DF}" type="parTrans" cxnId="{38E8AC13-4FDD-4AD9-B02B-54CB9B9DCCDA}">
      <dgm:prSet/>
      <dgm:spPr/>
      <dgm:t>
        <a:bodyPr/>
        <a:lstStyle/>
        <a:p>
          <a:endParaRPr lang="en-US"/>
        </a:p>
      </dgm:t>
    </dgm:pt>
    <dgm:pt modelId="{CDFAEEB4-B20B-41BF-AB35-90C96B2748C4}" type="sibTrans" cxnId="{38E8AC13-4FDD-4AD9-B02B-54CB9B9DCCDA}">
      <dgm:prSet/>
      <dgm:spPr/>
      <dgm:t>
        <a:bodyPr/>
        <a:lstStyle/>
        <a:p>
          <a:endParaRPr lang="en-US"/>
        </a:p>
      </dgm:t>
    </dgm:pt>
    <dgm:pt modelId="{73A28D2F-2FCD-4DAF-93BE-75F55115CD5F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fr-CA" dirty="0"/>
            <a:t>Contextualisée;</a:t>
          </a:r>
          <a:endParaRPr lang="en-US" dirty="0"/>
        </a:p>
      </dgm:t>
    </dgm:pt>
    <dgm:pt modelId="{ACEA8E75-C8E7-4C52-BE83-BF05A38B37FD}" type="parTrans" cxnId="{F17CFCC0-D4A7-4205-9C63-DFBA0BB0D063}">
      <dgm:prSet/>
      <dgm:spPr/>
      <dgm:t>
        <a:bodyPr/>
        <a:lstStyle/>
        <a:p>
          <a:endParaRPr lang="en-US"/>
        </a:p>
      </dgm:t>
    </dgm:pt>
    <dgm:pt modelId="{3DDB29E1-D9CB-4CC4-B212-E0D5C9B43E4A}" type="sibTrans" cxnId="{F17CFCC0-D4A7-4205-9C63-DFBA0BB0D063}">
      <dgm:prSet/>
      <dgm:spPr/>
      <dgm:t>
        <a:bodyPr/>
        <a:lstStyle/>
        <a:p>
          <a:endParaRPr lang="en-US"/>
        </a:p>
      </dgm:t>
    </dgm:pt>
    <dgm:pt modelId="{5E530480-5324-48B7-9B31-42A0A717DDD3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alpha val="90000"/>
            </a:schemeClr>
          </a:solidFill>
        </a:ln>
      </dgm:spPr>
      <dgm:t>
        <a:bodyPr/>
        <a:lstStyle/>
        <a:p>
          <a:r>
            <a:rPr lang="fr-CA" dirty="0"/>
            <a:t>Adaptée.</a:t>
          </a:r>
          <a:endParaRPr lang="en-US" dirty="0"/>
        </a:p>
      </dgm:t>
    </dgm:pt>
    <dgm:pt modelId="{C11753D8-2A56-4B36-A127-6DBEF5011A40}" type="parTrans" cxnId="{9C6E880C-0AD8-4D18-A6EA-53A19BCEA6FD}">
      <dgm:prSet/>
      <dgm:spPr/>
      <dgm:t>
        <a:bodyPr/>
        <a:lstStyle/>
        <a:p>
          <a:endParaRPr lang="en-US"/>
        </a:p>
      </dgm:t>
    </dgm:pt>
    <dgm:pt modelId="{4EEF4FD0-1D8F-4953-9C55-299C0C39B3B9}" type="sibTrans" cxnId="{9C6E880C-0AD8-4D18-A6EA-53A19BCEA6FD}">
      <dgm:prSet/>
      <dgm:spPr/>
      <dgm:t>
        <a:bodyPr/>
        <a:lstStyle/>
        <a:p>
          <a:endParaRPr lang="en-US"/>
        </a:p>
      </dgm:t>
    </dgm:pt>
    <dgm:pt modelId="{EA7DDB16-2E05-4D2F-8AE2-3C6CF7C1E25C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fr-CA" dirty="0"/>
            <a:t>Un ensemble de </a:t>
          </a:r>
          <a:r>
            <a:rPr lang="fr-CA" b="1" dirty="0">
              <a:solidFill>
                <a:schemeClr val="tx1"/>
              </a:solidFill>
            </a:rPr>
            <a:t>savoir-agir intégré </a:t>
          </a:r>
          <a:r>
            <a:rPr lang="fr-CA" dirty="0"/>
            <a:t>grâce aux cours et stages;</a:t>
          </a:r>
        </a:p>
      </dgm:t>
    </dgm:pt>
    <dgm:pt modelId="{F6088E9D-776F-4C04-8C5C-4025D09128FC}" type="parTrans" cxnId="{756434BA-CD81-4374-B005-932FCE8D0A59}">
      <dgm:prSet/>
      <dgm:spPr/>
      <dgm:t>
        <a:bodyPr/>
        <a:lstStyle/>
        <a:p>
          <a:endParaRPr lang="fr-CA"/>
        </a:p>
      </dgm:t>
    </dgm:pt>
    <dgm:pt modelId="{DFA2CC26-6E91-4BD1-9872-7DA397CF4E59}" type="sibTrans" cxnId="{756434BA-CD81-4374-B005-932FCE8D0A59}">
      <dgm:prSet/>
      <dgm:spPr/>
      <dgm:t>
        <a:bodyPr/>
        <a:lstStyle/>
        <a:p>
          <a:endParaRPr lang="fr-CA"/>
        </a:p>
      </dgm:t>
    </dgm:pt>
    <dgm:pt modelId="{CF7B6A71-050C-478B-B8FB-F32B5C55A6CA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fr-CA" dirty="0"/>
            <a:t>Multidimensionnelle, progressive et intégrative: il faut apprendre, appliquer et développer chaque compétence.</a:t>
          </a:r>
        </a:p>
      </dgm:t>
    </dgm:pt>
    <dgm:pt modelId="{DAD71E13-0BC3-423F-9839-E03B89CE85AC}" type="parTrans" cxnId="{516ED744-D52E-47D4-9D71-5A2043D10B59}">
      <dgm:prSet/>
      <dgm:spPr/>
      <dgm:t>
        <a:bodyPr/>
        <a:lstStyle/>
        <a:p>
          <a:endParaRPr lang="fr-CA"/>
        </a:p>
      </dgm:t>
    </dgm:pt>
    <dgm:pt modelId="{4480D531-0696-46C8-8434-6D8F0EF59380}" type="sibTrans" cxnId="{516ED744-D52E-47D4-9D71-5A2043D10B59}">
      <dgm:prSet/>
      <dgm:spPr/>
      <dgm:t>
        <a:bodyPr/>
        <a:lstStyle/>
        <a:p>
          <a:endParaRPr lang="fr-CA"/>
        </a:p>
      </dgm:t>
    </dgm:pt>
    <dgm:pt modelId="{EC37F5D3-5FBC-44DE-B838-164355252DAF}" type="pres">
      <dgm:prSet presAssocID="{CDF14153-9D4D-420B-AE5F-B5BBBC5A8FEE}" presName="Name0" presStyleCnt="0">
        <dgm:presLayoutVars>
          <dgm:dir/>
          <dgm:animLvl val="lvl"/>
          <dgm:resizeHandles val="exact"/>
        </dgm:presLayoutVars>
      </dgm:prSet>
      <dgm:spPr/>
    </dgm:pt>
    <dgm:pt modelId="{D5777A00-A596-4A29-A2A2-6494DE76720F}" type="pres">
      <dgm:prSet presAssocID="{FF416D88-BFCA-4F0C-AB21-2D238073EADA}" presName="composite" presStyleCnt="0"/>
      <dgm:spPr/>
    </dgm:pt>
    <dgm:pt modelId="{35F4BB1B-B70B-4109-8D61-1A66BF198B07}" type="pres">
      <dgm:prSet presAssocID="{FF416D88-BFCA-4F0C-AB21-2D238073EAD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E678939-F4AB-4F7F-80BD-42850494ABA0}" type="pres">
      <dgm:prSet presAssocID="{FF416D88-BFCA-4F0C-AB21-2D238073EADA}" presName="desTx" presStyleLbl="alignAccFollowNode1" presStyleIdx="0" presStyleCnt="2">
        <dgm:presLayoutVars>
          <dgm:bulletEnabled val="1"/>
        </dgm:presLayoutVars>
      </dgm:prSet>
      <dgm:spPr/>
    </dgm:pt>
    <dgm:pt modelId="{5CB6F5DD-8C6A-4B1E-A728-74EC24A4B480}" type="pres">
      <dgm:prSet presAssocID="{4448872D-79CF-42BC-988F-27A4B9F4D5CB}" presName="space" presStyleCnt="0"/>
      <dgm:spPr/>
    </dgm:pt>
    <dgm:pt modelId="{93496AF4-4B3D-41F9-8963-95DF8EE20ACA}" type="pres">
      <dgm:prSet presAssocID="{62E05FC9-2C15-45AE-B9FA-657A09E3844A}" presName="composite" presStyleCnt="0"/>
      <dgm:spPr/>
    </dgm:pt>
    <dgm:pt modelId="{8FE0B968-DA24-49FF-81D6-D303F91F162E}" type="pres">
      <dgm:prSet presAssocID="{62E05FC9-2C15-45AE-B9FA-657A09E3844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417C83DB-DC91-450D-929B-BB930D1E30A8}" type="pres">
      <dgm:prSet presAssocID="{62E05FC9-2C15-45AE-B9FA-657A09E3844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2DD77804-1143-4A89-A01B-F7266EE799A0}" srcId="{CDF14153-9D4D-420B-AE5F-B5BBBC5A8FEE}" destId="{62E05FC9-2C15-45AE-B9FA-657A09E3844A}" srcOrd="1" destOrd="0" parTransId="{0ACAA784-BC27-41CC-904E-EC0FC028C9D7}" sibTransId="{B34F524D-27BD-4A91-B106-4F0E1DC184B7}"/>
    <dgm:cxn modelId="{9C6E880C-0AD8-4D18-A6EA-53A19BCEA6FD}" srcId="{62E05FC9-2C15-45AE-B9FA-657A09E3844A}" destId="{5E530480-5324-48B7-9B31-42A0A717DDD3}" srcOrd="2" destOrd="0" parTransId="{C11753D8-2A56-4B36-A127-6DBEF5011A40}" sibTransId="{4EEF4FD0-1D8F-4953-9C55-299C0C39B3B9}"/>
    <dgm:cxn modelId="{38E8AC13-4FDD-4AD9-B02B-54CB9B9DCCDA}" srcId="{62E05FC9-2C15-45AE-B9FA-657A09E3844A}" destId="{E768EB04-073F-4B71-8F43-7264DCDA7D6A}" srcOrd="0" destOrd="0" parTransId="{3CCCC6F6-4539-4AEB-9065-3A97F76021DF}" sibTransId="{CDFAEEB4-B20B-41BF-AB35-90C96B2748C4}"/>
    <dgm:cxn modelId="{967F1428-3713-4752-A0AB-74D5924EAB22}" type="presOf" srcId="{EA7DDB16-2E05-4D2F-8AE2-3C6CF7C1E25C}" destId="{9E678939-F4AB-4F7F-80BD-42850494ABA0}" srcOrd="0" destOrd="0" presId="urn:microsoft.com/office/officeart/2005/8/layout/hList1"/>
    <dgm:cxn modelId="{27F9202C-96F1-4219-BE51-6BCFB0AA0464}" type="presOf" srcId="{CDF14153-9D4D-420B-AE5F-B5BBBC5A8FEE}" destId="{EC37F5D3-5FBC-44DE-B838-164355252DAF}" srcOrd="0" destOrd="0" presId="urn:microsoft.com/office/officeart/2005/8/layout/hList1"/>
    <dgm:cxn modelId="{95EA0441-173F-4500-B5AA-365645B50284}" type="presOf" srcId="{5E530480-5324-48B7-9B31-42A0A717DDD3}" destId="{417C83DB-DC91-450D-929B-BB930D1E30A8}" srcOrd="0" destOrd="2" presId="urn:microsoft.com/office/officeart/2005/8/layout/hList1"/>
    <dgm:cxn modelId="{516ED744-D52E-47D4-9D71-5A2043D10B59}" srcId="{FF416D88-BFCA-4F0C-AB21-2D238073EADA}" destId="{CF7B6A71-050C-478B-B8FB-F32B5C55A6CA}" srcOrd="1" destOrd="0" parTransId="{DAD71E13-0BC3-423F-9839-E03B89CE85AC}" sibTransId="{4480D531-0696-46C8-8434-6D8F0EF59380}"/>
    <dgm:cxn modelId="{E4B10C4F-E22D-4A42-B5CD-A83F20706092}" type="presOf" srcId="{FF416D88-BFCA-4F0C-AB21-2D238073EADA}" destId="{35F4BB1B-B70B-4109-8D61-1A66BF198B07}" srcOrd="0" destOrd="0" presId="urn:microsoft.com/office/officeart/2005/8/layout/hList1"/>
    <dgm:cxn modelId="{9A087B85-8CF0-43B5-9201-6FB9DEB3F77C}" type="presOf" srcId="{73A28D2F-2FCD-4DAF-93BE-75F55115CD5F}" destId="{417C83DB-DC91-450D-929B-BB930D1E30A8}" srcOrd="0" destOrd="1" presId="urn:microsoft.com/office/officeart/2005/8/layout/hList1"/>
    <dgm:cxn modelId="{85C4FE9B-649D-451A-B698-CD2AB33EF59F}" srcId="{CDF14153-9D4D-420B-AE5F-B5BBBC5A8FEE}" destId="{FF416D88-BFCA-4F0C-AB21-2D238073EADA}" srcOrd="0" destOrd="0" parTransId="{C8F4C12B-A1D9-4331-8E27-BB4D3B5FFF23}" sibTransId="{4448872D-79CF-42BC-988F-27A4B9F4D5CB}"/>
    <dgm:cxn modelId="{756434BA-CD81-4374-B005-932FCE8D0A59}" srcId="{FF416D88-BFCA-4F0C-AB21-2D238073EADA}" destId="{EA7DDB16-2E05-4D2F-8AE2-3C6CF7C1E25C}" srcOrd="0" destOrd="0" parTransId="{F6088E9D-776F-4C04-8C5C-4025D09128FC}" sibTransId="{DFA2CC26-6E91-4BD1-9872-7DA397CF4E59}"/>
    <dgm:cxn modelId="{F17CFCC0-D4A7-4205-9C63-DFBA0BB0D063}" srcId="{62E05FC9-2C15-45AE-B9FA-657A09E3844A}" destId="{73A28D2F-2FCD-4DAF-93BE-75F55115CD5F}" srcOrd="1" destOrd="0" parTransId="{ACEA8E75-C8E7-4C52-BE83-BF05A38B37FD}" sibTransId="{3DDB29E1-D9CB-4CC4-B212-E0D5C9B43E4A}"/>
    <dgm:cxn modelId="{9F412FC7-6EC0-4EFF-AD14-01E03356D700}" type="presOf" srcId="{CF7B6A71-050C-478B-B8FB-F32B5C55A6CA}" destId="{9E678939-F4AB-4F7F-80BD-42850494ABA0}" srcOrd="0" destOrd="1" presId="urn:microsoft.com/office/officeart/2005/8/layout/hList1"/>
    <dgm:cxn modelId="{97F1A7E9-BF19-41A1-815E-77B8469C0568}" type="presOf" srcId="{62E05FC9-2C15-45AE-B9FA-657A09E3844A}" destId="{8FE0B968-DA24-49FF-81D6-D303F91F162E}" srcOrd="0" destOrd="0" presId="urn:microsoft.com/office/officeart/2005/8/layout/hList1"/>
    <dgm:cxn modelId="{E7E157ED-1278-4492-908F-CD90CF896F5E}" type="presOf" srcId="{E768EB04-073F-4B71-8F43-7264DCDA7D6A}" destId="{417C83DB-DC91-450D-929B-BB930D1E30A8}" srcOrd="0" destOrd="0" presId="urn:microsoft.com/office/officeart/2005/8/layout/hList1"/>
    <dgm:cxn modelId="{C7E52AD6-59C4-486C-AB89-0AD14D368133}" type="presParOf" srcId="{EC37F5D3-5FBC-44DE-B838-164355252DAF}" destId="{D5777A00-A596-4A29-A2A2-6494DE76720F}" srcOrd="0" destOrd="0" presId="urn:microsoft.com/office/officeart/2005/8/layout/hList1"/>
    <dgm:cxn modelId="{38ED9509-140C-486C-812D-84C96BDCCF4E}" type="presParOf" srcId="{D5777A00-A596-4A29-A2A2-6494DE76720F}" destId="{35F4BB1B-B70B-4109-8D61-1A66BF198B07}" srcOrd="0" destOrd="0" presId="urn:microsoft.com/office/officeart/2005/8/layout/hList1"/>
    <dgm:cxn modelId="{F69A89BD-4CD2-4B6A-9621-F536E5DE9FB0}" type="presParOf" srcId="{D5777A00-A596-4A29-A2A2-6494DE76720F}" destId="{9E678939-F4AB-4F7F-80BD-42850494ABA0}" srcOrd="1" destOrd="0" presId="urn:microsoft.com/office/officeart/2005/8/layout/hList1"/>
    <dgm:cxn modelId="{D0B53A97-D1A6-46A1-8CD2-D6F0943539EA}" type="presParOf" srcId="{EC37F5D3-5FBC-44DE-B838-164355252DAF}" destId="{5CB6F5DD-8C6A-4B1E-A728-74EC24A4B480}" srcOrd="1" destOrd="0" presId="urn:microsoft.com/office/officeart/2005/8/layout/hList1"/>
    <dgm:cxn modelId="{7C482C18-5F71-4F8E-B025-72B4BF34884E}" type="presParOf" srcId="{EC37F5D3-5FBC-44DE-B838-164355252DAF}" destId="{93496AF4-4B3D-41F9-8963-95DF8EE20ACA}" srcOrd="2" destOrd="0" presId="urn:microsoft.com/office/officeart/2005/8/layout/hList1"/>
    <dgm:cxn modelId="{C29A7E81-268B-43D1-A8FF-E91443E701F2}" type="presParOf" srcId="{93496AF4-4B3D-41F9-8963-95DF8EE20ACA}" destId="{8FE0B968-DA24-49FF-81D6-D303F91F162E}" srcOrd="0" destOrd="0" presId="urn:microsoft.com/office/officeart/2005/8/layout/hList1"/>
    <dgm:cxn modelId="{57E08AE4-C688-48B8-A011-B9EBAFF735C3}" type="presParOf" srcId="{93496AF4-4B3D-41F9-8963-95DF8EE20ACA}" destId="{417C83DB-DC91-450D-929B-BB930D1E30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6C99-C4B2-433D-9E35-70EEBDB17701}">
      <dsp:nvSpPr>
        <dsp:cNvPr id="0" name=""/>
        <dsp:cNvSpPr/>
      </dsp:nvSpPr>
      <dsp:spPr>
        <a:xfrm>
          <a:off x="0" y="571"/>
          <a:ext cx="11328000" cy="13366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8C2F2-EAE7-4E38-9E7D-A0997B392A33}">
      <dsp:nvSpPr>
        <dsp:cNvPr id="0" name=""/>
        <dsp:cNvSpPr/>
      </dsp:nvSpPr>
      <dsp:spPr>
        <a:xfrm>
          <a:off x="404322" y="301306"/>
          <a:ext cx="735131" cy="7351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89EC-6DCA-4C0D-BE17-3F1A659BB2F8}">
      <dsp:nvSpPr>
        <dsp:cNvPr id="0" name=""/>
        <dsp:cNvSpPr/>
      </dsp:nvSpPr>
      <dsp:spPr>
        <a:xfrm>
          <a:off x="1543775" y="571"/>
          <a:ext cx="9784224" cy="133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57" tIns="141457" rIns="141457" bIns="14145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/>
            <a:t>«Le technicien en éducation spécialisée travaille auprès de personnes éprouvant des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difficultés d’adaptation</a:t>
          </a:r>
          <a:r>
            <a:rPr lang="fr-CA" sz="1800" kern="1200" dirty="0"/>
            <a:t>, comme les personnes atteintes d’une déficience physique ou intellectuelle, les délinquants et les toxicomanes, afin de permettre leur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intégration sociale </a:t>
          </a:r>
          <a:r>
            <a:rPr lang="fr-CA" sz="1800" kern="1200" dirty="0"/>
            <a:t>ou de faciliter leur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réadaptation</a:t>
          </a:r>
          <a:r>
            <a:rPr lang="fr-CA" sz="1800" kern="1200" dirty="0"/>
            <a:t>. </a:t>
          </a:r>
          <a:endParaRPr lang="en-US" sz="1800" kern="1200" dirty="0"/>
        </a:p>
      </dsp:txBody>
      <dsp:txXfrm>
        <a:off x="1543775" y="571"/>
        <a:ext cx="9784224" cy="1336602"/>
      </dsp:txXfrm>
    </dsp:sp>
    <dsp:sp modelId="{F4D696D9-232D-425D-9AFE-57DC8EDD1F2C}">
      <dsp:nvSpPr>
        <dsp:cNvPr id="0" name=""/>
        <dsp:cNvSpPr/>
      </dsp:nvSpPr>
      <dsp:spPr>
        <a:xfrm>
          <a:off x="0" y="1671323"/>
          <a:ext cx="11328000" cy="13366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7E5CA-36C1-4852-824B-4B07F5C72EAF}">
      <dsp:nvSpPr>
        <dsp:cNvPr id="0" name=""/>
        <dsp:cNvSpPr/>
      </dsp:nvSpPr>
      <dsp:spPr>
        <a:xfrm>
          <a:off x="404322" y="1972059"/>
          <a:ext cx="735131" cy="7351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65B31-2137-470C-9802-F1EF71FCA890}">
      <dsp:nvSpPr>
        <dsp:cNvPr id="0" name=""/>
        <dsp:cNvSpPr/>
      </dsp:nvSpPr>
      <dsp:spPr>
        <a:xfrm>
          <a:off x="1543775" y="1671323"/>
          <a:ext cx="9784224" cy="133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57" tIns="141457" rIns="141457" bIns="14145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/>
            <a:t>Il doit, entre autres,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observer</a:t>
          </a:r>
          <a:r>
            <a:rPr lang="fr-CA" sz="1800" kern="1200" dirty="0"/>
            <a:t> les attitudes  et comportements de ces personnes, participer à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l’évaluation de leurs besoins</a:t>
          </a:r>
          <a:r>
            <a:rPr lang="fr-CA" sz="1800" kern="1200" dirty="0"/>
            <a:t>, élaborer un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plan d’intervention </a:t>
          </a:r>
          <a:r>
            <a:rPr lang="fr-CA" sz="1800" kern="1200" dirty="0"/>
            <a:t>favorisant leur adaptation, 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animer</a:t>
          </a:r>
          <a:r>
            <a:rPr lang="fr-CA" sz="1800" kern="1200" dirty="0"/>
            <a:t> des activités individuelles ou de groupe et faire des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évaluations périodiques </a:t>
          </a:r>
          <a:r>
            <a:rPr lang="fr-CA" sz="1800" kern="1200" dirty="0"/>
            <a:t>permettant un suivi de ces personnes. </a:t>
          </a:r>
          <a:endParaRPr lang="en-US" sz="1800" kern="1200" dirty="0"/>
        </a:p>
      </dsp:txBody>
      <dsp:txXfrm>
        <a:off x="1543775" y="1671323"/>
        <a:ext cx="9784224" cy="1336602"/>
      </dsp:txXfrm>
    </dsp:sp>
    <dsp:sp modelId="{C2A9B75C-81DC-4157-9E1B-B1EF26E80BDF}">
      <dsp:nvSpPr>
        <dsp:cNvPr id="0" name=""/>
        <dsp:cNvSpPr/>
      </dsp:nvSpPr>
      <dsp:spPr>
        <a:xfrm>
          <a:off x="0" y="3342076"/>
          <a:ext cx="11328000" cy="133660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7BB30-596A-411C-BC5B-98B63EB8AB1E}">
      <dsp:nvSpPr>
        <dsp:cNvPr id="0" name=""/>
        <dsp:cNvSpPr/>
      </dsp:nvSpPr>
      <dsp:spPr>
        <a:xfrm>
          <a:off x="404322" y="3642812"/>
          <a:ext cx="735131" cy="73513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4E71A-CF56-4A6C-BBD8-5C6349F26AEB}">
      <dsp:nvSpPr>
        <dsp:cNvPr id="0" name=""/>
        <dsp:cNvSpPr/>
      </dsp:nvSpPr>
      <dsp:spPr>
        <a:xfrm>
          <a:off x="1543775" y="3342076"/>
          <a:ext cx="9784224" cy="13366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57" tIns="141457" rIns="141457" bIns="14145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/>
            <a:t>Le technicien en éducation spécialisée s’efforce de créer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un climat de confiance </a:t>
          </a:r>
          <a:r>
            <a:rPr lang="fr-CA" sz="1800" kern="1200" dirty="0"/>
            <a:t>qui lui permettra de fournir l’aide nécessaire à la personne en difficulté et de faciliter son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intégration sociale</a:t>
          </a:r>
          <a:r>
            <a:rPr lang="fr-CA" sz="1800" kern="1200" dirty="0"/>
            <a:t>».</a:t>
          </a:r>
          <a:endParaRPr lang="en-US" sz="1800" kern="1200" dirty="0"/>
        </a:p>
      </dsp:txBody>
      <dsp:txXfrm>
        <a:off x="1543775" y="3342076"/>
        <a:ext cx="9784224" cy="1336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F6C99-C4B2-433D-9E35-70EEBDB17701}">
      <dsp:nvSpPr>
        <dsp:cNvPr id="0" name=""/>
        <dsp:cNvSpPr/>
      </dsp:nvSpPr>
      <dsp:spPr>
        <a:xfrm>
          <a:off x="-31087" y="9809"/>
          <a:ext cx="11328000" cy="13313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8C2F2-EAE7-4E38-9E7D-A0997B392A33}">
      <dsp:nvSpPr>
        <dsp:cNvPr id="0" name=""/>
        <dsp:cNvSpPr/>
      </dsp:nvSpPr>
      <dsp:spPr>
        <a:xfrm>
          <a:off x="371637" y="309356"/>
          <a:ext cx="732227" cy="7322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D89EC-6DCA-4C0D-BE17-3F1A659BB2F8}">
      <dsp:nvSpPr>
        <dsp:cNvPr id="0" name=""/>
        <dsp:cNvSpPr/>
      </dsp:nvSpPr>
      <dsp:spPr>
        <a:xfrm>
          <a:off x="1441406" y="7286"/>
          <a:ext cx="9917680" cy="1336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98" tIns="140898" rIns="140898" bIns="14089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/>
            <a:t>«Professionnel qui intervient auprès de personnes ou de groupes de personnes de tout âge connaissant ou étant susceptibles de connaître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des difficultés d’adaptation </a:t>
          </a:r>
          <a:r>
            <a:rPr lang="fr-CA" sz="1800" kern="1200" dirty="0"/>
            <a:t>variées dans le domaine de la santé mentale, des services sociaux et de l’éducation.</a:t>
          </a:r>
          <a:endParaRPr lang="en-US" sz="1800" kern="1200" dirty="0"/>
        </a:p>
      </dsp:txBody>
      <dsp:txXfrm>
        <a:off x="1441406" y="7286"/>
        <a:ext cx="9917680" cy="1336369"/>
      </dsp:txXfrm>
    </dsp:sp>
    <dsp:sp modelId="{F4D696D9-232D-425D-9AFE-57DC8EDD1F2C}">
      <dsp:nvSpPr>
        <dsp:cNvPr id="0" name=""/>
        <dsp:cNvSpPr/>
      </dsp:nvSpPr>
      <dsp:spPr>
        <a:xfrm>
          <a:off x="-162" y="1657781"/>
          <a:ext cx="11328000" cy="13313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7E5CA-36C1-4852-824B-4B07F5C72EAF}">
      <dsp:nvSpPr>
        <dsp:cNvPr id="0" name=""/>
        <dsp:cNvSpPr/>
      </dsp:nvSpPr>
      <dsp:spPr>
        <a:xfrm>
          <a:off x="371637" y="1976033"/>
          <a:ext cx="732227" cy="7322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65B31-2137-470C-9802-F1EF71FCA890}">
      <dsp:nvSpPr>
        <dsp:cNvPr id="0" name=""/>
        <dsp:cNvSpPr/>
      </dsp:nvSpPr>
      <dsp:spPr>
        <a:xfrm>
          <a:off x="1506590" y="1676486"/>
          <a:ext cx="9787313" cy="133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98" tIns="140898" rIns="140898" bIns="140898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800" kern="1200" dirty="0"/>
            <a:t>L’éducateur spécialisé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évalue et accompagne </a:t>
          </a:r>
          <a:r>
            <a:rPr lang="fr-CA" sz="1800" kern="1200" dirty="0"/>
            <a:t>une personne ou un groupe de personnes au travers des situations de la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vie quotidienne</a:t>
          </a:r>
          <a:r>
            <a:rPr lang="fr-CA" sz="1800" kern="1200" dirty="0"/>
            <a:t>, de la relation éducative et de la relation aidante et au moyen de </a:t>
          </a:r>
          <a:r>
            <a:rPr lang="fr-CA" sz="18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techniques d’observation et d’intervention.</a:t>
          </a:r>
          <a:endParaRPr lang="en-US" sz="1800" kern="1200" dirty="0"/>
        </a:p>
      </dsp:txBody>
      <dsp:txXfrm>
        <a:off x="1506590" y="1676486"/>
        <a:ext cx="9787313" cy="1331323"/>
      </dsp:txXfrm>
    </dsp:sp>
    <dsp:sp modelId="{C2A9B75C-81DC-4157-9E1B-B1EF26E80BDF}">
      <dsp:nvSpPr>
        <dsp:cNvPr id="0" name=""/>
        <dsp:cNvSpPr/>
      </dsp:nvSpPr>
      <dsp:spPr>
        <a:xfrm>
          <a:off x="0" y="3327446"/>
          <a:ext cx="11328000" cy="133132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7BB30-596A-411C-BC5B-98B63EB8AB1E}">
      <dsp:nvSpPr>
        <dsp:cNvPr id="0" name=""/>
        <dsp:cNvSpPr/>
      </dsp:nvSpPr>
      <dsp:spPr>
        <a:xfrm>
          <a:off x="371637" y="3640188"/>
          <a:ext cx="732227" cy="73222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B4E71A-CF56-4A6C-BBD8-5C6349F26AEB}">
      <dsp:nvSpPr>
        <dsp:cNvPr id="0" name=""/>
        <dsp:cNvSpPr/>
      </dsp:nvSpPr>
      <dsp:spPr>
        <a:xfrm>
          <a:off x="1506590" y="3340640"/>
          <a:ext cx="9787313" cy="1331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898" tIns="140898" rIns="140898" bIns="14089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 dirty="0"/>
            <a:t>Son rôle consiste à </a:t>
          </a:r>
          <a:r>
            <a:rPr lang="fr-CA" sz="15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observer et à évaluer les besoins</a:t>
          </a:r>
          <a:r>
            <a:rPr lang="fr-CA" sz="1500" kern="1200" dirty="0"/>
            <a:t>, les capacités, les habitudes de vie et les comportements de personnes en difficulté d’adaptation psychosociale. L’éducateur spécialisé peut aussi procéder au </a:t>
          </a:r>
          <a:r>
            <a:rPr lang="fr-CA" sz="15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dépistage, à l’estimation, à la détection ainsi qu’à l’appréciation des troubles non diagnostiqués</a:t>
          </a:r>
          <a:r>
            <a:rPr lang="fr-CA" sz="1500" kern="1200" dirty="0"/>
            <a:t>. Il doit aussi </a:t>
          </a:r>
          <a:r>
            <a:rPr lang="fr-CA" sz="15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évaluer le risque suicidaire et la dangerosité </a:t>
          </a:r>
          <a:r>
            <a:rPr lang="fr-CA" sz="1500" kern="1200" dirty="0"/>
            <a:t>que présente une personne en situation de crise. Il </a:t>
          </a:r>
          <a:r>
            <a:rPr lang="fr-CA" sz="15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consigne</a:t>
          </a:r>
          <a:r>
            <a:rPr lang="fr-CA" sz="1500" kern="1200" dirty="0"/>
            <a:t> les données  au dossier et </a:t>
          </a:r>
          <a:r>
            <a:rPr lang="fr-CA" sz="1500" kern="1200" dirty="0">
              <a:solidFill>
                <a:schemeClr val="accent5">
                  <a:lumMod val="75000"/>
                  <a:lumOff val="25000"/>
                </a:schemeClr>
              </a:solidFill>
            </a:rPr>
            <a:t>rédige les rapports </a:t>
          </a:r>
          <a:r>
            <a:rPr lang="fr-CA" sz="1500" kern="1200" dirty="0"/>
            <a:t>d’évolution en employant la méthode désignée par son organisation.»</a:t>
          </a:r>
          <a:endParaRPr lang="en-US" sz="1500" kern="1200" dirty="0"/>
        </a:p>
      </dsp:txBody>
      <dsp:txXfrm>
        <a:off x="1506590" y="3340640"/>
        <a:ext cx="9787313" cy="13313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4BB1B-B70B-4109-8D61-1A66BF198B07}">
      <dsp:nvSpPr>
        <dsp:cNvPr id="0" name=""/>
        <dsp:cNvSpPr/>
      </dsp:nvSpPr>
      <dsp:spPr>
        <a:xfrm>
          <a:off x="26" y="449595"/>
          <a:ext cx="2556984" cy="5472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Une compétence est:</a:t>
          </a:r>
          <a:endParaRPr lang="en-US" sz="1900" kern="1200" dirty="0"/>
        </a:p>
      </dsp:txBody>
      <dsp:txXfrm>
        <a:off x="26" y="449595"/>
        <a:ext cx="2556984" cy="547200"/>
      </dsp:txXfrm>
    </dsp:sp>
    <dsp:sp modelId="{9E678939-F4AB-4F7F-80BD-42850494ABA0}">
      <dsp:nvSpPr>
        <dsp:cNvPr id="0" name=""/>
        <dsp:cNvSpPr/>
      </dsp:nvSpPr>
      <dsp:spPr>
        <a:xfrm>
          <a:off x="26" y="996795"/>
          <a:ext cx="2556984" cy="323360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900" kern="1200" dirty="0"/>
            <a:t>Un ensemble de </a:t>
          </a:r>
          <a:r>
            <a:rPr lang="fr-CA" sz="1900" b="1" kern="1200" dirty="0">
              <a:solidFill>
                <a:schemeClr val="tx1"/>
              </a:solidFill>
            </a:rPr>
            <a:t>savoir-agir intégré </a:t>
          </a:r>
          <a:r>
            <a:rPr lang="fr-CA" sz="1900" kern="1200" dirty="0"/>
            <a:t>grâce aux cours et stages;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900" kern="1200" dirty="0"/>
            <a:t>Multidimensionnelle, progressive et intégrative: il faut apprendre, appliquer et développer chaque compétence.</a:t>
          </a:r>
        </a:p>
      </dsp:txBody>
      <dsp:txXfrm>
        <a:off x="26" y="996795"/>
        <a:ext cx="2556984" cy="3233609"/>
      </dsp:txXfrm>
    </dsp:sp>
    <dsp:sp modelId="{8FE0B968-DA24-49FF-81D6-D303F91F162E}">
      <dsp:nvSpPr>
        <dsp:cNvPr id="0" name=""/>
        <dsp:cNvSpPr/>
      </dsp:nvSpPr>
      <dsp:spPr>
        <a:xfrm>
          <a:off x="2914988" y="449595"/>
          <a:ext cx="2556984" cy="5472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900" kern="1200" dirty="0"/>
            <a:t>L’intervention est: </a:t>
          </a:r>
          <a:endParaRPr lang="en-US" sz="1900" kern="1200" dirty="0"/>
        </a:p>
      </dsp:txBody>
      <dsp:txXfrm>
        <a:off x="2914988" y="449595"/>
        <a:ext cx="2556984" cy="547200"/>
      </dsp:txXfrm>
    </dsp:sp>
    <dsp:sp modelId="{417C83DB-DC91-450D-929B-BB930D1E30A8}">
      <dsp:nvSpPr>
        <dsp:cNvPr id="0" name=""/>
        <dsp:cNvSpPr/>
      </dsp:nvSpPr>
      <dsp:spPr>
        <a:xfrm>
          <a:off x="2914988" y="996795"/>
          <a:ext cx="2556984" cy="3233609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900" kern="1200" dirty="0"/>
            <a:t>Planifiée;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900" kern="1200" dirty="0"/>
            <a:t>Contextualisée;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900" kern="1200" dirty="0"/>
            <a:t>Adaptée.</a:t>
          </a:r>
          <a:endParaRPr lang="en-US" sz="1900" kern="1200" dirty="0"/>
        </a:p>
      </dsp:txBody>
      <dsp:txXfrm>
        <a:off x="2914988" y="996795"/>
        <a:ext cx="2556984" cy="3233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B651C5-239C-481D-B679-C1853F3D7869}" type="datetime1">
              <a:rPr lang="fr-FR" smtClean="0"/>
              <a:t>29/08/2023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3F468-A24C-40BA-9BA0-927B9D8CEF08}" type="datetime1">
              <a:rPr lang="fr-FR" smtClean="0"/>
              <a:pPr/>
              <a:t>29/08/2023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Modifier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49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716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4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406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20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 rtl="0"/>
            <a:r>
              <a:rPr lang="fr-CA" noProof="0"/>
              <a:t>Modifier le style des sous-titres du masque</a:t>
            </a:r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 noProof="0"/>
              <a:t>Modifier le style du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0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4800" b="1" spc="-300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0" y="41488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43715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séparation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 rtlCol="0"/>
          <a:lstStyle>
            <a:lvl1pPr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 rtlCol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 dirty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282858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Text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11800" y="3802899"/>
            <a:ext cx="4648200" cy="985000"/>
          </a:xfrm>
          <a:solidFill>
            <a:schemeClr val="bg1"/>
          </a:solidFill>
        </p:spPr>
        <p:txBody>
          <a:bodyPr lIns="180000" tIns="180000" rIns="180000" bIns="180000" rtlCol="0"/>
          <a:lstStyle>
            <a:lvl1pPr algn="r">
              <a:defRPr sz="36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11800" y="4787900"/>
            <a:ext cx="4648200" cy="116280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2668686"/>
            <a:ext cx="5472000" cy="2999426"/>
          </a:xfrm>
        </p:spPr>
        <p:txBody>
          <a:bodyPr rtlCol="0"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08F53F-6AA2-4060-904A-BC90211DC043}"/>
              </a:ext>
            </a:extLst>
          </p:cNvPr>
          <p:cNvSpPr/>
          <p:nvPr userDrawn="1"/>
        </p:nvSpPr>
        <p:spPr>
          <a:xfrm>
            <a:off x="9348588" y="3700775"/>
            <a:ext cx="2411412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Image du tex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6096000" cy="6371351"/>
          </a:xfrm>
          <a:solidFill>
            <a:schemeClr val="bg1">
              <a:lumMod val="95000"/>
            </a:schemeClr>
          </a:solidFill>
        </p:spPr>
        <p:txBody>
          <a:bodyPr tIns="1584000" rtlCol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8100" y="1869795"/>
            <a:ext cx="6641900" cy="1124345"/>
          </a:xfrm>
          <a:solidFill>
            <a:schemeClr val="bg1">
              <a:lumMod val="95000"/>
            </a:schemeClr>
          </a:solidFill>
        </p:spPr>
        <p:txBody>
          <a:bodyPr lIns="180000" tIns="180000" rIns="180000" bIns="180000" rtlCol="0"/>
          <a:lstStyle>
            <a:lvl1pPr algn="l">
              <a:defRPr sz="4800" b="1" spc="-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18334" y="2994141"/>
            <a:ext cx="6641626" cy="590155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 rtlCol="0"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8000" y="3763648"/>
            <a:ext cx="5472000" cy="2428351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FA5285E0-8F27-49C4-AADF-92A3B72D41FD}"/>
              </a:ext>
            </a:extLst>
          </p:cNvPr>
          <p:cNvSpPr/>
          <p:nvPr userDrawn="1"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438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0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CA" noProof="0"/>
              <a:t>Modifier le style du titre</a:t>
            </a:r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 de votre atten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102" cy="6804025"/>
          </a:xfrm>
          <a:solidFill>
            <a:schemeClr val="bg1">
              <a:lumMod val="85000"/>
            </a:schemeClr>
          </a:solidFill>
        </p:spPr>
        <p:txBody>
          <a:bodyPr tIns="0"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58200" y="2798354"/>
            <a:ext cx="3733800" cy="1013684"/>
          </a:xfrm>
          <a:solidFill>
            <a:schemeClr val="bg1"/>
          </a:solidFill>
        </p:spPr>
        <p:txBody>
          <a:bodyPr vert="horz" lIns="108000" tIns="108000" rIns="252000" bIns="180000" rtlCol="0" anchor="t">
            <a:noAutofit/>
          </a:bodyPr>
          <a:lstStyle>
            <a:lvl1pPr algn="r">
              <a:lnSpc>
                <a:spcPct val="70000"/>
              </a:lnSpc>
              <a:defRPr lang="en-ZA" sz="4000" b="1" spc="-300" dirty="0"/>
            </a:lvl1pPr>
          </a:lstStyle>
          <a:p>
            <a:pPr lvl="0" algn="r" rtl="0"/>
            <a:r>
              <a:rPr lang="fr-FR" noProof="0" dirty="0"/>
              <a:t>Merci de votre attention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52FA7FC9-E40E-4144-84E4-34E3722E9A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3957705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Nom complet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97289182-4FE6-4A18-9775-4588D5801C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306722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Numéro de téléphone</a:t>
            </a:r>
          </a:p>
        </p:txBody>
      </p:sp>
      <p:sp>
        <p:nvSpPr>
          <p:cNvPr id="11" name="Espace réservé du texte 7">
            <a:extLst>
              <a:ext uri="{FF2B5EF4-FFF2-40B4-BE49-F238E27FC236}">
                <a16:creationId xmlns:a16="http://schemas.microsoft.com/office/drawing/2014/main" id="{BD4E94C7-6CAF-4FEE-9E02-D3D3A2AC5E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8200" y="4655739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Poignée E-mail ou Réseaux sociaux</a:t>
            </a:r>
          </a:p>
        </p:txBody>
      </p:sp>
      <p:sp>
        <p:nvSpPr>
          <p:cNvPr id="12" name="Espace réservé du texte 8">
            <a:extLst>
              <a:ext uri="{FF2B5EF4-FFF2-40B4-BE49-F238E27FC236}">
                <a16:creationId xmlns:a16="http://schemas.microsoft.com/office/drawing/2014/main" id="{0DE421A3-3C59-48FC-BC3B-007ADFBEB4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58200" y="5004756"/>
            <a:ext cx="2910342" cy="316800"/>
          </a:xfrm>
          <a:solidFill>
            <a:schemeClr val="tx1">
              <a:lumMod val="75000"/>
              <a:lumOff val="25000"/>
            </a:schemeClr>
          </a:solidFill>
        </p:spPr>
        <p:txBody>
          <a:bodyPr rIns="72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Site web de l’entreprise</a:t>
            </a:r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8" name="Rectangle 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8458200" y="2685912"/>
            <a:ext cx="3733800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2FB6A7-1E80-487C-93E6-DCAA8751EF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4966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EB0D177-9AA4-42F4-9CD7-CD206217CA6D}"/>
              </a:ext>
            </a:extLst>
          </p:cNvPr>
          <p:cNvSpPr/>
          <p:nvPr userDrawn="1"/>
        </p:nvSpPr>
        <p:spPr>
          <a:xfrm>
            <a:off x="9780101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25DB53-D610-4A40-AFDC-EBC47DB613CE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31" name="Forme libre : Forme 30">
            <a:extLst>
              <a:ext uri="{FF2B5EF4-FFF2-40B4-BE49-F238E27FC236}">
                <a16:creationId xmlns:a16="http://schemas.microsoft.com/office/drawing/2014/main" id="{C2B9A6A4-83D0-40B1-8B15-964C84BF0705}"/>
              </a:ext>
            </a:extLst>
          </p:cNvPr>
          <p:cNvSpPr/>
          <p:nvPr userDrawn="1"/>
        </p:nvSpPr>
        <p:spPr>
          <a:xfrm>
            <a:off x="0" y="6371351"/>
            <a:ext cx="9780102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439820"/>
            <a:ext cx="5664000" cy="2950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60000" y="6371351"/>
            <a:ext cx="432000" cy="432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4" name="Zone de texte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10243100" y="6430153"/>
            <a:ext cx="1053900" cy="365535"/>
          </a:xfrm>
          <a:prstGeom prst="rect">
            <a:avLst/>
          </a:prstGeom>
          <a:noFill/>
        </p:spPr>
        <p:txBody>
          <a:bodyPr wrap="square" tIns="108000" bIns="0" rtlCol="0" anchor="ctr">
            <a:spAutoFit/>
          </a:bodyPr>
          <a:lstStyle/>
          <a:p>
            <a:pPr algn="r" rtl="0">
              <a:lnSpc>
                <a:spcPts val="1000"/>
              </a:lnSpc>
            </a:pPr>
            <a:r>
              <a:rPr lang="fr-FR" sz="2500" b="1" i="0" spc="-100" noProof="0">
                <a:solidFill>
                  <a:schemeClr val="accent1"/>
                </a:solidFill>
                <a:latin typeface="+mj-lt"/>
              </a:rPr>
              <a:t>TREY</a:t>
            </a:r>
            <a:r>
              <a:rPr lang="fr-FR" sz="1600" b="1" i="0" spc="-100" noProof="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1600" b="1" i="0" spc="-100" baseline="0" noProof="0">
                <a:solidFill>
                  <a:schemeClr val="accent1"/>
                </a:solidFill>
                <a:latin typeface="+mj-lt"/>
              </a:rPr>
            </a:br>
            <a:r>
              <a:rPr lang="fr-FR" sz="1200" b="0" i="0" spc="140" noProof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Research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9" name="Rectangle 28">
            <a:extLst>
              <a:ext uri="{FF2B5EF4-FFF2-40B4-BE49-F238E27FC236}">
                <a16:creationId xmlns:a16="http://schemas.microsoft.com/office/drawing/2014/main" id="{9B49670D-8F18-44A8-B217-67B412095C0D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30FA059-EC32-4FFF-9673-48849B2FA4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6" r:id="rId5"/>
    <p:sldLayoutId id="2147483659" r:id="rId6"/>
    <p:sldLayoutId id="2147483660" r:id="rId7"/>
    <p:sldLayoutId id="2147483664" r:id="rId8"/>
    <p:sldLayoutId id="2147483650" r:id="rId9"/>
    <p:sldLayoutId id="2147483652" r:id="rId10"/>
    <p:sldLayoutId id="2147483656" r:id="rId11"/>
    <p:sldLayoutId id="2147483657" r:id="rId12"/>
    <p:sldLayoutId id="2147483654" r:id="rId13"/>
    <p:sldLayoutId id="2147483655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think-png/download/6607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’image 11" descr="Mains rassemblées en cercle">
            <a:extLst>
              <a:ext uri="{FF2B5EF4-FFF2-40B4-BE49-F238E27FC236}">
                <a16:creationId xmlns:a16="http://schemas.microsoft.com/office/drawing/2014/main" id="{AA8A1CBA-9BB5-2246-9F4B-98EAD7C901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2811053"/>
            <a:ext cx="8991600" cy="1261295"/>
          </a:xfrm>
        </p:spPr>
        <p:txBody>
          <a:bodyPr tIns="216000" rtlCol="0"/>
          <a:lstStyle/>
          <a:p>
            <a:pPr rtl="0"/>
            <a:r>
              <a:rPr lang="fr-FR" sz="4400" dirty="0"/>
              <a:t>Le programme Techniques d’éducation spécialisée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72348"/>
            <a:ext cx="6580188" cy="580921"/>
          </a:xfrm>
        </p:spPr>
        <p:txBody>
          <a:bodyPr rtlCol="0"/>
          <a:lstStyle/>
          <a:p>
            <a:pPr rtl="0"/>
            <a:r>
              <a:rPr lang="fr-FR" dirty="0"/>
              <a:t>Dans la province et au Collège Mérici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252956B9-D1AA-9531-2F7E-A69184A7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fr-FR" sz="3000" b="1" kern="1200" spc="-150">
                <a:latin typeface="+mj-lt"/>
                <a:ea typeface="+mj-ea"/>
                <a:cs typeface="+mj-cs"/>
              </a:rPr>
              <a:t>Les compétences ciblées par la profession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316DDC0-9F50-09DD-7CAC-E8618CB0A8E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fr-FR" kern="1200" dirty="0">
                <a:latin typeface="+mn-lt"/>
                <a:ea typeface="+mn-ea"/>
                <a:cs typeface="+mn-cs"/>
              </a:rPr>
              <a:t>Les pages 21 à 45 de «La personne avant tout» de Guy Lemire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28E847-702D-4BCD-B109-28876E0114A7}"/>
              </a:ext>
            </a:extLst>
          </p:cNvPr>
          <p:cNvSpPr txBox="1"/>
          <p:nvPr/>
        </p:nvSpPr>
        <p:spPr>
          <a:xfrm>
            <a:off x="6299200" y="1691351"/>
            <a:ext cx="5472113" cy="46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 doit tenir compte des </a:t>
            </a:r>
            <a:r>
              <a:rPr lang="fr-FR" sz="2400" dirty="0">
                <a:solidFill>
                  <a:srgbClr val="FF0000"/>
                </a:solidFill>
              </a:rPr>
              <a:t>facteurs biopsychosociaux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de la </a:t>
            </a:r>
            <a:r>
              <a:rPr lang="fr-FR" sz="2400" dirty="0">
                <a:solidFill>
                  <a:srgbClr val="00B050"/>
                </a:solidFill>
              </a:rPr>
              <a:t>motivation intrinsèque 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personne et du </a:t>
            </a:r>
            <a:r>
              <a:rPr lang="fr-FR" sz="2400" dirty="0">
                <a:solidFill>
                  <a:srgbClr val="7030A0"/>
                </a:solidFill>
              </a:rPr>
              <a:t>contexte de travail dans lequel nous évoluons</a:t>
            </a:r>
            <a:r>
              <a:rPr lang="fr-FR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fr-FR" sz="2400" b="1" dirty="0">
              <a:solidFill>
                <a:srgbClr val="00B0F0"/>
              </a:solidFill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66B81E-E7F4-610E-18D1-91D9FB5D062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r-FR" kern="1200">
                <a:latin typeface="+mn-lt"/>
                <a:ea typeface="+mn-ea"/>
                <a:cs typeface="+mn-cs"/>
              </a:rPr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5265438-ED21-AF21-03CC-E2883345ACB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fr-FR" smtClean="0"/>
              <a:pPr>
                <a:spcAft>
                  <a:spcPts val="600"/>
                </a:spcAft>
              </a:pPr>
              <a:t>10</a:t>
            </a:fld>
            <a:endParaRPr lang="fr-FR"/>
          </a:p>
        </p:txBody>
      </p:sp>
      <p:graphicFrame>
        <p:nvGraphicFramePr>
          <p:cNvPr id="14" name="Espace réservé du contenu 7">
            <a:extLst>
              <a:ext uri="{FF2B5EF4-FFF2-40B4-BE49-F238E27FC236}">
                <a16:creationId xmlns:a16="http://schemas.microsoft.com/office/drawing/2014/main" id="{AD455E2A-9C03-E807-D397-A7E4F7455E6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7719379"/>
              </p:ext>
            </p:extLst>
          </p:nvPr>
        </p:nvGraphicFramePr>
        <p:xfrm>
          <a:off x="432000" y="1512000"/>
          <a:ext cx="547200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7" name="Image 16" descr="Three women brainstorming">
            <a:extLst>
              <a:ext uri="{FF2B5EF4-FFF2-40B4-BE49-F238E27FC236}">
                <a16:creationId xmlns:a16="http://schemas.microsoft.com/office/drawing/2014/main" id="{F5990C6E-E6E8-0BD7-7A1A-5FA23E894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772" y="3429000"/>
            <a:ext cx="3746318" cy="2499985"/>
          </a:xfrm>
          <a:prstGeom prst="rect">
            <a:avLst/>
          </a:prstGeom>
        </p:spPr>
      </p:pic>
      <p:pic>
        <p:nvPicPr>
          <p:cNvPr id="21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C1A82630-A7B6-920E-994A-BD2218F6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uage 1">
            <a:extLst>
              <a:ext uri="{FF2B5EF4-FFF2-40B4-BE49-F238E27FC236}">
                <a16:creationId xmlns:a16="http://schemas.microsoft.com/office/drawing/2014/main" id="{6B08A28B-D026-7CA5-C78D-2075975A8416}"/>
              </a:ext>
            </a:extLst>
          </p:cNvPr>
          <p:cNvSpPr/>
          <p:nvPr/>
        </p:nvSpPr>
        <p:spPr>
          <a:xfrm>
            <a:off x="2728387" y="4015409"/>
            <a:ext cx="3164414" cy="2204091"/>
          </a:xfrm>
          <a:prstGeom prst="clou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CA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Voir page 9 de votre cahier pour les 23 compétences</a:t>
            </a:r>
            <a:r>
              <a:rPr lang="fr-CA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fr-CA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" name="Connecteur : en arc 3">
            <a:extLst>
              <a:ext uri="{FF2B5EF4-FFF2-40B4-BE49-F238E27FC236}">
                <a16:creationId xmlns:a16="http://schemas.microsoft.com/office/drawing/2014/main" id="{D842CE1E-988F-3D7B-4698-4108E850BC9E}"/>
              </a:ext>
            </a:extLst>
          </p:cNvPr>
          <p:cNvCxnSpPr/>
          <p:nvPr/>
        </p:nvCxnSpPr>
        <p:spPr>
          <a:xfrm flipV="1">
            <a:off x="2122415" y="5166649"/>
            <a:ext cx="1045585" cy="248381"/>
          </a:xfrm>
          <a:prstGeom prst="curvedConnector3">
            <a:avLst>
              <a:gd name="adj1" fmla="val 54814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095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d’image 22" descr="Femme souriante en train d’utiliser un ordinateur portable">
            <a:extLst>
              <a:ext uri="{FF2B5EF4-FFF2-40B4-BE49-F238E27FC236}">
                <a16:creationId xmlns:a16="http://schemas.microsoft.com/office/drawing/2014/main" id="{35E3CE9E-B03C-CB4B-A83A-D3265C7A05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2156226"/>
            <a:ext cx="4903599" cy="1958400"/>
          </a:xfrm>
        </p:spPr>
        <p:txBody>
          <a:bodyPr rtlCol="0"/>
          <a:lstStyle/>
          <a:p>
            <a:pPr rtl="0"/>
            <a:r>
              <a:rPr lang="fr-FR" sz="5400" dirty="0"/>
              <a:t>Cahier de programme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110760"/>
            <a:ext cx="4902200" cy="1100565"/>
          </a:xfrm>
        </p:spPr>
        <p:txBody>
          <a:bodyPr rtlCol="0"/>
          <a:lstStyle/>
          <a:p>
            <a:pPr rtl="0"/>
            <a:r>
              <a:rPr lang="fr-FR" dirty="0"/>
              <a:t>Un regard plus poussé sur le Programme au Collège Mérici</a:t>
            </a:r>
          </a:p>
          <a:p>
            <a:pPr rtl="0"/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11</a:t>
            </a:fld>
            <a:endParaRPr lang="fr-FR"/>
          </a:p>
        </p:txBody>
      </p:sp>
      <p:pic>
        <p:nvPicPr>
          <p:cNvPr id="2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0A7F07A6-63BB-6C98-D00C-05FA744E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69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1A8E70-AB70-03B7-5F05-5A42A17523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5B8421-F960-4E9E-52BE-B3FCC436F92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12</a:t>
            </a:fld>
            <a:endParaRPr lang="fr-FR" noProof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0B2C1804-10F0-4B79-E0F2-F7E3EC31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123118"/>
            <a:ext cx="11328000" cy="432000"/>
          </a:xfrm>
        </p:spPr>
        <p:txBody>
          <a:bodyPr/>
          <a:lstStyle/>
          <a:p>
            <a:r>
              <a:rPr lang="fr-CA" dirty="0"/>
              <a:t>Logigramme</a:t>
            </a:r>
          </a:p>
        </p:txBody>
      </p:sp>
      <p:pic>
        <p:nvPicPr>
          <p:cNvPr id="10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D6068644-CF1F-BF5D-751C-2E390E27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99AE1C8-5D30-7CDD-00C7-5E177A433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765" y="799218"/>
            <a:ext cx="12284765" cy="57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17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6E1B2CA-F5D6-FB73-8B62-DBF0D763C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4307" y="0"/>
            <a:ext cx="7920182" cy="72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5F3716D-6E8E-B53F-6C4A-49DB8D31685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Ajouter un pied de page</a:t>
            </a:r>
          </a:p>
        </p:txBody>
      </p:sp>
      <p:sp>
        <p:nvSpPr>
          <p:cNvPr id="3" name="Espace réservé du numéro de diapositive 2" hidden="1">
            <a:extLst>
              <a:ext uri="{FF2B5EF4-FFF2-40B4-BE49-F238E27FC236}">
                <a16:creationId xmlns:a16="http://schemas.microsoft.com/office/drawing/2014/main" id="{ED7D26F7-3164-194A-FAB5-10FC18FF8B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13</a:t>
            </a:fld>
            <a:endParaRPr lang="fr-FR" noProof="0"/>
          </a:p>
        </p:txBody>
      </p:sp>
      <p:pic>
        <p:nvPicPr>
          <p:cNvPr id="6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C27A0BC7-D273-9A5C-D056-D6A5F575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70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A7D6FD7-D288-4447-A510-58649B754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54908" y="59121"/>
            <a:ext cx="7961747" cy="67988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5BF8D3F-EC98-1F82-FC38-8D118A9B85C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 hidden="1">
            <a:extLst>
              <a:ext uri="{FF2B5EF4-FFF2-40B4-BE49-F238E27FC236}">
                <a16:creationId xmlns:a16="http://schemas.microsoft.com/office/drawing/2014/main" id="{C1858D4A-DC36-F193-EE57-D0765DAD08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14</a:t>
            </a:fld>
            <a:endParaRPr lang="fr-FR" noProof="0"/>
          </a:p>
        </p:txBody>
      </p:sp>
      <p:pic>
        <p:nvPicPr>
          <p:cNvPr id="12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5828706F-88E3-53DA-FD78-CFE4B482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629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F1945C7-B689-50A1-1E1F-EAB30639E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418" y="68263"/>
            <a:ext cx="7492154" cy="6234112"/>
          </a:xfrm>
          <a:prstGeom prst="rect">
            <a:avLst/>
          </a:prstGeom>
          <a:noFill/>
        </p:spPr>
      </p:pic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B108095-8603-635F-EEFA-B0CE212C879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 hidden="1">
            <a:extLst>
              <a:ext uri="{FF2B5EF4-FFF2-40B4-BE49-F238E27FC236}">
                <a16:creationId xmlns:a16="http://schemas.microsoft.com/office/drawing/2014/main" id="{EE6722AF-DE8F-5DC9-31C2-C5BCC8DDA34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0000" y="6371351"/>
            <a:ext cx="432000" cy="432000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15</a:t>
            </a:fld>
            <a:endParaRPr lang="fr-FR" noProof="0"/>
          </a:p>
        </p:txBody>
      </p:sp>
      <p:pic>
        <p:nvPicPr>
          <p:cNvPr id="1026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5E532420-59C1-26C1-0D91-58868B523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468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5FF85C-BCD4-13D8-87ED-719458108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En résumé…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301D4FB-9C1B-4898-D075-CDEC4D89D5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4330" y="1516359"/>
            <a:ext cx="9757670" cy="358775"/>
          </a:xfrm>
        </p:spPr>
        <p:txBody>
          <a:bodyPr/>
          <a:lstStyle/>
          <a:p>
            <a:r>
              <a:rPr lang="fr-CA" dirty="0"/>
              <a:t>Formation adaptée aux réalités actuelles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17B65F1-A0D3-7EFD-C8B1-F87A4972E6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3097" y="2020359"/>
            <a:ext cx="11188904" cy="4170891"/>
          </a:xfrm>
        </p:spPr>
        <p:txBody>
          <a:bodyPr/>
          <a:lstStyle/>
          <a:p>
            <a:r>
              <a:rPr lang="fr-CA" dirty="0"/>
              <a:t>On va développer ses </a:t>
            </a:r>
            <a:r>
              <a:rPr lang="fr-CA" dirty="0">
                <a:solidFill>
                  <a:schemeClr val="accent1"/>
                </a:solidFill>
              </a:rPr>
              <a:t>savoirs</a:t>
            </a:r>
            <a:r>
              <a:rPr lang="fr-CA" dirty="0"/>
              <a:t> (connaissances théoriques), son </a:t>
            </a:r>
            <a:r>
              <a:rPr lang="fr-CA" dirty="0">
                <a:solidFill>
                  <a:schemeClr val="accent3">
                    <a:lumMod val="75000"/>
                  </a:schemeClr>
                </a:solidFill>
              </a:rPr>
              <a:t>savoir-faire </a:t>
            </a:r>
            <a:r>
              <a:rPr lang="fr-CA" dirty="0"/>
              <a:t>(pratiques, laboratoire, stages) et son </a:t>
            </a:r>
            <a:r>
              <a:rPr lang="fr-CA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savoir-être</a:t>
            </a:r>
            <a:r>
              <a:rPr lang="fr-CA" dirty="0"/>
              <a:t> (auto-analyse et évaluation par les pairs et enseignants) .</a:t>
            </a:r>
          </a:p>
          <a:p>
            <a:r>
              <a:rPr lang="fr-CA" dirty="0"/>
              <a:t> Le tout afin de </a:t>
            </a:r>
            <a:r>
              <a:rPr lang="fr-CA" b="1" dirty="0">
                <a:solidFill>
                  <a:schemeClr val="accent2"/>
                </a:solidFill>
              </a:rPr>
              <a:t>savoir –agir</a:t>
            </a:r>
            <a:r>
              <a:rPr lang="fr-CA" dirty="0"/>
              <a:t> qu’importe les circonstances, milieux ou clientèles.</a:t>
            </a:r>
          </a:p>
          <a:p>
            <a:r>
              <a:rPr lang="fr-CA" dirty="0"/>
              <a:t>Consultez l’API si vous sentez que votre session est trop lourde pour voir vos options avant le 19 septembre prochain.</a:t>
            </a:r>
          </a:p>
          <a:p>
            <a:r>
              <a:rPr lang="fr-CA" dirty="0"/>
              <a:t>Formation axée sur les réalités </a:t>
            </a:r>
            <a:r>
              <a:rPr lang="fr-CA"/>
              <a:t>du terrain.</a:t>
            </a:r>
            <a:endParaRPr lang="fr-CA" dirty="0"/>
          </a:p>
          <a:p>
            <a:endParaRPr lang="fr-CA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54B2F1F-E363-6DF9-728A-C58CDC3EA3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1009B0-5244-EBD8-FECE-B1A6E1528A3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16</a:t>
            </a:fld>
            <a:endParaRPr lang="fr-FR" noProof="0"/>
          </a:p>
        </p:txBody>
      </p:sp>
      <p:pic>
        <p:nvPicPr>
          <p:cNvPr id="10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809D7364-3F3B-A648-A4CB-79AE8D64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828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ce réservé d’image 31" descr="Mains en train d’applaudir">
            <a:extLst>
              <a:ext uri="{FF2B5EF4-FFF2-40B4-BE49-F238E27FC236}">
                <a16:creationId xmlns:a16="http://schemas.microsoft.com/office/drawing/2014/main" id="{AAB6EE12-FEF8-FB41-A909-0DA61D7725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230" y="26987"/>
            <a:ext cx="9780102" cy="6804025"/>
          </a:xfrm>
        </p:spPr>
      </p:pic>
      <p:sp>
        <p:nvSpPr>
          <p:cNvPr id="14" name="Titre 13">
            <a:extLst>
              <a:ext uri="{FF2B5EF4-FFF2-40B4-BE49-F238E27FC236}">
                <a16:creationId xmlns:a16="http://schemas.microsoft.com/office/drawing/2014/main" id="{6C38D7A9-9299-4108-BB08-026F4B9CAE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tIns="108000" rtlCol="0"/>
          <a:lstStyle/>
          <a:p>
            <a:pPr rtl="0">
              <a:lnSpc>
                <a:spcPct val="70000"/>
              </a:lnSpc>
            </a:pPr>
            <a:r>
              <a:rPr lang="fr-FR" sz="4000" dirty="0"/>
              <a:t>Bonne semaine!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91814EC9-246A-4C6E-941E-5774FE72F08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17</a:t>
            </a:fld>
            <a:endParaRPr lang="fr-FR"/>
          </a:p>
        </p:txBody>
      </p:sp>
      <p:pic>
        <p:nvPicPr>
          <p:cNvPr id="15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DFB71889-5F53-E1E4-71C2-4FD93A551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BB2DC08-CB0F-5BAB-34E9-4FE2F9A9CC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EE4069F-E9DE-6D91-4524-40187FB7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900" y="1258482"/>
            <a:ext cx="4648200" cy="985000"/>
          </a:xfrm>
        </p:spPr>
        <p:txBody>
          <a:bodyPr/>
          <a:lstStyle/>
          <a:p>
            <a:r>
              <a:rPr lang="fr-CA" dirty="0"/>
              <a:t>Vous  avez besoin…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2D864C-276A-480B-A555-81E7785E71E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926270" y="2339165"/>
            <a:ext cx="4648200" cy="1162800"/>
          </a:xfrm>
        </p:spPr>
        <p:txBody>
          <a:bodyPr/>
          <a:lstStyle/>
          <a:p>
            <a:r>
              <a:rPr lang="fr-CA" dirty="0"/>
              <a:t>Cahier d’activités, pp. 2-14</a:t>
            </a:r>
          </a:p>
          <a:p>
            <a:r>
              <a:rPr lang="fr-CA" dirty="0"/>
              <a:t>Livre: La personne avant tout, pp.15 -34</a:t>
            </a:r>
          </a:p>
          <a:p>
            <a:r>
              <a:rPr lang="fr-CA" dirty="0"/>
              <a:t>Guide programme TES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EA08E2EE-2607-AE1B-F7FB-34F2F1E60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2050" y="993913"/>
            <a:ext cx="5472000" cy="3691474"/>
          </a:xfrm>
        </p:spPr>
        <p:txBody>
          <a:bodyPr/>
          <a:lstStyle/>
          <a:p>
            <a:r>
              <a:rPr lang="fr-CA" dirty="0"/>
              <a:t>Les services offerts à Mérici</a:t>
            </a:r>
          </a:p>
          <a:p>
            <a:r>
              <a:rPr lang="fr-CA" dirty="0"/>
              <a:t>La formation au Québec:</a:t>
            </a:r>
          </a:p>
          <a:p>
            <a:pPr lvl="1"/>
            <a:r>
              <a:rPr lang="fr-CA" dirty="0"/>
              <a:t>L’éducateur spécialisé: les cibles de la formation</a:t>
            </a:r>
          </a:p>
          <a:p>
            <a:pPr lvl="1"/>
            <a:r>
              <a:rPr lang="fr-CA" dirty="0"/>
              <a:t>Les fonctions de l’éducateur</a:t>
            </a:r>
          </a:p>
          <a:p>
            <a:pPr lvl="1"/>
            <a:endParaRPr lang="fr-CA" dirty="0"/>
          </a:p>
          <a:p>
            <a:r>
              <a:rPr lang="fr-CA" dirty="0"/>
              <a:t>La formation à Mérici</a:t>
            </a:r>
          </a:p>
          <a:p>
            <a:pPr lvl="1"/>
            <a:r>
              <a:rPr lang="fr-CA" dirty="0"/>
              <a:t>Logigramme</a:t>
            </a:r>
          </a:p>
          <a:p>
            <a:pPr lvl="1"/>
            <a:r>
              <a:rPr lang="fr-CA" dirty="0"/>
              <a:t>Les points saillants</a:t>
            </a:r>
          </a:p>
          <a:p>
            <a:endParaRPr lang="fr-CA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519231-62E0-333D-E46F-82AD85A648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2FCA777-0ADB-F546-9B44-60875022AF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</a:t>
            </a:fld>
            <a:endParaRPr lang="fr-FR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F7AA29-2A40-1449-41D7-2C374ABCC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4642" y="6166130"/>
            <a:ext cx="200575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12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65" y="1073426"/>
            <a:ext cx="5472000" cy="3985959"/>
          </a:xfrm>
        </p:spPr>
        <p:txBody>
          <a:bodyPr rtlCol="0"/>
          <a:lstStyle/>
          <a:p>
            <a:pPr marL="0" indent="0" rtl="0">
              <a:buNone/>
            </a:pPr>
            <a:endParaRPr lang="fr-FR" sz="3200" dirty="0"/>
          </a:p>
          <a:p>
            <a:pPr rtl="0"/>
            <a:endParaRPr lang="fr-FR" sz="2000" dirty="0"/>
          </a:p>
          <a:p>
            <a:pPr rtl="0"/>
            <a:endParaRPr lang="fr-FR" sz="2000" dirty="0"/>
          </a:p>
          <a:p>
            <a:pPr rtl="0"/>
            <a:endParaRPr lang="fr-FR" sz="2000" dirty="0"/>
          </a:p>
          <a:p>
            <a:pPr rtl="0"/>
            <a:r>
              <a:rPr lang="fr-FR" sz="2000" dirty="0">
                <a:solidFill>
                  <a:schemeClr val="tx1"/>
                </a:solidFill>
              </a:rPr>
              <a:t>La profession s’est définie au fil du temps, avec une offre de formation qui a débuté en </a:t>
            </a:r>
            <a:r>
              <a:rPr lang="fr-FR" sz="2000" b="1" dirty="0">
                <a:solidFill>
                  <a:schemeClr val="tx1"/>
                </a:solidFill>
              </a:rPr>
              <a:t>1969</a:t>
            </a:r>
            <a:r>
              <a:rPr lang="fr-FR" sz="2000" dirty="0">
                <a:solidFill>
                  <a:schemeClr val="tx1"/>
                </a:solidFill>
              </a:rPr>
              <a:t>. Les premiers intervenants ont gradué </a:t>
            </a:r>
            <a:r>
              <a:rPr lang="fr-FR" sz="2000" b="1" dirty="0">
                <a:solidFill>
                  <a:schemeClr val="tx1"/>
                </a:solidFill>
              </a:rPr>
              <a:t>en 1973</a:t>
            </a:r>
            <a:r>
              <a:rPr lang="fr-FR" sz="2000" dirty="0">
                <a:solidFill>
                  <a:schemeClr val="tx1"/>
                </a:solidFill>
              </a:rPr>
              <a:t>.</a:t>
            </a:r>
          </a:p>
          <a:p>
            <a:pPr rtl="0"/>
            <a:r>
              <a:rPr lang="fr-FR" sz="2000" dirty="0">
                <a:solidFill>
                  <a:schemeClr val="tx1"/>
                </a:solidFill>
              </a:rPr>
              <a:t>Canada et emplois en anglais: </a:t>
            </a:r>
            <a:r>
              <a:rPr lang="fr-FR" sz="2000" dirty="0" err="1">
                <a:solidFill>
                  <a:schemeClr val="tx1"/>
                </a:solidFill>
              </a:rPr>
              <a:t>Special</a:t>
            </a:r>
            <a:r>
              <a:rPr lang="fr-FR" sz="2000" dirty="0">
                <a:solidFill>
                  <a:schemeClr val="tx1"/>
                </a:solidFill>
              </a:rPr>
              <a:t> Care </a:t>
            </a:r>
            <a:r>
              <a:rPr lang="fr-FR" sz="2000" dirty="0" err="1">
                <a:solidFill>
                  <a:schemeClr val="tx1"/>
                </a:solidFill>
              </a:rPr>
              <a:t>Counsellor</a:t>
            </a:r>
            <a:endParaRPr lang="fr-FR" sz="2000" dirty="0">
              <a:solidFill>
                <a:schemeClr val="tx1"/>
              </a:solidFill>
            </a:endParaRPr>
          </a:p>
          <a:p>
            <a:pPr rtl="0"/>
            <a:r>
              <a:rPr lang="fr-FR" sz="2000" dirty="0">
                <a:solidFill>
                  <a:schemeClr val="tx1"/>
                </a:solidFill>
              </a:rPr>
              <a:t>É-U =</a:t>
            </a:r>
            <a:r>
              <a:rPr lang="fr-FR" sz="2000" dirty="0" err="1">
                <a:solidFill>
                  <a:schemeClr val="tx1"/>
                </a:solidFill>
              </a:rPr>
              <a:t>Special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err="1">
                <a:solidFill>
                  <a:schemeClr val="tx1"/>
                </a:solidFill>
              </a:rPr>
              <a:t>Educator</a:t>
            </a:r>
            <a:r>
              <a:rPr lang="fr-FR" sz="2000" dirty="0">
                <a:solidFill>
                  <a:schemeClr val="tx1"/>
                </a:solidFill>
              </a:rPr>
              <a:t>= éducateur en adaptation scolaire/orthopédagogue</a:t>
            </a:r>
          </a:p>
          <a:p>
            <a:pPr rtl="0"/>
            <a:r>
              <a:rPr lang="fr-FR" sz="2000" dirty="0">
                <a:solidFill>
                  <a:schemeClr val="tx1"/>
                </a:solidFill>
              </a:rPr>
              <a:t>Particularités de la formation au Québec</a:t>
            </a:r>
          </a:p>
          <a:p>
            <a:r>
              <a:rPr lang="fr-FR" sz="2000" dirty="0">
                <a:solidFill>
                  <a:schemeClr val="tx1"/>
                </a:solidFill>
              </a:rPr>
              <a:t>Première cohorte du nouveau devis </a:t>
            </a:r>
            <a:r>
              <a:rPr lang="fr-FR" sz="2000" b="1" dirty="0">
                <a:solidFill>
                  <a:schemeClr val="accent1"/>
                </a:solidFill>
              </a:rPr>
              <a:t>Automne 2023</a:t>
            </a:r>
          </a:p>
          <a:p>
            <a:pPr rtl="0"/>
            <a:endParaRPr lang="fr-FR" sz="2000" dirty="0"/>
          </a:p>
        </p:txBody>
      </p:sp>
      <p:pic>
        <p:nvPicPr>
          <p:cNvPr id="9" name="Espace réservé d’image 8" descr="Mains sur un téléphone portable">
            <a:extLst>
              <a:ext uri="{FF2B5EF4-FFF2-40B4-BE49-F238E27FC236}">
                <a16:creationId xmlns:a16="http://schemas.microsoft.com/office/drawing/2014/main" id="{A9A75888-22E3-1D43-9112-DA02186070B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48588" y="3688075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814191"/>
            <a:ext cx="4648200" cy="985000"/>
          </a:xfrm>
        </p:spPr>
        <p:txBody>
          <a:bodyPr rtlCol="0"/>
          <a:lstStyle/>
          <a:p>
            <a:pPr rtl="0"/>
            <a:r>
              <a:rPr lang="fr-FR" sz="4800" dirty="0"/>
              <a:t>Les bases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fr-FR" dirty="0"/>
              <a:t>Livre  La personne avant tout de Guy Lemire, Chapitre 1 (pp. 15 à 45)</a:t>
            </a:r>
          </a:p>
          <a:p>
            <a:pPr rtl="0"/>
            <a:r>
              <a:rPr lang="fr-FR" dirty="0"/>
              <a:t>Cahier de programme Mérici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</a:t>
            </a:fld>
            <a:endParaRPr lang="fr-FR"/>
          </a:p>
        </p:txBody>
      </p:sp>
      <p:pic>
        <p:nvPicPr>
          <p:cNvPr id="5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0F677BC9-A043-43E0-4D4E-8D036DBC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d’image 13" descr="Main écrivant sur un pense-bête">
            <a:extLst>
              <a:ext uri="{FF2B5EF4-FFF2-40B4-BE49-F238E27FC236}">
                <a16:creationId xmlns:a16="http://schemas.microsoft.com/office/drawing/2014/main" id="{7E468295-904F-0743-AD06-67DA21353B9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096000" cy="6371351"/>
          </a:xfrm>
        </p:spPr>
      </p:pic>
      <p:sp>
        <p:nvSpPr>
          <p:cNvPr id="20" name="Rectangle 19" descr="Bloc d’accentuation">
            <a:extLst>
              <a:ext uri="{FF2B5EF4-FFF2-40B4-BE49-F238E27FC236}">
                <a16:creationId xmlns:a16="http://schemas.microsoft.com/office/drawing/2014/main" id="{EFA08948-2B6F-46B1-9D2D-8D7B2B3FB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5824" y="1762069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8100" y="1869795"/>
            <a:ext cx="6641900" cy="1124345"/>
          </a:xfrm>
        </p:spPr>
        <p:txBody>
          <a:bodyPr rtlCol="0"/>
          <a:lstStyle/>
          <a:p>
            <a:pPr rtl="0"/>
            <a:r>
              <a:rPr lang="fr-FR" dirty="0"/>
              <a:t>L’éducateur spécialisé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fr-FR" dirty="0"/>
              <a:t>(pages 15-16, Lemire)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rtlCol="0"/>
          <a:lstStyle/>
          <a:p>
            <a:pPr marL="0" indent="0" rtl="0">
              <a:buNone/>
            </a:pPr>
            <a:r>
              <a:rPr lang="fr-FR" sz="2800" dirty="0"/>
              <a:t>Pour ceux qui veulent intervenir directement auprès des personnes ayant des difficultés d’adaptation personnelle et d’intégration sociale.</a:t>
            </a:r>
          </a:p>
          <a:p>
            <a:pPr rtl="0"/>
            <a:r>
              <a:rPr lang="fr-FR" dirty="0"/>
              <a:t>Travail de proximité, dans le quotidien de la personne</a:t>
            </a:r>
          </a:p>
          <a:p>
            <a:pPr rtl="0"/>
            <a:r>
              <a:rPr lang="fr-FR" dirty="0"/>
              <a:t>Développement du lien de confiance = primordial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4</a:t>
            </a:fld>
            <a:endParaRPr lang="fr-FR"/>
          </a:p>
        </p:txBody>
      </p:sp>
      <p:pic>
        <p:nvPicPr>
          <p:cNvPr id="5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5D37A8FD-56C1-AC5F-7A1B-AD74F4E73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09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20C1D82-2A20-9401-BA03-85D8FC5C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</p:spPr>
        <p:txBody>
          <a:bodyPr anchor="ctr">
            <a:normAutofit/>
          </a:bodyPr>
          <a:lstStyle/>
          <a:p>
            <a:r>
              <a:rPr lang="fr-CA" sz="3000"/>
              <a:t>Les définitions officielles de la profession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EA7700-F246-513A-B89C-B1723987AB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>
            <a:normAutofit/>
          </a:bodyPr>
          <a:lstStyle/>
          <a:p>
            <a:r>
              <a:rPr lang="fr-CA" sz="2000" dirty="0"/>
              <a:t>Gouvernement du Québec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BF6CAE-1B07-5A41-06D9-B519601963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434C9F-CBBD-9697-3993-B7E354B7F6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5</a:t>
            </a:fld>
            <a:endParaRPr lang="fr-FR" noProof="0"/>
          </a:p>
        </p:txBody>
      </p:sp>
      <p:graphicFrame>
        <p:nvGraphicFramePr>
          <p:cNvPr id="13" name="Espace réservé du contenu 9">
            <a:extLst>
              <a:ext uri="{FF2B5EF4-FFF2-40B4-BE49-F238E27FC236}">
                <a16:creationId xmlns:a16="http://schemas.microsoft.com/office/drawing/2014/main" id="{7885B376-ED3F-DAAA-10DE-2DBA6D1F61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905288"/>
              </p:ext>
            </p:extLst>
          </p:nvPr>
        </p:nvGraphicFramePr>
        <p:xfrm>
          <a:off x="432000" y="1512000"/>
          <a:ext cx="11328000" cy="467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48575CF0-169A-8A7E-5607-C871033D0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50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20C1D82-2A20-9401-BA03-85D8FC5C1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</p:spPr>
        <p:txBody>
          <a:bodyPr anchor="ctr">
            <a:normAutofit/>
          </a:bodyPr>
          <a:lstStyle/>
          <a:p>
            <a:r>
              <a:rPr lang="fr-CA" sz="3000"/>
              <a:t>Les définitions officielles de la profession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EA7700-F246-513A-B89C-B1723987AB1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>
            <a:normAutofit/>
          </a:bodyPr>
          <a:lstStyle/>
          <a:p>
            <a:r>
              <a:rPr lang="fr-CA" sz="2000" b="1" dirty="0"/>
              <a:t>AEESQ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BF6CAE-1B07-5A41-06D9-B519601963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439820"/>
            <a:ext cx="5664000" cy="295062"/>
          </a:xfrm>
        </p:spPr>
        <p:txBody>
          <a:bodyPr/>
          <a:lstStyle/>
          <a:p>
            <a:pPr rtl="0">
              <a:spcAft>
                <a:spcPts val="600"/>
              </a:spcAft>
            </a:pPr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5434C9F-CBBD-9697-3993-B7E354B7F6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6</a:t>
            </a:fld>
            <a:endParaRPr lang="fr-FR" noProof="0"/>
          </a:p>
        </p:txBody>
      </p:sp>
      <p:graphicFrame>
        <p:nvGraphicFramePr>
          <p:cNvPr id="13" name="Espace réservé du contenu 9">
            <a:extLst>
              <a:ext uri="{FF2B5EF4-FFF2-40B4-BE49-F238E27FC236}">
                <a16:creationId xmlns:a16="http://schemas.microsoft.com/office/drawing/2014/main" id="{7885B376-ED3F-DAAA-10DE-2DBA6D1F61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696045"/>
              </p:ext>
            </p:extLst>
          </p:nvPr>
        </p:nvGraphicFramePr>
        <p:xfrm>
          <a:off x="432000" y="1512000"/>
          <a:ext cx="11328000" cy="4679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1E3DE193-50FD-FC74-200A-5E177F8D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54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2000"/>
            <a:ext cx="11340200" cy="432000"/>
          </a:xfrm>
        </p:spPr>
        <p:txBody>
          <a:bodyPr rtlCol="0"/>
          <a:lstStyle/>
          <a:p>
            <a:pPr rtl="0"/>
            <a:r>
              <a:rPr lang="fr-FR" dirty="0"/>
              <a:t>Le partage d’une relation de proximité et d’aide au quotidien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CA42D59-EAD6-4F95-84F1-32A30F05785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fr-FR" dirty="0"/>
              <a:t>(Pages 16-17, Lemire)</a:t>
            </a:r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1800" y="2100317"/>
            <a:ext cx="1984175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B259A0-0017-492F-A0DC-4B70C7052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2442934"/>
            <a:ext cx="5472000" cy="360000"/>
          </a:xfrm>
        </p:spPr>
        <p:txBody>
          <a:bodyPr rtlCol="0"/>
          <a:lstStyle/>
          <a:p>
            <a:pPr rtl="0"/>
            <a:r>
              <a:rPr lang="fr-FR" dirty="0"/>
              <a:t>Développer le lien de confiance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EEB3BAE-C0B2-447C-B8BE-96C6BD84D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950767"/>
            <a:ext cx="5472000" cy="2961301"/>
          </a:xfrm>
        </p:spPr>
        <p:txBody>
          <a:bodyPr rtlCol="0"/>
          <a:lstStyle/>
          <a:p>
            <a:pPr rtl="0"/>
            <a:r>
              <a:rPr lang="fr-FR" dirty="0"/>
              <a:t>En participant aux AVQ et AVD (Faire AVEC et non POUR!);</a:t>
            </a:r>
          </a:p>
          <a:p>
            <a:pPr rtl="0"/>
            <a:r>
              <a:rPr lang="fr-FR" dirty="0"/>
              <a:t>En devenant un modèle pour la personne;</a:t>
            </a:r>
          </a:p>
          <a:p>
            <a:pPr rtl="0"/>
            <a:r>
              <a:rPr lang="fr-FR" dirty="0"/>
              <a:t>Être patient.</a:t>
            </a:r>
          </a:p>
        </p:txBody>
      </p:sp>
      <p:cxnSp>
        <p:nvCxnSpPr>
          <p:cNvPr id="11" name="Connecteur droit 10" descr="Séparateur de diapositive">
            <a:extLst>
              <a:ext uri="{FF2B5EF4-FFF2-40B4-BE49-F238E27FC236}">
                <a16:creationId xmlns:a16="http://schemas.microsoft.com/office/drawing/2014/main" id="{5A563457-1EC8-4978-BCCB-AFD88C9ED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96000" y="2363035"/>
            <a:ext cx="0" cy="241133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 12" descr="Barre d’accentuation droite&#10;">
            <a:extLst>
              <a:ext uri="{FF2B5EF4-FFF2-40B4-BE49-F238E27FC236}">
                <a16:creationId xmlns:a16="http://schemas.microsoft.com/office/drawing/2014/main" id="{A7CD04AE-9A8B-4DED-855D-F51B510D0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9887" y="2100317"/>
            <a:ext cx="1984175" cy="1148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237D1CA-B91A-410E-A968-D017BBE99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2443459"/>
            <a:ext cx="5472000" cy="358775"/>
          </a:xfrm>
        </p:spPr>
        <p:txBody>
          <a:bodyPr rtlCol="0"/>
          <a:lstStyle/>
          <a:p>
            <a:pPr rtl="0"/>
            <a:r>
              <a:rPr lang="fr-FR" dirty="0"/>
              <a:t>Les pièges à éviter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6A87885-D672-4CF9-A78D-CFE98385B0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947459"/>
            <a:ext cx="5472113" cy="2196041"/>
          </a:xfrm>
        </p:spPr>
        <p:txBody>
          <a:bodyPr rtlCol="0"/>
          <a:lstStyle/>
          <a:p>
            <a:pPr rtl="0"/>
            <a:r>
              <a:rPr lang="fr-FR" dirty="0"/>
              <a:t>Vouloir être l’ami: nous devons garder une distance professionnelle tout en étant amical;</a:t>
            </a:r>
          </a:p>
          <a:p>
            <a:pPr rtl="0"/>
            <a:r>
              <a:rPr lang="fr-FR" dirty="0"/>
              <a:t>Dépasser les limites de notre rôle, i.e. jouer au psychologue ou au travailleur social;</a:t>
            </a:r>
          </a:p>
          <a:p>
            <a:pPr rtl="0"/>
            <a:r>
              <a:rPr lang="fr-FR" dirty="0"/>
              <a:t>Se faire contaminer par un milieu toxique qui a perdu le sens de sa mission: reconnaitre les signes afin d’éviter de tomber dans le moule ou devenir désabusé!</a:t>
            </a:r>
          </a:p>
          <a:p>
            <a:pPr marL="0" indent="0" rtl="0">
              <a:buNone/>
            </a:pP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7</a:t>
            </a:fld>
            <a:endParaRPr lang="fr-FR"/>
          </a:p>
        </p:txBody>
      </p:sp>
      <p:pic>
        <p:nvPicPr>
          <p:cNvPr id="9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E5A64212-E8EC-1C49-B1D4-BF6D3C2DC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4F428-DA52-7CF9-8198-EC3F42BE9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Les cibles de la formation</a:t>
            </a:r>
            <a:br>
              <a:rPr lang="fr-CA" dirty="0"/>
            </a:br>
            <a:r>
              <a:rPr lang="fr-FR" sz="3200" dirty="0"/>
              <a:t>D’ici la fin de votre formation, vous devriez avoir la capacité:</a:t>
            </a:r>
            <a:br>
              <a:rPr lang="fr-FR" sz="3200" dirty="0"/>
            </a:br>
            <a:endParaRPr lang="fr-CA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4F6CD3-2A0B-F624-D824-8A34DA13B27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fr-FR" dirty="0"/>
              <a:t>(Pages 17-20, Lemire)</a:t>
            </a:r>
          </a:p>
          <a:p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923FD1-ACF2-5B22-2DEA-33FE517E0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2400" dirty="0">
                <a:solidFill>
                  <a:schemeClr val="accent1"/>
                </a:solidFill>
              </a:rPr>
              <a:t>D’OBSERVER et D’ÉVALUER des comportements </a:t>
            </a:r>
            <a:r>
              <a:rPr lang="fr-FR" sz="2400" b="1" dirty="0">
                <a:solidFill>
                  <a:schemeClr val="accent1"/>
                </a:solidFill>
              </a:rPr>
              <a:t>(pas de </a:t>
            </a:r>
            <a:r>
              <a:rPr lang="fr-FR" sz="2400" b="1" dirty="0" err="1">
                <a:solidFill>
                  <a:schemeClr val="accent1"/>
                </a:solidFill>
              </a:rPr>
              <a:t>Dx</a:t>
            </a:r>
            <a:r>
              <a:rPr lang="fr-FR" sz="2400" b="1" dirty="0">
                <a:solidFill>
                  <a:schemeClr val="accent1"/>
                </a:solidFill>
              </a:rPr>
              <a:t>)</a:t>
            </a:r>
          </a:p>
          <a:p>
            <a:pPr marL="0" indent="0" rtl="0">
              <a:buNone/>
            </a:pPr>
            <a:r>
              <a:rPr lang="fr-FR" sz="2400" i="1" dirty="0">
                <a:solidFill>
                  <a:schemeClr val="tx1"/>
                </a:solidFill>
              </a:rPr>
              <a:t>OMFI: Observables et mesurables dans un français impeccable</a:t>
            </a:r>
          </a:p>
          <a:p>
            <a:pPr marL="0" indent="0" rtl="0">
              <a:buNone/>
            </a:pPr>
            <a:r>
              <a:rPr lang="fr-FR" sz="2400" dirty="0">
                <a:solidFill>
                  <a:schemeClr val="accent3"/>
                </a:solidFill>
              </a:rPr>
              <a:t>D’APPLIQUER un processus d’intervention personnalisée (p. ex. le plan d’intervention)</a:t>
            </a:r>
          </a:p>
          <a:p>
            <a:pPr marL="0" indent="0">
              <a:buNone/>
            </a:pPr>
            <a:r>
              <a:rPr lang="fr-FR" sz="2400" i="1" dirty="0">
                <a:solidFill>
                  <a:schemeClr val="tx1"/>
                </a:solidFill>
              </a:rPr>
              <a:t>Développer le potentiel adaptatif de la personne/ autonomisation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/>
                </a:solidFill>
              </a:rPr>
              <a:t>DE METTRE EN ŒUVRE des méthodes et des techniques basées sur des approches cliniques reconnues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3">
                    <a:lumMod val="75000"/>
                  </a:schemeClr>
                </a:solidFill>
              </a:rPr>
              <a:t>DE TRAVAILLER au sein d’équipes cliniques</a:t>
            </a:r>
          </a:p>
          <a:p>
            <a:pPr marL="0" indent="0">
              <a:buNone/>
            </a:pPr>
            <a:r>
              <a:rPr lang="fr-FR" sz="2400" i="1" dirty="0">
                <a:solidFill>
                  <a:schemeClr val="tx1"/>
                </a:solidFill>
              </a:rPr>
              <a:t>CIP: Collaboration interprofessionnelle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1"/>
                </a:solidFill>
              </a:rPr>
              <a:t>DE COMPRENDRE la dynamique du milieu de vie de la personne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accent3"/>
                </a:solidFill>
              </a:rPr>
              <a:t>D’ACTUALISER ses connaissances</a:t>
            </a:r>
          </a:p>
          <a:p>
            <a:pPr marL="0" indent="0">
              <a:buNone/>
            </a:pPr>
            <a:endParaRPr lang="fr-FR" sz="2400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fr-FR" sz="2400" dirty="0">
              <a:solidFill>
                <a:schemeClr val="accent1"/>
              </a:solidFill>
            </a:endParaRPr>
          </a:p>
          <a:p>
            <a:pPr marL="457200" indent="-457200">
              <a:buFont typeface="Arial" panose="020B0604020202020204" pitchFamily="34" charset="0"/>
              <a:buAutoNum type="arabicParenR"/>
            </a:pPr>
            <a:endParaRPr lang="fr-FR" sz="2400" dirty="0">
              <a:solidFill>
                <a:schemeClr val="accent1"/>
              </a:solidFill>
            </a:endParaRPr>
          </a:p>
          <a:p>
            <a:pPr marL="457200" indent="-457200" rtl="0">
              <a:buAutoNum type="arabicParenR"/>
            </a:pP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 rtl="0">
              <a:buAutoNum type="arabicParenR"/>
            </a:pP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dirty="0"/>
          </a:p>
          <a:p>
            <a:endParaRPr lang="fr-CA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49F888C-517F-FF96-B5A0-AEB75C6C3CD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B37EE2-50BA-0110-72AC-DD9B6B4FB3B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1301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51F422F0-3A45-C441-7FAE-82EF65B8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fr-CA" sz="3000"/>
              <a:t>Les fonctions de travail de l’éducateur spécialisé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0F15B78-7545-009C-7D61-0B177B36909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>
            <a:normAutofit/>
          </a:bodyPr>
          <a:lstStyle/>
          <a:p>
            <a:r>
              <a:rPr lang="fr-CA" dirty="0"/>
              <a:t>Lemire, tableau 1.3 page 20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C531BE9E-E923-F01C-3694-5C18B0243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2550" y="1512000"/>
            <a:ext cx="4410899" cy="4680000"/>
          </a:xfrm>
          <a:prstGeom prst="rect">
            <a:avLst/>
          </a:prstGeom>
          <a:noFill/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E57A7025-CDC4-AF3E-41BB-EF95864975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08025" y="1286339"/>
            <a:ext cx="5472113" cy="4680000"/>
          </a:xfrm>
        </p:spPr>
        <p:txBody>
          <a:bodyPr>
            <a:normAutofit/>
          </a:bodyPr>
          <a:lstStyle/>
          <a:p>
            <a:endParaRPr lang="fr-CA" dirty="0"/>
          </a:p>
          <a:p>
            <a:pPr marL="0" indent="0">
              <a:buNone/>
            </a:pPr>
            <a:r>
              <a:rPr lang="fr-CA" dirty="0"/>
              <a:t>Regardez le tableau en page 20 de votre livre :</a:t>
            </a:r>
          </a:p>
          <a:p>
            <a:endParaRPr lang="fr-CA" dirty="0"/>
          </a:p>
          <a:p>
            <a:pPr lvl="1"/>
            <a:r>
              <a:rPr lang="fr-CA" sz="1800" dirty="0"/>
              <a:t>Que retenez-vous des responsabilités d’un éducateur spécialisé?</a:t>
            </a:r>
          </a:p>
          <a:p>
            <a:pPr lvl="1"/>
            <a:r>
              <a:rPr lang="fr-CA" sz="1800" dirty="0"/>
              <a:t>Est-ce qu’il y a des fonctions qui vous surprennent? Lesquelles?</a:t>
            </a:r>
          </a:p>
          <a:p>
            <a:pPr lvl="1"/>
            <a:r>
              <a:rPr lang="fr-CA" sz="1800" dirty="0"/>
              <a:t>Quelles fonctions représentent déjà des forces pour vous? Lesquelles seraient un défi actuellement?</a:t>
            </a:r>
          </a:p>
          <a:p>
            <a:pPr lvl="1"/>
            <a:endParaRPr lang="fr-CA" sz="1800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B789AA-E948-885C-7657-172EC9F5E83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439820"/>
            <a:ext cx="5664000" cy="295062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82652C5-8EC8-03B9-D03D-9D1D19E1828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760000" y="6371351"/>
            <a:ext cx="432000" cy="432000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fr-FR" noProof="0" smtClean="0"/>
              <a:pPr rtl="0">
                <a:spcAft>
                  <a:spcPts val="600"/>
                </a:spcAft>
              </a:pPr>
              <a:t>9</a:t>
            </a:fld>
            <a:endParaRPr lang="fr-FR" noProof="0"/>
          </a:p>
        </p:txBody>
      </p:sp>
      <p:pic>
        <p:nvPicPr>
          <p:cNvPr id="2" name="Picture 2" descr="Au trait d'union Québec - Organisme en persévérence scolaire - Partenaires">
            <a:extLst>
              <a:ext uri="{FF2B5EF4-FFF2-40B4-BE49-F238E27FC236}">
                <a16:creationId xmlns:a16="http://schemas.microsoft.com/office/drawing/2014/main" id="{B14BAFA1-F481-DE0E-26B9-2039CF5B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873" y="6063366"/>
            <a:ext cx="2003501" cy="75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3214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9">
      <a:majorFont>
        <a:latin typeface="Corbel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5838_TF16411250.potx" id="{C47F33A4-2C66-428E-B1F4-6919DFF55AE7}" vid="{0C76DC9B-55F5-4846-BECF-7B5783C0B8F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2218FC-8412-44B9-9E82-D51F1F531141}">
  <ds:schemaRefs>
    <ds:schemaRef ds:uri="http://purl.org/dc/dcmitype/"/>
    <ds:schemaRef ds:uri="6dc4bcd6-49db-4c07-9060-8acfc67cef9f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b0879af-3eba-417a-a55a-ffe6dcd6ca77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4A4C9D-F801-4923-BC6D-E0006F5123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tf16411250_win32</Template>
  <TotalTime>874</TotalTime>
  <Words>1056</Words>
  <Application>Microsoft Office PowerPoint</Application>
  <PresentationFormat>Grand écran</PresentationFormat>
  <Paragraphs>130</Paragraphs>
  <Slides>17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Candara</vt:lpstr>
      <vt:lpstr>Corbel</vt:lpstr>
      <vt:lpstr>Times New Roman</vt:lpstr>
      <vt:lpstr>Thème Office</vt:lpstr>
      <vt:lpstr>Le programme Techniques d’éducation spécialisée</vt:lpstr>
      <vt:lpstr>Vous  avez besoin…</vt:lpstr>
      <vt:lpstr>Les bases</vt:lpstr>
      <vt:lpstr>L’éducateur spécialisé</vt:lpstr>
      <vt:lpstr>Les définitions officielles de la profession</vt:lpstr>
      <vt:lpstr>Les définitions officielles de la profession</vt:lpstr>
      <vt:lpstr>Le partage d’une relation de proximité et d’aide au quotidien</vt:lpstr>
      <vt:lpstr>Les cibles de la formation D’ici la fin de votre formation, vous devriez avoir la capacité: </vt:lpstr>
      <vt:lpstr>Les fonctions de travail de l’éducateur spécialisé</vt:lpstr>
      <vt:lpstr>Les compétences ciblées par la profession</vt:lpstr>
      <vt:lpstr>Cahier de programme</vt:lpstr>
      <vt:lpstr>Logigramme</vt:lpstr>
      <vt:lpstr>Présentation PowerPoint</vt:lpstr>
      <vt:lpstr>Présentation PowerPoint</vt:lpstr>
      <vt:lpstr>Présentation PowerPoint</vt:lpstr>
      <vt:lpstr>En résumé…</vt:lpstr>
      <vt:lpstr>Bonne semaine!</vt:lpstr>
    </vt:vector>
  </TitlesOfParts>
  <Company>College Merici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Céline Gagnon</dc:creator>
  <cp:lastModifiedBy>Céline Gagnon</cp:lastModifiedBy>
  <cp:revision>18</cp:revision>
  <dcterms:created xsi:type="dcterms:W3CDTF">2023-07-05T19:47:35Z</dcterms:created>
  <dcterms:modified xsi:type="dcterms:W3CDTF">2023-08-29T19:20:49Z</dcterms:modified>
</cp:coreProperties>
</file>