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09BA-BB84-4C54-AD9B-9B8371B5E2C6}" type="datetimeFigureOut">
              <a:rPr lang="fr-CA" smtClean="0"/>
              <a:t>2023-08-03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24C0-33DE-481D-BD66-0ED30C368D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2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09BA-BB84-4C54-AD9B-9B8371B5E2C6}" type="datetimeFigureOut">
              <a:rPr lang="fr-CA" smtClean="0"/>
              <a:t>2023-08-03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24C0-33DE-481D-BD66-0ED30C368D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496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09BA-BB84-4C54-AD9B-9B8371B5E2C6}" type="datetimeFigureOut">
              <a:rPr lang="fr-CA" smtClean="0"/>
              <a:t>2023-08-03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24C0-33DE-481D-BD66-0ED30C368D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2819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09BA-BB84-4C54-AD9B-9B8371B5E2C6}" type="datetimeFigureOut">
              <a:rPr lang="fr-CA" smtClean="0"/>
              <a:t>2023-08-03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24C0-33DE-481D-BD66-0ED30C368DBE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8270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09BA-BB84-4C54-AD9B-9B8371B5E2C6}" type="datetimeFigureOut">
              <a:rPr lang="fr-CA" smtClean="0"/>
              <a:t>2023-08-03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24C0-33DE-481D-BD66-0ED30C368D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0844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CA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CA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09BA-BB84-4C54-AD9B-9B8371B5E2C6}" type="datetimeFigureOut">
              <a:rPr lang="fr-CA" smtClean="0"/>
              <a:t>2023-08-03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24C0-33DE-481D-BD66-0ED30C368D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4423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09BA-BB84-4C54-AD9B-9B8371B5E2C6}" type="datetimeFigureOut">
              <a:rPr lang="fr-CA" smtClean="0"/>
              <a:t>2023-08-03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24C0-33DE-481D-BD66-0ED30C368D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368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09BA-BB84-4C54-AD9B-9B8371B5E2C6}" type="datetimeFigureOut">
              <a:rPr lang="fr-CA" smtClean="0"/>
              <a:t>2023-08-03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24C0-33DE-481D-BD66-0ED30C368D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7024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09BA-BB84-4C54-AD9B-9B8371B5E2C6}" type="datetimeFigureOut">
              <a:rPr lang="fr-CA" smtClean="0"/>
              <a:t>2023-08-03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24C0-33DE-481D-BD66-0ED30C368D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0453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09BA-BB84-4C54-AD9B-9B8371B5E2C6}" type="datetimeFigureOut">
              <a:rPr lang="fr-CA" smtClean="0"/>
              <a:t>2023-08-03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24C0-33DE-481D-BD66-0ED30C368D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6208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09BA-BB84-4C54-AD9B-9B8371B5E2C6}" type="datetimeFigureOut">
              <a:rPr lang="fr-CA" smtClean="0"/>
              <a:t>2023-08-03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24C0-33DE-481D-BD66-0ED30C368D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808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09BA-BB84-4C54-AD9B-9B8371B5E2C6}" type="datetimeFigureOut">
              <a:rPr lang="fr-CA" smtClean="0"/>
              <a:t>2023-08-03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24C0-33DE-481D-BD66-0ED30C368D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2678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09BA-BB84-4C54-AD9B-9B8371B5E2C6}" type="datetimeFigureOut">
              <a:rPr lang="fr-CA" smtClean="0"/>
              <a:t>2023-08-03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24C0-33DE-481D-BD66-0ED30C368D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447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09BA-BB84-4C54-AD9B-9B8371B5E2C6}" type="datetimeFigureOut">
              <a:rPr lang="fr-CA" smtClean="0"/>
              <a:t>2023-08-03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24C0-33DE-481D-BD66-0ED30C368D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876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09BA-BB84-4C54-AD9B-9B8371B5E2C6}" type="datetimeFigureOut">
              <a:rPr lang="fr-CA" smtClean="0"/>
              <a:t>2023-08-03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24C0-33DE-481D-BD66-0ED30C368D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360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09BA-BB84-4C54-AD9B-9B8371B5E2C6}" type="datetimeFigureOut">
              <a:rPr lang="fr-CA" smtClean="0"/>
              <a:t>2023-08-03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24C0-33DE-481D-BD66-0ED30C368D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9865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09BA-BB84-4C54-AD9B-9B8371B5E2C6}" type="datetimeFigureOut">
              <a:rPr lang="fr-CA" smtClean="0"/>
              <a:t>2023-08-03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24C0-33DE-481D-BD66-0ED30C368D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2499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05009BA-BB84-4C54-AD9B-9B8371B5E2C6}" type="datetimeFigureOut">
              <a:rPr lang="fr-CA" smtClean="0"/>
              <a:t>2023-08-03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9B224C0-33DE-481D-BD66-0ED30C368D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24311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c/3.0/" TargetMode="External"/><Relationship Id="rId4" Type="http://schemas.openxmlformats.org/officeDocument/2006/relationships/hyperlink" Target="https://www.relaxationdynamique.fr/poids-maigrir-avec-la-sophrologie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iusss-capitalenationale.gouv.qc.ca/services/urgence/hopital/psychiatri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https://www.youtube.com/embed/pmUbZ6qu6GU?feature=oembed" TargetMode="External"/><Relationship Id="rId7" Type="http://schemas.openxmlformats.org/officeDocument/2006/relationships/image" Target="../media/image5.jpeg"/><Relationship Id="rId2" Type="http://schemas.openxmlformats.org/officeDocument/2006/relationships/video" Target="https://www.youtube.com/embed/7m4OZG4UPpo?feature=oembed" TargetMode="External"/><Relationship Id="rId1" Type="http://schemas.openxmlformats.org/officeDocument/2006/relationships/video" Target="https://www.youtube.com/embed/GC3E4nohExA?feature=oembed" TargetMode="Externa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TazSwl-_dA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iusss-capitalenationale.gouv.qc.ca/services/sante-mentale/soins-psychiatriques-specialises/iusm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EDC555-990D-8424-D1A5-FA3B261EB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1792" y="3598546"/>
            <a:ext cx="5806440" cy="2506972"/>
          </a:xfrm>
        </p:spPr>
        <p:txBody>
          <a:bodyPr wrap="square">
            <a:normAutofit/>
          </a:bodyPr>
          <a:lstStyle/>
          <a:p>
            <a:r>
              <a:rPr lang="fr-CA" sz="5600"/>
              <a:t>Les centres hospitaliers et l’éducateur spécialisé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4C93E0-9EB7-E4BD-6C68-06869A5E33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1792" y="2844521"/>
            <a:ext cx="5806440" cy="754025"/>
          </a:xfrm>
        </p:spPr>
        <p:txBody>
          <a:bodyPr>
            <a:normAutofit/>
          </a:bodyPr>
          <a:lstStyle/>
          <a:p>
            <a:r>
              <a:rPr lang="fr-CA" sz="2400"/>
              <a:t>Mandats, Fonctions et enjeux (La personne avant tout, pp 100 à 104)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4108708-6278-8040-FBCC-71033FF7DA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912864" y="1352444"/>
            <a:ext cx="4608576" cy="352556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FB1C5AF-C3C0-8DF4-5807-8F95105A9194}"/>
              </a:ext>
            </a:extLst>
          </p:cNvPr>
          <p:cNvSpPr txBox="1"/>
          <p:nvPr/>
        </p:nvSpPr>
        <p:spPr>
          <a:xfrm>
            <a:off x="8893798" y="4677949"/>
            <a:ext cx="262764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fr-CA" sz="700">
                <a:solidFill>
                  <a:srgbClr val="FFFFFF"/>
                </a:solidFill>
                <a:hlinkClick r:id="rId4" tooltip="https://www.relaxationdynamique.fr/poids-maigrir-avec-la-sophrologie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Cette photo</a:t>
            </a:r>
            <a:r>
              <a:rPr lang="fr-CA" sz="700">
                <a:solidFill>
                  <a:srgbClr val="FFFFFF"/>
                </a:solidFill>
              </a:rPr>
              <a:t> par Auteur inconnu est soumise à la licence </a:t>
            </a:r>
            <a:r>
              <a:rPr lang="fr-CA" sz="700">
                <a:solidFill>
                  <a:srgbClr val="FFFFFF"/>
                </a:solidFill>
                <a:hlinkClick r:id="rId5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fr-CA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587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912DDA37-ECDB-E683-15DE-B9CAA7D7B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1 des 5 missions du CI</a:t>
            </a:r>
            <a:r>
              <a:rPr lang="fr-CA" dirty="0">
                <a:solidFill>
                  <a:srgbClr val="C00000"/>
                </a:solidFill>
              </a:rPr>
              <a:t>U</a:t>
            </a:r>
            <a:r>
              <a:rPr lang="fr-CA" dirty="0"/>
              <a:t>SSS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634F8D8D-10C3-FA98-300F-C6D305412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fr-CA" dirty="0"/>
              <a:t>Rappel: </a:t>
            </a:r>
          </a:p>
          <a:p>
            <a:pPr>
              <a:lnSpc>
                <a:spcPct val="90000"/>
              </a:lnSpc>
            </a:pPr>
            <a:r>
              <a:rPr lang="fr-CA" sz="2000" dirty="0"/>
              <a:t>Mission des CH: «Offrir des services </a:t>
            </a:r>
            <a:r>
              <a:rPr lang="fr-CA" sz="2000" dirty="0">
                <a:solidFill>
                  <a:srgbClr val="00B050"/>
                </a:solidFill>
              </a:rPr>
              <a:t>diagnostiques </a:t>
            </a:r>
            <a:r>
              <a:rPr lang="fr-CA" sz="2000" dirty="0"/>
              <a:t>et des soins </a:t>
            </a:r>
            <a:r>
              <a:rPr lang="fr-CA" sz="2000" dirty="0">
                <a:solidFill>
                  <a:srgbClr val="00B050"/>
                </a:solidFill>
              </a:rPr>
              <a:t>médicaux généraux et spécialisés</a:t>
            </a:r>
            <a:r>
              <a:rPr lang="fr-CA" sz="2000" dirty="0"/>
              <a:t>»,</a:t>
            </a:r>
          </a:p>
          <a:p>
            <a:pPr>
              <a:lnSpc>
                <a:spcPct val="90000"/>
              </a:lnSpc>
            </a:pPr>
            <a:r>
              <a:rPr lang="fr-CA" sz="2000" dirty="0"/>
              <a:t>Centre hospitalier de soins généraux et spécialisés  (CHSGS)</a:t>
            </a:r>
          </a:p>
          <a:p>
            <a:pPr lvl="1">
              <a:lnSpc>
                <a:spcPct val="90000"/>
              </a:lnSpc>
            </a:pPr>
            <a:r>
              <a:rPr lang="fr-CA" sz="2000" dirty="0"/>
              <a:t> </a:t>
            </a:r>
            <a:r>
              <a:rPr lang="fr-CA" sz="2000" i="1" dirty="0"/>
              <a:t>L'Hôpital «traditionnel» avec une urgence</a:t>
            </a:r>
          </a:p>
          <a:p>
            <a:pPr lvl="1">
              <a:lnSpc>
                <a:spcPct val="90000"/>
              </a:lnSpc>
            </a:pPr>
            <a:r>
              <a:rPr lang="fr-CA" sz="2000" i="1" dirty="0"/>
              <a:t>Référence d’un médecin de famille ou urgentologue pour voir un spécialiste</a:t>
            </a:r>
          </a:p>
          <a:p>
            <a:pPr lvl="1">
              <a:lnSpc>
                <a:spcPct val="90000"/>
              </a:lnSpc>
            </a:pPr>
            <a:r>
              <a:rPr lang="fr-CA" sz="2000" i="1" dirty="0"/>
              <a:t>Services de 2</a:t>
            </a:r>
            <a:r>
              <a:rPr lang="fr-CA" sz="2000" i="1" baseline="30000" dirty="0"/>
              <a:t>e</a:t>
            </a:r>
            <a:r>
              <a:rPr lang="fr-CA" sz="2000" i="1" dirty="0"/>
              <a:t> et 3</a:t>
            </a:r>
            <a:r>
              <a:rPr lang="fr-CA" sz="2000" i="1" baseline="30000" dirty="0"/>
              <a:t>e</a:t>
            </a:r>
            <a:r>
              <a:rPr lang="fr-CA" sz="2000" i="1" dirty="0"/>
              <a:t> ligne</a:t>
            </a:r>
          </a:p>
          <a:p>
            <a:pPr>
              <a:lnSpc>
                <a:spcPct val="90000"/>
              </a:lnSpc>
            </a:pPr>
            <a:endParaRPr lang="fr-CA" sz="2000" dirty="0"/>
          </a:p>
          <a:p>
            <a:pPr>
              <a:lnSpc>
                <a:spcPct val="90000"/>
              </a:lnSpc>
            </a:pPr>
            <a:r>
              <a:rPr lang="fr-CA" sz="2000" dirty="0"/>
              <a:t>Centre hospitalier de soins psychiatriques (CHPSY)</a:t>
            </a:r>
          </a:p>
          <a:p>
            <a:pPr lvl="1">
              <a:lnSpc>
                <a:spcPct val="90000"/>
              </a:lnSpc>
            </a:pPr>
            <a:r>
              <a:rPr lang="fr-CA" sz="2000" i="1" dirty="0"/>
              <a:t>Évaluation psychiatrique, hospitalisation sous la </a:t>
            </a:r>
            <a:r>
              <a:rPr lang="fr-CA" sz="2000" i="1" dirty="0">
                <a:solidFill>
                  <a:srgbClr val="00B050"/>
                </a:solidFill>
              </a:rPr>
              <a:t>LLP, </a:t>
            </a:r>
            <a:r>
              <a:rPr lang="fr-CA" sz="2000" i="1" dirty="0"/>
              <a:t>observation, hébergement, stabilisation, médication et référencement</a:t>
            </a:r>
          </a:p>
          <a:p>
            <a:pPr lvl="1">
              <a:lnSpc>
                <a:spcPct val="90000"/>
              </a:lnSpc>
            </a:pPr>
            <a:r>
              <a:rPr lang="fr-CA" sz="2000" i="1" dirty="0"/>
              <a:t>Certaines régions ont de la pédopsychiatrie</a:t>
            </a:r>
          </a:p>
          <a:p>
            <a:pPr lvl="1">
              <a:lnSpc>
                <a:spcPct val="90000"/>
              </a:lnSpc>
            </a:pPr>
            <a:r>
              <a:rPr lang="fr-CA" sz="2000" i="1" dirty="0"/>
              <a:t>Services de 2</a:t>
            </a:r>
            <a:r>
              <a:rPr lang="fr-CA" sz="2000" i="1" baseline="30000" dirty="0"/>
              <a:t>e</a:t>
            </a:r>
            <a:r>
              <a:rPr lang="fr-CA" sz="2000" i="1" dirty="0"/>
              <a:t> et 3</a:t>
            </a:r>
            <a:r>
              <a:rPr lang="fr-CA" sz="2000" i="1" baseline="30000" dirty="0"/>
              <a:t>e</a:t>
            </a:r>
            <a:r>
              <a:rPr lang="fr-CA" sz="2000" i="1" dirty="0"/>
              <a:t> ligne</a:t>
            </a:r>
          </a:p>
          <a:p>
            <a:pPr lvl="1">
              <a:lnSpc>
                <a:spcPct val="90000"/>
              </a:lnSpc>
            </a:pPr>
            <a:r>
              <a:rPr lang="fr-CA" sz="2000" i="1" dirty="0">
                <a:hlinkClick r:id="rId2"/>
              </a:rPr>
              <a:t>https://www.ciusss-capitalenationale.gouv.qc.ca/services/urgence/hopital/psychiatrie</a:t>
            </a:r>
            <a:endParaRPr lang="fr-CA" sz="2000" i="1" dirty="0"/>
          </a:p>
          <a:p>
            <a:pPr lvl="1">
              <a:lnSpc>
                <a:spcPct val="90000"/>
              </a:lnSpc>
            </a:pPr>
            <a:endParaRPr lang="fr-CA" sz="2000" i="1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0699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56D8D4-FA6E-621B-AF91-8A200D539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Aspect légal- CHPSY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B91DBE-AB4A-5AF8-36C2-C9F6FF4E6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Loi sur le système de santé et de services sociaux (LSSSS) –Fiche 3, Dostie</a:t>
            </a:r>
          </a:p>
          <a:p>
            <a:r>
              <a:rPr lang="fr-CA" dirty="0"/>
              <a:t>Loi sur la protection des personnes dont l’état mental présente un danger pour elles-mêmes ou pour autrui (LPP) – Fiche 4, Dostie</a:t>
            </a:r>
          </a:p>
          <a:p>
            <a:r>
              <a:rPr lang="fr-CA" dirty="0"/>
              <a:t>Loi sur le curateur public – Fiche 5, Dostie</a:t>
            </a:r>
          </a:p>
          <a:p>
            <a:r>
              <a:rPr lang="fr-CA" dirty="0"/>
              <a:t>Code criminel – Fiche 10, Dostie</a:t>
            </a:r>
          </a:p>
        </p:txBody>
      </p:sp>
      <p:pic>
        <p:nvPicPr>
          <p:cNvPr id="4" name="Média en ligne 3" title="À l’intérieur de l’aile psychiatrique : deux fois plus de patients, moitié moins de docteurs">
            <a:hlinkClick r:id="" action="ppaction://media"/>
            <a:extLst>
              <a:ext uri="{FF2B5EF4-FFF2-40B4-BE49-F238E27FC236}">
                <a16:creationId xmlns:a16="http://schemas.microsoft.com/office/drawing/2014/main" id="{A1DD124E-505F-A95D-041F-668382B2862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499592" y="4669610"/>
            <a:ext cx="2540000" cy="1435100"/>
          </a:xfrm>
          <a:prstGeom prst="rect">
            <a:avLst/>
          </a:prstGeom>
        </p:spPr>
      </p:pic>
      <p:pic>
        <p:nvPicPr>
          <p:cNvPr id="5" name="Média en ligne 4" title="Entre l'hôpital et la prison">
            <a:hlinkClick r:id="" action="ppaction://media"/>
            <a:extLst>
              <a:ext uri="{FF2B5EF4-FFF2-40B4-BE49-F238E27FC236}">
                <a16:creationId xmlns:a16="http://schemas.microsoft.com/office/drawing/2014/main" id="{56C8DEA1-EEE5-75FD-AB03-B8444685CA1F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4778900" y="4669610"/>
            <a:ext cx="2540000" cy="1435100"/>
          </a:xfrm>
          <a:prstGeom prst="rect">
            <a:avLst/>
          </a:prstGeom>
        </p:spPr>
      </p:pic>
      <p:pic>
        <p:nvPicPr>
          <p:cNvPr id="6" name="Média en ligne 5" title="Éducatrice spécialisée en santé mentale">
            <a:hlinkClick r:id="" action="ppaction://media"/>
            <a:extLst>
              <a:ext uri="{FF2B5EF4-FFF2-40B4-BE49-F238E27FC236}">
                <a16:creationId xmlns:a16="http://schemas.microsoft.com/office/drawing/2014/main" id="{04120B7B-C198-B0DE-B8AF-BD8876E6F22D}"/>
              </a:ext>
            </a:extLst>
          </p:cNvPr>
          <p:cNvPicPr>
            <a:picLocks noRot="1" noChangeAspect="1"/>
          </p:cNvPicPr>
          <p:nvPr>
            <a:videoFile r:link="rId3"/>
          </p:nvPr>
        </p:nvPicPr>
        <p:blipFill>
          <a:blip r:embed="rId7"/>
          <a:stretch>
            <a:fillRect/>
          </a:stretch>
        </p:blipFill>
        <p:spPr>
          <a:xfrm>
            <a:off x="8058209" y="4669610"/>
            <a:ext cx="2351597" cy="150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68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5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0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21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2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6130003-5222-4875-8738-1217755C7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A58A1AE-217A-4CC6-56D8-0144C79DA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CA">
                <a:gradFill flip="none" rotWithShape="1">
                  <a:gsLst>
                    <a:gs pos="28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  <a:tileRect/>
                </a:gradFill>
              </a:rPr>
              <a:t>Les mandats</a:t>
            </a:r>
          </a:p>
        </p:txBody>
      </p:sp>
      <p:sp>
        <p:nvSpPr>
          <p:cNvPr id="11" name="Rounded Rectangle 17">
            <a:extLst>
              <a:ext uri="{FF2B5EF4-FFF2-40B4-BE49-F238E27FC236}">
                <a16:creationId xmlns:a16="http://schemas.microsoft.com/office/drawing/2014/main" id="{3E388DCC-9257-412E-811D-30F74D4CB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948070"/>
            <a:ext cx="4773166" cy="3896140"/>
          </a:xfrm>
          <a:prstGeom prst="roundRect">
            <a:avLst>
              <a:gd name="adj" fmla="val 2028"/>
            </a:avLst>
          </a:prstGeom>
          <a:solidFill>
            <a:schemeClr val="bg1"/>
          </a:solidFill>
          <a:ln>
            <a:noFill/>
          </a:ln>
          <a:effectLst>
            <a:innerShdw blurRad="127000" dist="12700">
              <a:prstClr val="black"/>
            </a:innerShdw>
            <a:reflection blurRad="6350" stA="52000" endA="300" endPos="2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édia en ligne 3" title="L'éducatrice spécialisée">
            <a:hlinkClick r:id="" action="ppaction://media"/>
            <a:extLst>
              <a:ext uri="{FF2B5EF4-FFF2-40B4-BE49-F238E27FC236}">
                <a16:creationId xmlns:a16="http://schemas.microsoft.com/office/drawing/2014/main" id="{21F47DF0-5701-59FA-1D1E-922F2DEE845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131172" y="2713250"/>
            <a:ext cx="4187222" cy="2365780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A6D1BE-7D20-DF60-BAB9-B247162E5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3029" y="1690688"/>
            <a:ext cx="5257799" cy="4228893"/>
          </a:xfrm>
        </p:spPr>
        <p:txBody>
          <a:bodyPr>
            <a:normAutofit fontScale="92500" lnSpcReduction="10000"/>
          </a:bodyPr>
          <a:lstStyle/>
          <a:p>
            <a:r>
              <a:rPr lang="fr-CA" sz="19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Bien que moins souvent présents dans les CH-SGS, il est possible de retrouver des éducateurs spécialisés dans les unités spécialisées en pédiatrie et gériatrie.</a:t>
            </a:r>
          </a:p>
          <a:p>
            <a:endParaRPr lang="fr-CA" sz="1900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  <a:p>
            <a:r>
              <a:rPr lang="fr-CA" sz="19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On retrouve davantage d’éducateurs dans les CH-PSY et dans les centres de pédopsychiatrie.</a:t>
            </a:r>
          </a:p>
          <a:p>
            <a:endParaRPr lang="fr-CA" sz="1900" dirty="0">
              <a:gradFill>
                <a:gsLst>
                  <a:gs pos="34000">
                    <a:srgbClr val="EDEDED"/>
                  </a:gs>
                  <a:gs pos="0">
                    <a:srgbClr val="BFBFBF"/>
                  </a:gs>
                  <a:gs pos="100000">
                    <a:srgbClr val="FFFFFF"/>
                  </a:gs>
                </a:gsLst>
                <a:lin ang="4800000" scaled="0"/>
              </a:gradFill>
            </a:endParaRPr>
          </a:p>
          <a:p>
            <a:r>
              <a:rPr lang="fr-CA" sz="19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Mandat, fonctions habituels: Accueillir la personne dans sa détresse initiale, en crise</a:t>
            </a:r>
          </a:p>
          <a:p>
            <a:r>
              <a:rPr lang="fr-CA" sz="19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Accompagner dans la recherche d’un retour vers un état d’équilibre pendant son hospitalisation s’il n’est plus sous la LPP</a:t>
            </a:r>
          </a:p>
          <a:p>
            <a:r>
              <a:rPr lang="fr-CA" sz="19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À l’IUSMQ et centre pédopsychiatrie: PI et accompagner vers l’équilibre via des projets de vie</a:t>
            </a:r>
          </a:p>
        </p:txBody>
      </p:sp>
    </p:spTree>
    <p:extLst>
      <p:ext uri="{BB962C8B-B14F-4D97-AF65-F5344CB8AC3E}">
        <p14:creationId xmlns:p14="http://schemas.microsoft.com/office/powerpoint/2010/main" val="5471354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746CEE-F182-20D1-F3D4-DC1981046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Coup d’œil à l’IUSMQ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FC3376-0801-C0A6-EC33-B241A38AC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hlinkClick r:id="rId2"/>
              </a:rPr>
              <a:t>https://www.ciusss-capitalenationale.gouv.qc.ca/services/sante-mentale/soins-psychiatriques-specialises/iusmq</a:t>
            </a:r>
            <a:endParaRPr lang="fr-CA" dirty="0"/>
          </a:p>
          <a:p>
            <a:r>
              <a:rPr lang="fr-CA" dirty="0"/>
              <a:t>À IUSMQ: unités externes et internes</a:t>
            </a:r>
          </a:p>
          <a:p>
            <a:r>
              <a:rPr lang="fr-CA" dirty="0"/>
              <a:t>Internes: troubles de santé mentale graves et persistants: PI</a:t>
            </a:r>
          </a:p>
          <a:p>
            <a:endParaRPr lang="fr-CA" dirty="0"/>
          </a:p>
          <a:p>
            <a:r>
              <a:rPr lang="fr-CA" dirty="0"/>
              <a:t>Grande refonte des tâches et services des éducateurs spécialisés en santé mentale: devrait prendre plus un mandat similaire au CHSLD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0806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B8FC4C-A78E-CCC1-13C9-79171B149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Les principales fonctions des éducateurs spécialisés en CHPSY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7460EC-654C-1085-1F9E-F277F8C17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Accompagner dans le quotidien;</a:t>
            </a:r>
          </a:p>
          <a:p>
            <a:r>
              <a:rPr lang="fr-CA" dirty="0"/>
              <a:t>Élaborer et animer des activités individuels et de groupe (cheminement personnel, DHS);</a:t>
            </a:r>
          </a:p>
          <a:p>
            <a:r>
              <a:rPr lang="fr-CA" dirty="0"/>
              <a:t>Participer à des activités d’intégration sociale et professionnelle (accompagner)</a:t>
            </a:r>
          </a:p>
          <a:p>
            <a:r>
              <a:rPr lang="fr-CA" dirty="0"/>
              <a:t>Participer aux rencontres multidisciplinaires;</a:t>
            </a:r>
          </a:p>
          <a:p>
            <a:r>
              <a:rPr lang="fr-CA" dirty="0"/>
              <a:t>Tenue de dossier.</a:t>
            </a:r>
          </a:p>
        </p:txBody>
      </p:sp>
    </p:spTree>
    <p:extLst>
      <p:ext uri="{BB962C8B-B14F-4D97-AF65-F5344CB8AC3E}">
        <p14:creationId xmlns:p14="http://schemas.microsoft.com/office/powerpoint/2010/main" val="3107187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887A19-E4C9-FCD2-0BE8-CE90C8FE6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défis et enjeux en CH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6F1FBA-6631-0196-B071-689D8E411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En urgence psy: Clients ponctuels, durée d’intervention: courtes sans voir les impacts. Certains clients récurrents: ne pas se décourager!</a:t>
            </a:r>
          </a:p>
          <a:p>
            <a:r>
              <a:rPr lang="fr-CA" dirty="0"/>
              <a:t>Comorbidité: dépendance, troubles d’apprentissage, de comportement, exclusion sociale, conduite à caractère violent…</a:t>
            </a:r>
          </a:p>
          <a:p>
            <a:r>
              <a:rPr lang="fr-CA" dirty="0"/>
              <a:t>Doit travailler en équipe multidisciplinaire très diversifiée, connaitre les rôles de chacun;</a:t>
            </a:r>
          </a:p>
          <a:p>
            <a:r>
              <a:rPr lang="fr-CA" dirty="0"/>
              <a:t>Développer sa gestion des émotions et maitrise de soi.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9181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698763-DA3A-C5D2-6672-A9FCFACFB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En résumé…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A18794-A2D5-68B3-5AC6-A1B830B9E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Si CH SGS ou PSY: souvent un seul TES pour l’ensemble d’une unité;</a:t>
            </a:r>
          </a:p>
          <a:p>
            <a:r>
              <a:rPr lang="fr-CA" dirty="0"/>
              <a:t>Si CH-PSY (urgence): comprendre la LPP et travailler dans la situation de crise et pour désamorcer les crises;</a:t>
            </a:r>
          </a:p>
          <a:p>
            <a:r>
              <a:rPr lang="fr-CA" dirty="0"/>
              <a:t>Si CH-PSY (IUSMQ et Centre pédopsychiatrique): clients externes et internes: prévenir, éduquer et accompagner dans le quotidien et dans la recherche de l’équilibre et du rétablissement.</a:t>
            </a:r>
          </a:p>
        </p:txBody>
      </p:sp>
    </p:spTree>
    <p:extLst>
      <p:ext uri="{BB962C8B-B14F-4D97-AF65-F5344CB8AC3E}">
        <p14:creationId xmlns:p14="http://schemas.microsoft.com/office/powerpoint/2010/main" val="3127310890"/>
      </p:ext>
    </p:extLst>
  </p:cSld>
  <p:clrMapOvr>
    <a:masterClrMapping/>
  </p:clrMapOvr>
</p:sld>
</file>

<file path=ppt/theme/theme1.xml><?xml version="1.0" encoding="utf-8"?>
<a:theme xmlns:a="http://schemas.openxmlformats.org/drawingml/2006/main" name="Profondeur">
  <a:themeElements>
    <a:clrScheme name="Profondeur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ondeur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ondeu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TM04033923[[fn=Profondeur]]</Template>
  <TotalTime>182</TotalTime>
  <Words>558</Words>
  <Application>Microsoft Office PowerPoint</Application>
  <PresentationFormat>Grand écran</PresentationFormat>
  <Paragraphs>50</Paragraphs>
  <Slides>8</Slides>
  <Notes>0</Notes>
  <HiddenSlides>0</HiddenSlides>
  <MMClips>4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Corbel</vt:lpstr>
      <vt:lpstr>Profondeur</vt:lpstr>
      <vt:lpstr>Les centres hospitaliers et l’éducateur spécialisé</vt:lpstr>
      <vt:lpstr>1 des 5 missions du CIUSSS</vt:lpstr>
      <vt:lpstr>Aspect légal- CHPSY</vt:lpstr>
      <vt:lpstr>Les mandats</vt:lpstr>
      <vt:lpstr>Coup d’œil à l’IUSMQ</vt:lpstr>
      <vt:lpstr>Les principales fonctions des éducateurs spécialisés en CHPSY</vt:lpstr>
      <vt:lpstr>Les défis et enjeux en CH</vt:lpstr>
      <vt:lpstr>En résumé…</vt:lpstr>
    </vt:vector>
  </TitlesOfParts>
  <Company>College Merici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centres hospitaliers et l’éducateur spécialisé</dc:title>
  <dc:creator>Céline Gagnon</dc:creator>
  <cp:lastModifiedBy>Céline Gagnon</cp:lastModifiedBy>
  <cp:revision>4</cp:revision>
  <dcterms:created xsi:type="dcterms:W3CDTF">2023-07-17T19:17:30Z</dcterms:created>
  <dcterms:modified xsi:type="dcterms:W3CDTF">2023-08-03T20:02:00Z</dcterms:modified>
</cp:coreProperties>
</file>