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4"/>
  </p:sldMasterIdLst>
  <p:notesMasterIdLst>
    <p:notesMasterId r:id="rId13"/>
  </p:notesMasterIdLst>
  <p:sldIdLst>
    <p:sldId id="256" r:id="rId5"/>
    <p:sldId id="257" r:id="rId6"/>
    <p:sldId id="471" r:id="rId7"/>
    <p:sldId id="469" r:id="rId8"/>
    <p:sldId id="483" r:id="rId9"/>
    <p:sldId id="480" r:id="rId10"/>
    <p:sldId id="463" r:id="rId11"/>
    <p:sldId id="4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Dostie" initials="ID" lastIdx="49" clrIdx="0">
    <p:extLst>
      <p:ext uri="{19B8F6BF-5375-455C-9EA6-DF929625EA0E}">
        <p15:presenceInfo xmlns:p15="http://schemas.microsoft.com/office/powerpoint/2012/main" userId="432cbd9f9783cc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9D207-CA01-445E-AC08-1717B4CC8C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151A3B-EAAF-47CC-A25C-908D55ADAD74}">
      <dgm:prSet/>
      <dgm:spPr/>
      <dgm:t>
        <a:bodyPr/>
        <a:lstStyle/>
        <a:p>
          <a:r>
            <a:rPr lang="fr-CA"/>
            <a:t>Rôle primordial dans le réseau;</a:t>
          </a:r>
          <a:endParaRPr lang="en-US"/>
        </a:p>
      </dgm:t>
    </dgm:pt>
    <dgm:pt modelId="{0A957BEA-05DC-4599-97B4-266A52F790A7}" type="parTrans" cxnId="{FE72A053-B2D7-44DE-92DD-618DE66B2F68}">
      <dgm:prSet/>
      <dgm:spPr/>
      <dgm:t>
        <a:bodyPr/>
        <a:lstStyle/>
        <a:p>
          <a:endParaRPr lang="en-US"/>
        </a:p>
      </dgm:t>
    </dgm:pt>
    <dgm:pt modelId="{86B59DF0-633A-4C55-B09C-4FAEEDE4D13F}" type="sibTrans" cxnId="{FE72A053-B2D7-44DE-92DD-618DE66B2F68}">
      <dgm:prSet/>
      <dgm:spPr/>
      <dgm:t>
        <a:bodyPr/>
        <a:lstStyle/>
        <a:p>
          <a:endParaRPr lang="en-US"/>
        </a:p>
      </dgm:t>
    </dgm:pt>
    <dgm:pt modelId="{97318D30-595E-49C2-8996-432E573AF948}">
      <dgm:prSet/>
      <dgm:spPr/>
      <dgm:t>
        <a:bodyPr/>
        <a:lstStyle/>
        <a:p>
          <a:r>
            <a:rPr lang="fr-CA"/>
            <a:t>Service de première ligne;</a:t>
          </a:r>
          <a:endParaRPr lang="en-US"/>
        </a:p>
      </dgm:t>
    </dgm:pt>
    <dgm:pt modelId="{925B2535-6DB3-4F39-A932-EBE85CB99058}" type="parTrans" cxnId="{52A6775F-5790-468C-85F4-8C89D3573859}">
      <dgm:prSet/>
      <dgm:spPr/>
      <dgm:t>
        <a:bodyPr/>
        <a:lstStyle/>
        <a:p>
          <a:endParaRPr lang="en-US"/>
        </a:p>
      </dgm:t>
    </dgm:pt>
    <dgm:pt modelId="{07285930-60A0-4F46-865C-434BED9CAD41}" type="sibTrans" cxnId="{52A6775F-5790-468C-85F4-8C89D3573859}">
      <dgm:prSet/>
      <dgm:spPr/>
      <dgm:t>
        <a:bodyPr/>
        <a:lstStyle/>
        <a:p>
          <a:endParaRPr lang="en-US"/>
        </a:p>
      </dgm:t>
    </dgm:pt>
    <dgm:pt modelId="{2B6D0B38-5F78-4464-A492-4C1216751418}">
      <dgm:prSet/>
      <dgm:spPr/>
      <dgm:t>
        <a:bodyPr/>
        <a:lstStyle/>
        <a:p>
          <a:r>
            <a:rPr lang="fr-CA"/>
            <a:t>147 CLSC dans la province;</a:t>
          </a:r>
          <a:endParaRPr lang="en-US"/>
        </a:p>
      </dgm:t>
    </dgm:pt>
    <dgm:pt modelId="{EA719115-1A09-476F-94B0-A62974E9F404}" type="parTrans" cxnId="{84C5A63C-76E0-46EF-AA20-F1574CE7DB4D}">
      <dgm:prSet/>
      <dgm:spPr/>
      <dgm:t>
        <a:bodyPr/>
        <a:lstStyle/>
        <a:p>
          <a:endParaRPr lang="en-US"/>
        </a:p>
      </dgm:t>
    </dgm:pt>
    <dgm:pt modelId="{9C00EC42-091D-4AC4-8ED5-4EE32AA9AF58}" type="sibTrans" cxnId="{84C5A63C-76E0-46EF-AA20-F1574CE7DB4D}">
      <dgm:prSet/>
      <dgm:spPr/>
      <dgm:t>
        <a:bodyPr/>
        <a:lstStyle/>
        <a:p>
          <a:endParaRPr lang="en-US"/>
        </a:p>
      </dgm:t>
    </dgm:pt>
    <dgm:pt modelId="{0D09F293-0717-43A4-9A54-4A27CE1AFA74}" type="pres">
      <dgm:prSet presAssocID="{AEE9D207-CA01-445E-AC08-1717B4CC8CE9}" presName="linear" presStyleCnt="0">
        <dgm:presLayoutVars>
          <dgm:animLvl val="lvl"/>
          <dgm:resizeHandles val="exact"/>
        </dgm:presLayoutVars>
      </dgm:prSet>
      <dgm:spPr/>
    </dgm:pt>
    <dgm:pt modelId="{9DEAF85A-0037-42A5-938E-3021D6D22610}" type="pres">
      <dgm:prSet presAssocID="{89151A3B-EAAF-47CC-A25C-908D55ADAD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69F6D9-6952-4AC9-BC77-EBD4962983B7}" type="pres">
      <dgm:prSet presAssocID="{86B59DF0-633A-4C55-B09C-4FAEEDE4D13F}" presName="spacer" presStyleCnt="0"/>
      <dgm:spPr/>
    </dgm:pt>
    <dgm:pt modelId="{ED25CB54-0300-4E8C-9127-727EAC328BA9}" type="pres">
      <dgm:prSet presAssocID="{97318D30-595E-49C2-8996-432E573AF9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1F2B88-9E20-40F4-B33C-526807DFC571}" type="pres">
      <dgm:prSet presAssocID="{07285930-60A0-4F46-865C-434BED9CAD41}" presName="spacer" presStyleCnt="0"/>
      <dgm:spPr/>
    </dgm:pt>
    <dgm:pt modelId="{87852982-3C93-4839-A3A5-B0428C01A9E8}" type="pres">
      <dgm:prSet presAssocID="{2B6D0B38-5F78-4464-A492-4C12167514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A7E41A-66F0-4D22-A31F-364EC9211DE7}" type="presOf" srcId="{AEE9D207-CA01-445E-AC08-1717B4CC8CE9}" destId="{0D09F293-0717-43A4-9A54-4A27CE1AFA74}" srcOrd="0" destOrd="0" presId="urn:microsoft.com/office/officeart/2005/8/layout/vList2"/>
    <dgm:cxn modelId="{84C5A63C-76E0-46EF-AA20-F1574CE7DB4D}" srcId="{AEE9D207-CA01-445E-AC08-1717B4CC8CE9}" destId="{2B6D0B38-5F78-4464-A492-4C1216751418}" srcOrd="2" destOrd="0" parTransId="{EA719115-1A09-476F-94B0-A62974E9F404}" sibTransId="{9C00EC42-091D-4AC4-8ED5-4EE32AA9AF58}"/>
    <dgm:cxn modelId="{52A6775F-5790-468C-85F4-8C89D3573859}" srcId="{AEE9D207-CA01-445E-AC08-1717B4CC8CE9}" destId="{97318D30-595E-49C2-8996-432E573AF948}" srcOrd="1" destOrd="0" parTransId="{925B2535-6DB3-4F39-A932-EBE85CB99058}" sibTransId="{07285930-60A0-4F46-865C-434BED9CAD41}"/>
    <dgm:cxn modelId="{44C79641-0174-4087-A431-30E83055291F}" type="presOf" srcId="{97318D30-595E-49C2-8996-432E573AF948}" destId="{ED25CB54-0300-4E8C-9127-727EAC328BA9}" srcOrd="0" destOrd="0" presId="urn:microsoft.com/office/officeart/2005/8/layout/vList2"/>
    <dgm:cxn modelId="{FE72A053-B2D7-44DE-92DD-618DE66B2F68}" srcId="{AEE9D207-CA01-445E-AC08-1717B4CC8CE9}" destId="{89151A3B-EAAF-47CC-A25C-908D55ADAD74}" srcOrd="0" destOrd="0" parTransId="{0A957BEA-05DC-4599-97B4-266A52F790A7}" sibTransId="{86B59DF0-633A-4C55-B09C-4FAEEDE4D13F}"/>
    <dgm:cxn modelId="{F432DF77-312F-40B7-8F66-D2ED6ED92A53}" type="presOf" srcId="{2B6D0B38-5F78-4464-A492-4C1216751418}" destId="{87852982-3C93-4839-A3A5-B0428C01A9E8}" srcOrd="0" destOrd="0" presId="urn:microsoft.com/office/officeart/2005/8/layout/vList2"/>
    <dgm:cxn modelId="{8229FDFF-8FE9-4FD2-A054-0F76FC2C5424}" type="presOf" srcId="{89151A3B-EAAF-47CC-A25C-908D55ADAD74}" destId="{9DEAF85A-0037-42A5-938E-3021D6D22610}" srcOrd="0" destOrd="0" presId="urn:microsoft.com/office/officeart/2005/8/layout/vList2"/>
    <dgm:cxn modelId="{03D96B67-0747-4145-ABEC-9353BF1CFC3F}" type="presParOf" srcId="{0D09F293-0717-43A4-9A54-4A27CE1AFA74}" destId="{9DEAF85A-0037-42A5-938E-3021D6D22610}" srcOrd="0" destOrd="0" presId="urn:microsoft.com/office/officeart/2005/8/layout/vList2"/>
    <dgm:cxn modelId="{7525C7DF-9B42-47A4-9271-F7555C9E5652}" type="presParOf" srcId="{0D09F293-0717-43A4-9A54-4A27CE1AFA74}" destId="{3E69F6D9-6952-4AC9-BC77-EBD4962983B7}" srcOrd="1" destOrd="0" presId="urn:microsoft.com/office/officeart/2005/8/layout/vList2"/>
    <dgm:cxn modelId="{30FA5267-8BEA-4096-868C-9165BE5CDF40}" type="presParOf" srcId="{0D09F293-0717-43A4-9A54-4A27CE1AFA74}" destId="{ED25CB54-0300-4E8C-9127-727EAC328BA9}" srcOrd="2" destOrd="0" presId="urn:microsoft.com/office/officeart/2005/8/layout/vList2"/>
    <dgm:cxn modelId="{24303DFE-EBEC-49BF-BBD3-49507F6596EF}" type="presParOf" srcId="{0D09F293-0717-43A4-9A54-4A27CE1AFA74}" destId="{981F2B88-9E20-40F4-B33C-526807DFC571}" srcOrd="3" destOrd="0" presId="urn:microsoft.com/office/officeart/2005/8/layout/vList2"/>
    <dgm:cxn modelId="{D343ECC4-E963-44BB-90F8-379FF8B75709}" type="presParOf" srcId="{0D09F293-0717-43A4-9A54-4A27CE1AFA74}" destId="{87852982-3C93-4839-A3A5-B0428C01A9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8F78A-9736-4130-BD36-7FFF675D78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4DD96A-2AD2-4051-ACEF-6F38F4C88A82}">
      <dgm:prSet/>
      <dgm:spPr/>
      <dgm:t>
        <a:bodyPr/>
        <a:lstStyle/>
        <a:p>
          <a:r>
            <a:rPr lang="fr-CA" dirty="0"/>
            <a:t>Nous ne sommes pas bien connu de nos collègues et des clients: bien comprendre votre rôle pour en faire la promotion!</a:t>
          </a:r>
          <a:endParaRPr lang="en-US" dirty="0"/>
        </a:p>
      </dgm:t>
    </dgm:pt>
    <dgm:pt modelId="{CED53745-9C23-44A3-B362-3C77C82514B7}" type="parTrans" cxnId="{193504B8-FDC9-43D7-98B2-4F26BF921B3B}">
      <dgm:prSet/>
      <dgm:spPr/>
      <dgm:t>
        <a:bodyPr/>
        <a:lstStyle/>
        <a:p>
          <a:endParaRPr lang="en-US"/>
        </a:p>
      </dgm:t>
    </dgm:pt>
    <dgm:pt modelId="{663E24D4-51FB-4195-ACD8-15CBC47CBFED}" type="sibTrans" cxnId="{193504B8-FDC9-43D7-98B2-4F26BF921B3B}">
      <dgm:prSet/>
      <dgm:spPr/>
      <dgm:t>
        <a:bodyPr/>
        <a:lstStyle/>
        <a:p>
          <a:endParaRPr lang="en-US"/>
        </a:p>
      </dgm:t>
    </dgm:pt>
    <dgm:pt modelId="{ED64C66F-9828-4EDF-846A-A99CF9BC1F54}">
      <dgm:prSet/>
      <dgm:spPr/>
      <dgm:t>
        <a:bodyPr/>
        <a:lstStyle/>
        <a:p>
          <a:r>
            <a:rPr lang="fr-CA" dirty="0"/>
            <a:t>Horaires atypiques, besoin d’une voiture;</a:t>
          </a:r>
          <a:endParaRPr lang="en-US" dirty="0"/>
        </a:p>
      </dgm:t>
    </dgm:pt>
    <dgm:pt modelId="{6890EF9F-1608-4C53-B72E-62844D0BAB82}" type="parTrans" cxnId="{2AE889F5-D7BC-4BAF-B5EF-E8A0594B613B}">
      <dgm:prSet/>
      <dgm:spPr/>
      <dgm:t>
        <a:bodyPr/>
        <a:lstStyle/>
        <a:p>
          <a:endParaRPr lang="en-US"/>
        </a:p>
      </dgm:t>
    </dgm:pt>
    <dgm:pt modelId="{A6F1D2DC-E003-4807-B7B5-C77BA9FEF827}" type="sibTrans" cxnId="{2AE889F5-D7BC-4BAF-B5EF-E8A0594B613B}">
      <dgm:prSet/>
      <dgm:spPr/>
      <dgm:t>
        <a:bodyPr/>
        <a:lstStyle/>
        <a:p>
          <a:endParaRPr lang="en-US"/>
        </a:p>
      </dgm:t>
    </dgm:pt>
    <dgm:pt modelId="{B3C1E4AE-88BD-4FA5-99F1-76E7B8A1CD72}">
      <dgm:prSet/>
      <dgm:spPr/>
      <dgm:t>
        <a:bodyPr/>
        <a:lstStyle/>
        <a:p>
          <a:r>
            <a:rPr lang="fr-CA" dirty="0"/>
            <a:t>Travail en complémentarité avec beaucoup de professionnels variés: savoir qui fait quoi;</a:t>
          </a:r>
          <a:endParaRPr lang="en-US" dirty="0"/>
        </a:p>
      </dgm:t>
    </dgm:pt>
    <dgm:pt modelId="{E66A183B-3DA6-42CE-AFFA-8456AC1C20B9}" type="parTrans" cxnId="{EB2D073F-65FB-4BF3-ABC6-312BE19AD7AB}">
      <dgm:prSet/>
      <dgm:spPr/>
      <dgm:t>
        <a:bodyPr/>
        <a:lstStyle/>
        <a:p>
          <a:endParaRPr lang="en-US"/>
        </a:p>
      </dgm:t>
    </dgm:pt>
    <dgm:pt modelId="{88D2B4A6-1525-4F7F-91A3-22A294E2D34C}" type="sibTrans" cxnId="{EB2D073F-65FB-4BF3-ABC6-312BE19AD7AB}">
      <dgm:prSet/>
      <dgm:spPr/>
      <dgm:t>
        <a:bodyPr/>
        <a:lstStyle/>
        <a:p>
          <a:endParaRPr lang="en-US"/>
        </a:p>
      </dgm:t>
    </dgm:pt>
    <dgm:pt modelId="{25D2CABE-BC25-404F-9119-C6A1459330FE}">
      <dgm:prSet/>
      <dgm:spPr/>
      <dgm:t>
        <a:bodyPr/>
        <a:lstStyle/>
        <a:p>
          <a:r>
            <a:rPr lang="fr-CA" dirty="0"/>
            <a:t>Doit être très autonome et organisé: vous faites souvent vos horaires selon les disponibilités de vos clients</a:t>
          </a:r>
          <a:endParaRPr lang="en-US" dirty="0"/>
        </a:p>
      </dgm:t>
    </dgm:pt>
    <dgm:pt modelId="{E94057DB-B380-404D-AA2E-4AAC64119A68}" type="parTrans" cxnId="{C28F26F4-D1AC-47A7-A228-40F970851B49}">
      <dgm:prSet/>
      <dgm:spPr/>
      <dgm:t>
        <a:bodyPr/>
        <a:lstStyle/>
        <a:p>
          <a:endParaRPr lang="en-US"/>
        </a:p>
      </dgm:t>
    </dgm:pt>
    <dgm:pt modelId="{E614566D-EEBF-4ED4-B99C-49708BD8538A}" type="sibTrans" cxnId="{C28F26F4-D1AC-47A7-A228-40F970851B49}">
      <dgm:prSet/>
      <dgm:spPr/>
      <dgm:t>
        <a:bodyPr/>
        <a:lstStyle/>
        <a:p>
          <a:endParaRPr lang="en-US"/>
        </a:p>
      </dgm:t>
    </dgm:pt>
    <dgm:pt modelId="{FA481CB0-C075-4E93-9D47-F26818BB17C1}">
      <dgm:prSet/>
      <dgm:spPr/>
      <dgm:t>
        <a:bodyPr/>
        <a:lstStyle/>
        <a:p>
          <a:r>
            <a:rPr lang="en-US" dirty="0" err="1"/>
            <a:t>Vous</a:t>
          </a:r>
          <a:r>
            <a:rPr lang="en-US" dirty="0"/>
            <a:t> entrez dans </a:t>
          </a:r>
          <a:r>
            <a:rPr lang="en-US" dirty="0" err="1"/>
            <a:t>l’intimité</a:t>
          </a:r>
          <a:r>
            <a:rPr lang="en-US" dirty="0"/>
            <a:t> des gens à domicile : </a:t>
          </a:r>
          <a:r>
            <a:rPr lang="en-US" dirty="0" err="1"/>
            <a:t>être</a:t>
          </a:r>
          <a:r>
            <a:rPr lang="en-US" dirty="0"/>
            <a:t> </a:t>
          </a:r>
          <a:r>
            <a:rPr lang="en-US" dirty="0" err="1"/>
            <a:t>respectueux</a:t>
          </a:r>
          <a:r>
            <a:rPr lang="en-US" dirty="0"/>
            <a:t> et sans </a:t>
          </a:r>
          <a:r>
            <a:rPr lang="en-US" dirty="0" err="1"/>
            <a:t>jugement</a:t>
          </a:r>
          <a:r>
            <a:rPr lang="en-US" dirty="0"/>
            <a:t>, tout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vous</a:t>
          </a:r>
          <a:r>
            <a:rPr lang="en-US" dirty="0"/>
            <a:t> </a:t>
          </a:r>
          <a:r>
            <a:rPr lang="en-US" dirty="0" err="1"/>
            <a:t>assurant</a:t>
          </a:r>
          <a:r>
            <a:rPr lang="en-US" dirty="0"/>
            <a:t> de </a:t>
          </a:r>
          <a:r>
            <a:rPr lang="en-US" dirty="0" err="1"/>
            <a:t>votre</a:t>
          </a:r>
          <a:r>
            <a:rPr lang="en-US" dirty="0"/>
            <a:t> </a:t>
          </a:r>
          <a:r>
            <a:rPr lang="en-US" dirty="0" err="1"/>
            <a:t>sécurité</a:t>
          </a:r>
          <a:r>
            <a:rPr lang="en-US" dirty="0"/>
            <a:t> </a:t>
          </a:r>
          <a:r>
            <a:rPr lang="en-US" dirty="0" err="1"/>
            <a:t>personnelle</a:t>
          </a:r>
          <a:endParaRPr lang="en-US" dirty="0"/>
        </a:p>
      </dgm:t>
    </dgm:pt>
    <dgm:pt modelId="{6792A187-E787-44C1-AFD4-68FAA6CEA0F5}" type="parTrans" cxnId="{1FB1B93E-1551-4EFB-89A0-2E85726D5944}">
      <dgm:prSet/>
      <dgm:spPr/>
      <dgm:t>
        <a:bodyPr/>
        <a:lstStyle/>
        <a:p>
          <a:endParaRPr lang="fr-CA"/>
        </a:p>
      </dgm:t>
    </dgm:pt>
    <dgm:pt modelId="{FB30F6C7-CF20-459D-BA07-6754C18C24F3}" type="sibTrans" cxnId="{1FB1B93E-1551-4EFB-89A0-2E85726D5944}">
      <dgm:prSet/>
      <dgm:spPr/>
      <dgm:t>
        <a:bodyPr/>
        <a:lstStyle/>
        <a:p>
          <a:endParaRPr lang="fr-CA"/>
        </a:p>
      </dgm:t>
    </dgm:pt>
    <dgm:pt modelId="{45CB8B55-5020-4A40-8D40-EA252B3BF22E}">
      <dgm:prSet/>
      <dgm:spPr/>
      <dgm:t>
        <a:bodyPr/>
        <a:lstStyle/>
        <a:p>
          <a:r>
            <a:rPr lang="en-US" dirty="0" err="1"/>
            <a:t>Vous</a:t>
          </a:r>
          <a:r>
            <a:rPr lang="en-US" dirty="0"/>
            <a:t> </a:t>
          </a:r>
          <a:r>
            <a:rPr lang="en-US" dirty="0" err="1"/>
            <a:t>devez</a:t>
          </a:r>
          <a:r>
            <a:rPr lang="en-US" dirty="0"/>
            <a:t> </a:t>
          </a:r>
          <a:r>
            <a:rPr lang="en-US" dirty="0" err="1"/>
            <a:t>connaître</a:t>
          </a:r>
          <a:r>
            <a:rPr lang="en-US" dirty="0"/>
            <a:t> les </a:t>
          </a:r>
          <a:r>
            <a:rPr lang="en-US" dirty="0" err="1"/>
            <a:t>lois</a:t>
          </a:r>
          <a:r>
            <a:rPr lang="en-US" dirty="0"/>
            <a:t> </a:t>
          </a:r>
          <a:r>
            <a:rPr lang="en-US" dirty="0" err="1"/>
            <a:t>selon</a:t>
          </a:r>
          <a:r>
            <a:rPr lang="en-US" dirty="0"/>
            <a:t> </a:t>
          </a:r>
          <a:r>
            <a:rPr lang="en-US" dirty="0" err="1"/>
            <a:t>votre</a:t>
          </a:r>
          <a:r>
            <a:rPr lang="en-US" dirty="0"/>
            <a:t> clientèle et les </a:t>
          </a:r>
          <a:r>
            <a:rPr lang="en-US" dirty="0" err="1"/>
            <a:t>ressources</a:t>
          </a:r>
          <a:r>
            <a:rPr lang="en-US" dirty="0"/>
            <a:t> </a:t>
          </a:r>
          <a:r>
            <a:rPr lang="en-US" dirty="0" err="1"/>
            <a:t>pertinentes</a:t>
          </a:r>
          <a:r>
            <a:rPr lang="en-US" dirty="0"/>
            <a:t> pour </a:t>
          </a:r>
          <a:r>
            <a:rPr lang="en-US" dirty="0" err="1"/>
            <a:t>référencement</a:t>
          </a:r>
          <a:r>
            <a:rPr lang="en-US" dirty="0"/>
            <a:t> au  </a:t>
          </a:r>
          <a:r>
            <a:rPr lang="en-US" dirty="0" err="1"/>
            <a:t>besoin</a:t>
          </a:r>
          <a:r>
            <a:rPr lang="en-US" dirty="0"/>
            <a:t>.</a:t>
          </a:r>
        </a:p>
      </dgm:t>
    </dgm:pt>
    <dgm:pt modelId="{CC590BF2-6FA1-466A-88E4-68BFC11F8B7F}" type="parTrans" cxnId="{E5E73A67-25A5-4F47-B88F-22148B7A122D}">
      <dgm:prSet/>
      <dgm:spPr/>
      <dgm:t>
        <a:bodyPr/>
        <a:lstStyle/>
        <a:p>
          <a:endParaRPr lang="fr-CA"/>
        </a:p>
      </dgm:t>
    </dgm:pt>
    <dgm:pt modelId="{B71FBB1D-FAFA-468A-B6F1-289ABB36F518}" type="sibTrans" cxnId="{E5E73A67-25A5-4F47-B88F-22148B7A122D}">
      <dgm:prSet/>
      <dgm:spPr/>
      <dgm:t>
        <a:bodyPr/>
        <a:lstStyle/>
        <a:p>
          <a:endParaRPr lang="fr-CA"/>
        </a:p>
      </dgm:t>
    </dgm:pt>
    <dgm:pt modelId="{A813FA7E-202D-4174-A8F0-E8AF61389D29}" type="pres">
      <dgm:prSet presAssocID="{AC68F78A-9736-4130-BD36-7FFF675D7855}" presName="linear" presStyleCnt="0">
        <dgm:presLayoutVars>
          <dgm:animLvl val="lvl"/>
          <dgm:resizeHandles val="exact"/>
        </dgm:presLayoutVars>
      </dgm:prSet>
      <dgm:spPr/>
    </dgm:pt>
    <dgm:pt modelId="{A71A9464-DB6F-45C0-A1F4-16C37E9CEBC9}" type="pres">
      <dgm:prSet presAssocID="{8D4DD96A-2AD2-4051-ACEF-6F38F4C88A8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7FACF59-C2FE-47E8-8004-25301A27611B}" type="pres">
      <dgm:prSet presAssocID="{663E24D4-51FB-4195-ACD8-15CBC47CBFED}" presName="spacer" presStyleCnt="0"/>
      <dgm:spPr/>
    </dgm:pt>
    <dgm:pt modelId="{0F63B7AF-7F9D-458F-969C-CDCC05E385F8}" type="pres">
      <dgm:prSet presAssocID="{ED64C66F-9828-4EDF-846A-A99CF9BC1F54}" presName="parentText" presStyleLbl="node1" presStyleIdx="1" presStyleCnt="6" custLinFactNeighborX="-472" custLinFactNeighborY="-33156">
        <dgm:presLayoutVars>
          <dgm:chMax val="0"/>
          <dgm:bulletEnabled val="1"/>
        </dgm:presLayoutVars>
      </dgm:prSet>
      <dgm:spPr/>
    </dgm:pt>
    <dgm:pt modelId="{4DA42AE6-5DEC-4E78-9428-EBC4190998EF}" type="pres">
      <dgm:prSet presAssocID="{A6F1D2DC-E003-4807-B7B5-C77BA9FEF827}" presName="spacer" presStyleCnt="0"/>
      <dgm:spPr/>
    </dgm:pt>
    <dgm:pt modelId="{344232B0-D292-4D04-8B57-FA2BEDA9B473}" type="pres">
      <dgm:prSet presAssocID="{B3C1E4AE-88BD-4FA5-99F1-76E7B8A1CD7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5348501-C722-4993-ABB0-A86B1FD6ADF3}" type="pres">
      <dgm:prSet presAssocID="{88D2B4A6-1525-4F7F-91A3-22A294E2D34C}" presName="spacer" presStyleCnt="0"/>
      <dgm:spPr/>
    </dgm:pt>
    <dgm:pt modelId="{3114E5BD-EAD3-4F79-8777-6DC4573250A4}" type="pres">
      <dgm:prSet presAssocID="{25D2CABE-BC25-404F-9119-C6A1459330F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24F27B1-83C5-4081-8DF6-9B4BB770F7DB}" type="pres">
      <dgm:prSet presAssocID="{E614566D-EEBF-4ED4-B99C-49708BD8538A}" presName="spacer" presStyleCnt="0"/>
      <dgm:spPr/>
    </dgm:pt>
    <dgm:pt modelId="{046984CC-B9BB-47DE-A558-F4BBBE769FC4}" type="pres">
      <dgm:prSet presAssocID="{FA481CB0-C075-4E93-9D47-F26818BB17C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C17BEFC-4CC7-4886-A5F5-F073F9F067B8}" type="pres">
      <dgm:prSet presAssocID="{FB30F6C7-CF20-459D-BA07-6754C18C24F3}" presName="spacer" presStyleCnt="0"/>
      <dgm:spPr/>
    </dgm:pt>
    <dgm:pt modelId="{1EC43434-EF7C-47C2-9652-1F2EA83C5943}" type="pres">
      <dgm:prSet presAssocID="{45CB8B55-5020-4A40-8D40-EA252B3BF22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5EF6411-8C20-4A28-A5BC-2FCB5D055946}" type="presOf" srcId="{8D4DD96A-2AD2-4051-ACEF-6F38F4C88A82}" destId="{A71A9464-DB6F-45C0-A1F4-16C37E9CEBC9}" srcOrd="0" destOrd="0" presId="urn:microsoft.com/office/officeart/2005/8/layout/vList2"/>
    <dgm:cxn modelId="{1FB1B93E-1551-4EFB-89A0-2E85726D5944}" srcId="{AC68F78A-9736-4130-BD36-7FFF675D7855}" destId="{FA481CB0-C075-4E93-9D47-F26818BB17C1}" srcOrd="4" destOrd="0" parTransId="{6792A187-E787-44C1-AFD4-68FAA6CEA0F5}" sibTransId="{FB30F6C7-CF20-459D-BA07-6754C18C24F3}"/>
    <dgm:cxn modelId="{EB2D073F-65FB-4BF3-ABC6-312BE19AD7AB}" srcId="{AC68F78A-9736-4130-BD36-7FFF675D7855}" destId="{B3C1E4AE-88BD-4FA5-99F1-76E7B8A1CD72}" srcOrd="2" destOrd="0" parTransId="{E66A183B-3DA6-42CE-AFFA-8456AC1C20B9}" sibTransId="{88D2B4A6-1525-4F7F-91A3-22A294E2D34C}"/>
    <dgm:cxn modelId="{186D4E45-0D7A-4B3E-A259-C5BF6B28E1AE}" type="presOf" srcId="{FA481CB0-C075-4E93-9D47-F26818BB17C1}" destId="{046984CC-B9BB-47DE-A558-F4BBBE769FC4}" srcOrd="0" destOrd="0" presId="urn:microsoft.com/office/officeart/2005/8/layout/vList2"/>
    <dgm:cxn modelId="{E5E73A67-25A5-4F47-B88F-22148B7A122D}" srcId="{AC68F78A-9736-4130-BD36-7FFF675D7855}" destId="{45CB8B55-5020-4A40-8D40-EA252B3BF22E}" srcOrd="5" destOrd="0" parTransId="{CC590BF2-6FA1-466A-88E4-68BFC11F8B7F}" sibTransId="{B71FBB1D-FAFA-468A-B6F1-289ABB36F518}"/>
    <dgm:cxn modelId="{A2A7A250-9F29-47E1-9226-53C1D2249F0E}" type="presOf" srcId="{25D2CABE-BC25-404F-9119-C6A1459330FE}" destId="{3114E5BD-EAD3-4F79-8777-6DC4573250A4}" srcOrd="0" destOrd="0" presId="urn:microsoft.com/office/officeart/2005/8/layout/vList2"/>
    <dgm:cxn modelId="{1DC82089-7A84-4812-946C-DC7DCC8DCFA5}" type="presOf" srcId="{B3C1E4AE-88BD-4FA5-99F1-76E7B8A1CD72}" destId="{344232B0-D292-4D04-8B57-FA2BEDA9B473}" srcOrd="0" destOrd="0" presId="urn:microsoft.com/office/officeart/2005/8/layout/vList2"/>
    <dgm:cxn modelId="{27B1F199-08BA-4FD7-BB2D-76D7F3C780F1}" type="presOf" srcId="{ED64C66F-9828-4EDF-846A-A99CF9BC1F54}" destId="{0F63B7AF-7F9D-458F-969C-CDCC05E385F8}" srcOrd="0" destOrd="0" presId="urn:microsoft.com/office/officeart/2005/8/layout/vList2"/>
    <dgm:cxn modelId="{8AA8D7AA-33AB-4D9D-9D9A-2114D36350D8}" type="presOf" srcId="{AC68F78A-9736-4130-BD36-7FFF675D7855}" destId="{A813FA7E-202D-4174-A8F0-E8AF61389D29}" srcOrd="0" destOrd="0" presId="urn:microsoft.com/office/officeart/2005/8/layout/vList2"/>
    <dgm:cxn modelId="{352413AF-0683-4A7E-AA62-AFF950342E24}" type="presOf" srcId="{45CB8B55-5020-4A40-8D40-EA252B3BF22E}" destId="{1EC43434-EF7C-47C2-9652-1F2EA83C5943}" srcOrd="0" destOrd="0" presId="urn:microsoft.com/office/officeart/2005/8/layout/vList2"/>
    <dgm:cxn modelId="{193504B8-FDC9-43D7-98B2-4F26BF921B3B}" srcId="{AC68F78A-9736-4130-BD36-7FFF675D7855}" destId="{8D4DD96A-2AD2-4051-ACEF-6F38F4C88A82}" srcOrd="0" destOrd="0" parTransId="{CED53745-9C23-44A3-B362-3C77C82514B7}" sibTransId="{663E24D4-51FB-4195-ACD8-15CBC47CBFED}"/>
    <dgm:cxn modelId="{C28F26F4-D1AC-47A7-A228-40F970851B49}" srcId="{AC68F78A-9736-4130-BD36-7FFF675D7855}" destId="{25D2CABE-BC25-404F-9119-C6A1459330FE}" srcOrd="3" destOrd="0" parTransId="{E94057DB-B380-404D-AA2E-4AAC64119A68}" sibTransId="{E614566D-EEBF-4ED4-B99C-49708BD8538A}"/>
    <dgm:cxn modelId="{2AE889F5-D7BC-4BAF-B5EF-E8A0594B613B}" srcId="{AC68F78A-9736-4130-BD36-7FFF675D7855}" destId="{ED64C66F-9828-4EDF-846A-A99CF9BC1F54}" srcOrd="1" destOrd="0" parTransId="{6890EF9F-1608-4C53-B72E-62844D0BAB82}" sibTransId="{A6F1D2DC-E003-4807-B7B5-C77BA9FEF827}"/>
    <dgm:cxn modelId="{4092A50B-BD34-4EEA-9177-80F21962E69D}" type="presParOf" srcId="{A813FA7E-202D-4174-A8F0-E8AF61389D29}" destId="{A71A9464-DB6F-45C0-A1F4-16C37E9CEBC9}" srcOrd="0" destOrd="0" presId="urn:microsoft.com/office/officeart/2005/8/layout/vList2"/>
    <dgm:cxn modelId="{51062E5D-1473-4930-8351-038B9AD11DD2}" type="presParOf" srcId="{A813FA7E-202D-4174-A8F0-E8AF61389D29}" destId="{B7FACF59-C2FE-47E8-8004-25301A27611B}" srcOrd="1" destOrd="0" presId="urn:microsoft.com/office/officeart/2005/8/layout/vList2"/>
    <dgm:cxn modelId="{EFD7F894-55DF-450E-A8AD-BBCC2C3F7EB0}" type="presParOf" srcId="{A813FA7E-202D-4174-A8F0-E8AF61389D29}" destId="{0F63B7AF-7F9D-458F-969C-CDCC05E385F8}" srcOrd="2" destOrd="0" presId="urn:microsoft.com/office/officeart/2005/8/layout/vList2"/>
    <dgm:cxn modelId="{C01EA9B2-B0E5-4376-B99D-E1B1E6B00F80}" type="presParOf" srcId="{A813FA7E-202D-4174-A8F0-E8AF61389D29}" destId="{4DA42AE6-5DEC-4E78-9428-EBC4190998EF}" srcOrd="3" destOrd="0" presId="urn:microsoft.com/office/officeart/2005/8/layout/vList2"/>
    <dgm:cxn modelId="{A53C52D3-7481-4D92-BF75-7CB76F7AA209}" type="presParOf" srcId="{A813FA7E-202D-4174-A8F0-E8AF61389D29}" destId="{344232B0-D292-4D04-8B57-FA2BEDA9B473}" srcOrd="4" destOrd="0" presId="urn:microsoft.com/office/officeart/2005/8/layout/vList2"/>
    <dgm:cxn modelId="{FA2070BE-8DFC-4E4D-B0BA-7F8F15827A57}" type="presParOf" srcId="{A813FA7E-202D-4174-A8F0-E8AF61389D29}" destId="{05348501-C722-4993-ABB0-A86B1FD6ADF3}" srcOrd="5" destOrd="0" presId="urn:microsoft.com/office/officeart/2005/8/layout/vList2"/>
    <dgm:cxn modelId="{F742FA22-A004-4414-BAA7-46E0DA805484}" type="presParOf" srcId="{A813FA7E-202D-4174-A8F0-E8AF61389D29}" destId="{3114E5BD-EAD3-4F79-8777-6DC4573250A4}" srcOrd="6" destOrd="0" presId="urn:microsoft.com/office/officeart/2005/8/layout/vList2"/>
    <dgm:cxn modelId="{A59BC663-86A2-426A-AB65-CD7C406F34DD}" type="presParOf" srcId="{A813FA7E-202D-4174-A8F0-E8AF61389D29}" destId="{F24F27B1-83C5-4081-8DF6-9B4BB770F7DB}" srcOrd="7" destOrd="0" presId="urn:microsoft.com/office/officeart/2005/8/layout/vList2"/>
    <dgm:cxn modelId="{FB8AE209-9769-4443-A75A-2ECA0244A29D}" type="presParOf" srcId="{A813FA7E-202D-4174-A8F0-E8AF61389D29}" destId="{046984CC-B9BB-47DE-A558-F4BBBE769FC4}" srcOrd="8" destOrd="0" presId="urn:microsoft.com/office/officeart/2005/8/layout/vList2"/>
    <dgm:cxn modelId="{F1E13CB5-54C3-413A-8CFC-4D67D4582AFA}" type="presParOf" srcId="{A813FA7E-202D-4174-A8F0-E8AF61389D29}" destId="{CC17BEFC-4CC7-4886-A5F5-F073F9F067B8}" srcOrd="9" destOrd="0" presId="urn:microsoft.com/office/officeart/2005/8/layout/vList2"/>
    <dgm:cxn modelId="{09BC733B-F361-4730-9D7A-1AD92DB6B478}" type="presParOf" srcId="{A813FA7E-202D-4174-A8F0-E8AF61389D29}" destId="{1EC43434-EF7C-47C2-9652-1F2EA83C594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AF85A-0037-42A5-938E-3021D6D22610}">
      <dsp:nvSpPr>
        <dsp:cNvPr id="0" name=""/>
        <dsp:cNvSpPr/>
      </dsp:nvSpPr>
      <dsp:spPr>
        <a:xfrm>
          <a:off x="0" y="7456"/>
          <a:ext cx="4642845" cy="1511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800" kern="1200"/>
            <a:t>Rôle primordial dans le réseau;</a:t>
          </a:r>
          <a:endParaRPr lang="en-US" sz="3800" kern="1200"/>
        </a:p>
      </dsp:txBody>
      <dsp:txXfrm>
        <a:off x="73792" y="81248"/>
        <a:ext cx="4495261" cy="1364056"/>
      </dsp:txXfrm>
    </dsp:sp>
    <dsp:sp modelId="{ED25CB54-0300-4E8C-9127-727EAC328BA9}">
      <dsp:nvSpPr>
        <dsp:cNvPr id="0" name=""/>
        <dsp:cNvSpPr/>
      </dsp:nvSpPr>
      <dsp:spPr>
        <a:xfrm>
          <a:off x="0" y="1628536"/>
          <a:ext cx="4642845" cy="1511640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800" kern="1200"/>
            <a:t>Service de première ligne;</a:t>
          </a:r>
          <a:endParaRPr lang="en-US" sz="3800" kern="1200"/>
        </a:p>
      </dsp:txBody>
      <dsp:txXfrm>
        <a:off x="73792" y="1702328"/>
        <a:ext cx="4495261" cy="1364056"/>
      </dsp:txXfrm>
    </dsp:sp>
    <dsp:sp modelId="{87852982-3C93-4839-A3A5-B0428C01A9E8}">
      <dsp:nvSpPr>
        <dsp:cNvPr id="0" name=""/>
        <dsp:cNvSpPr/>
      </dsp:nvSpPr>
      <dsp:spPr>
        <a:xfrm>
          <a:off x="0" y="3249616"/>
          <a:ext cx="4642845" cy="151164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800" kern="1200"/>
            <a:t>147 CLSC dans la province;</a:t>
          </a:r>
          <a:endParaRPr lang="en-US" sz="3800" kern="1200"/>
        </a:p>
      </dsp:txBody>
      <dsp:txXfrm>
        <a:off x="73792" y="3323408"/>
        <a:ext cx="4495261" cy="136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A9464-DB6F-45C0-A1F4-16C37E9CEBC9}">
      <dsp:nvSpPr>
        <dsp:cNvPr id="0" name=""/>
        <dsp:cNvSpPr/>
      </dsp:nvSpPr>
      <dsp:spPr>
        <a:xfrm>
          <a:off x="0" y="100516"/>
          <a:ext cx="4642845" cy="730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/>
            <a:t>Nous ne sommes pas bien connu de nos collègues et des clients: bien comprendre votre rôle pour en faire la promotion!</a:t>
          </a:r>
          <a:endParaRPr lang="en-US" sz="1300" kern="1200" dirty="0"/>
        </a:p>
      </dsp:txBody>
      <dsp:txXfrm>
        <a:off x="35640" y="136156"/>
        <a:ext cx="4571565" cy="658800"/>
      </dsp:txXfrm>
    </dsp:sp>
    <dsp:sp modelId="{0F63B7AF-7F9D-458F-969C-CDCC05E385F8}">
      <dsp:nvSpPr>
        <dsp:cNvPr id="0" name=""/>
        <dsp:cNvSpPr/>
      </dsp:nvSpPr>
      <dsp:spPr>
        <a:xfrm>
          <a:off x="0" y="855622"/>
          <a:ext cx="4642845" cy="730080"/>
        </a:xfrm>
        <a:prstGeom prst="roundRect">
          <a:avLst/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/>
            <a:t>Horaires atypiques, besoin d’une voiture;</a:t>
          </a:r>
          <a:endParaRPr lang="en-US" sz="1300" kern="1200" dirty="0"/>
        </a:p>
      </dsp:txBody>
      <dsp:txXfrm>
        <a:off x="35640" y="891262"/>
        <a:ext cx="4571565" cy="658800"/>
      </dsp:txXfrm>
    </dsp:sp>
    <dsp:sp modelId="{344232B0-D292-4D04-8B57-FA2BEDA9B473}">
      <dsp:nvSpPr>
        <dsp:cNvPr id="0" name=""/>
        <dsp:cNvSpPr/>
      </dsp:nvSpPr>
      <dsp:spPr>
        <a:xfrm>
          <a:off x="0" y="1635556"/>
          <a:ext cx="4642845" cy="730080"/>
        </a:xfrm>
        <a:prstGeom prst="roundRect">
          <a:avLst/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/>
            <a:t>Travail en complémentarité avec beaucoup de professionnels variés: savoir qui fait quoi;</a:t>
          </a:r>
          <a:endParaRPr lang="en-US" sz="1300" kern="1200" dirty="0"/>
        </a:p>
      </dsp:txBody>
      <dsp:txXfrm>
        <a:off x="35640" y="1671196"/>
        <a:ext cx="4571565" cy="658800"/>
      </dsp:txXfrm>
    </dsp:sp>
    <dsp:sp modelId="{3114E5BD-EAD3-4F79-8777-6DC4573250A4}">
      <dsp:nvSpPr>
        <dsp:cNvPr id="0" name=""/>
        <dsp:cNvSpPr/>
      </dsp:nvSpPr>
      <dsp:spPr>
        <a:xfrm>
          <a:off x="0" y="2403076"/>
          <a:ext cx="4642845" cy="730080"/>
        </a:xfrm>
        <a:prstGeom prst="roundRect">
          <a:avLst/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300" kern="1200" dirty="0"/>
            <a:t>Doit être très autonome et organisé: vous faites souvent vos horaires selon les disponibilités de vos clients</a:t>
          </a:r>
          <a:endParaRPr lang="en-US" sz="1300" kern="1200" dirty="0"/>
        </a:p>
      </dsp:txBody>
      <dsp:txXfrm>
        <a:off x="35640" y="2438716"/>
        <a:ext cx="4571565" cy="658800"/>
      </dsp:txXfrm>
    </dsp:sp>
    <dsp:sp modelId="{046984CC-B9BB-47DE-A558-F4BBBE769FC4}">
      <dsp:nvSpPr>
        <dsp:cNvPr id="0" name=""/>
        <dsp:cNvSpPr/>
      </dsp:nvSpPr>
      <dsp:spPr>
        <a:xfrm>
          <a:off x="0" y="3170596"/>
          <a:ext cx="4642845" cy="730080"/>
        </a:xfrm>
        <a:prstGeom prst="roundRect">
          <a:avLst/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Vous</a:t>
          </a:r>
          <a:r>
            <a:rPr lang="en-US" sz="1300" kern="1200" dirty="0"/>
            <a:t> entrez dans </a:t>
          </a:r>
          <a:r>
            <a:rPr lang="en-US" sz="1300" kern="1200" dirty="0" err="1"/>
            <a:t>l’intimité</a:t>
          </a:r>
          <a:r>
            <a:rPr lang="en-US" sz="1300" kern="1200" dirty="0"/>
            <a:t> des gens à domicile : </a:t>
          </a:r>
          <a:r>
            <a:rPr lang="en-US" sz="1300" kern="1200" dirty="0" err="1"/>
            <a:t>être</a:t>
          </a:r>
          <a:r>
            <a:rPr lang="en-US" sz="1300" kern="1200" dirty="0"/>
            <a:t> </a:t>
          </a:r>
          <a:r>
            <a:rPr lang="en-US" sz="1300" kern="1200" dirty="0" err="1"/>
            <a:t>respectueux</a:t>
          </a:r>
          <a:r>
            <a:rPr lang="en-US" sz="1300" kern="1200" dirty="0"/>
            <a:t> et sans </a:t>
          </a:r>
          <a:r>
            <a:rPr lang="en-US" sz="1300" kern="1200" dirty="0" err="1"/>
            <a:t>jugement</a:t>
          </a:r>
          <a:r>
            <a:rPr lang="en-US" sz="1300" kern="1200" dirty="0"/>
            <a:t>, tout </a:t>
          </a:r>
          <a:r>
            <a:rPr lang="en-US" sz="1300" kern="1200" dirty="0" err="1"/>
            <a:t>en</a:t>
          </a:r>
          <a:r>
            <a:rPr lang="en-US" sz="1300" kern="1200" dirty="0"/>
            <a:t> </a:t>
          </a:r>
          <a:r>
            <a:rPr lang="en-US" sz="1300" kern="1200" dirty="0" err="1"/>
            <a:t>vous</a:t>
          </a:r>
          <a:r>
            <a:rPr lang="en-US" sz="1300" kern="1200" dirty="0"/>
            <a:t> </a:t>
          </a:r>
          <a:r>
            <a:rPr lang="en-US" sz="1300" kern="1200" dirty="0" err="1"/>
            <a:t>assurant</a:t>
          </a:r>
          <a:r>
            <a:rPr lang="en-US" sz="1300" kern="1200" dirty="0"/>
            <a:t> de </a:t>
          </a:r>
          <a:r>
            <a:rPr lang="en-US" sz="1300" kern="1200" dirty="0" err="1"/>
            <a:t>votre</a:t>
          </a:r>
          <a:r>
            <a:rPr lang="en-US" sz="1300" kern="1200" dirty="0"/>
            <a:t> </a:t>
          </a:r>
          <a:r>
            <a:rPr lang="en-US" sz="1300" kern="1200" dirty="0" err="1"/>
            <a:t>sécurité</a:t>
          </a:r>
          <a:r>
            <a:rPr lang="en-US" sz="1300" kern="1200" dirty="0"/>
            <a:t> </a:t>
          </a:r>
          <a:r>
            <a:rPr lang="en-US" sz="1300" kern="1200" dirty="0" err="1"/>
            <a:t>personnelle</a:t>
          </a:r>
          <a:endParaRPr lang="en-US" sz="1300" kern="1200" dirty="0"/>
        </a:p>
      </dsp:txBody>
      <dsp:txXfrm>
        <a:off x="35640" y="3206236"/>
        <a:ext cx="4571565" cy="658800"/>
      </dsp:txXfrm>
    </dsp:sp>
    <dsp:sp modelId="{1EC43434-EF7C-47C2-9652-1F2EA83C5943}">
      <dsp:nvSpPr>
        <dsp:cNvPr id="0" name=""/>
        <dsp:cNvSpPr/>
      </dsp:nvSpPr>
      <dsp:spPr>
        <a:xfrm>
          <a:off x="0" y="3938116"/>
          <a:ext cx="4642845" cy="730080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Vous</a:t>
          </a:r>
          <a:r>
            <a:rPr lang="en-US" sz="1300" kern="1200" dirty="0"/>
            <a:t> </a:t>
          </a:r>
          <a:r>
            <a:rPr lang="en-US" sz="1300" kern="1200" dirty="0" err="1"/>
            <a:t>devez</a:t>
          </a:r>
          <a:r>
            <a:rPr lang="en-US" sz="1300" kern="1200" dirty="0"/>
            <a:t> </a:t>
          </a:r>
          <a:r>
            <a:rPr lang="en-US" sz="1300" kern="1200" dirty="0" err="1"/>
            <a:t>connaître</a:t>
          </a:r>
          <a:r>
            <a:rPr lang="en-US" sz="1300" kern="1200" dirty="0"/>
            <a:t> les </a:t>
          </a:r>
          <a:r>
            <a:rPr lang="en-US" sz="1300" kern="1200" dirty="0" err="1"/>
            <a:t>lois</a:t>
          </a:r>
          <a:r>
            <a:rPr lang="en-US" sz="1300" kern="1200" dirty="0"/>
            <a:t> </a:t>
          </a:r>
          <a:r>
            <a:rPr lang="en-US" sz="1300" kern="1200" dirty="0" err="1"/>
            <a:t>selon</a:t>
          </a:r>
          <a:r>
            <a:rPr lang="en-US" sz="1300" kern="1200" dirty="0"/>
            <a:t> </a:t>
          </a:r>
          <a:r>
            <a:rPr lang="en-US" sz="1300" kern="1200" dirty="0" err="1"/>
            <a:t>votre</a:t>
          </a:r>
          <a:r>
            <a:rPr lang="en-US" sz="1300" kern="1200" dirty="0"/>
            <a:t> clientèle et les </a:t>
          </a:r>
          <a:r>
            <a:rPr lang="en-US" sz="1300" kern="1200" dirty="0" err="1"/>
            <a:t>ressources</a:t>
          </a:r>
          <a:r>
            <a:rPr lang="en-US" sz="1300" kern="1200" dirty="0"/>
            <a:t> </a:t>
          </a:r>
          <a:r>
            <a:rPr lang="en-US" sz="1300" kern="1200" dirty="0" err="1"/>
            <a:t>pertinentes</a:t>
          </a:r>
          <a:r>
            <a:rPr lang="en-US" sz="1300" kern="1200" dirty="0"/>
            <a:t> pour </a:t>
          </a:r>
          <a:r>
            <a:rPr lang="en-US" sz="1300" kern="1200" dirty="0" err="1"/>
            <a:t>référencement</a:t>
          </a:r>
          <a:r>
            <a:rPr lang="en-US" sz="1300" kern="1200" dirty="0"/>
            <a:t> au  </a:t>
          </a:r>
          <a:r>
            <a:rPr lang="en-US" sz="1300" kern="1200" dirty="0" err="1"/>
            <a:t>besoin</a:t>
          </a:r>
          <a:r>
            <a:rPr lang="en-US" sz="1300" kern="1200" dirty="0"/>
            <a:t>.</a:t>
          </a:r>
        </a:p>
      </dsp:txBody>
      <dsp:txXfrm>
        <a:off x="35640" y="3973756"/>
        <a:ext cx="4571565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F2F57-5285-47F4-8FF0-586CC40C9207}" type="datetimeFigureOut">
              <a:rPr lang="fr-CA" smtClean="0"/>
              <a:t>2023-08-03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0F2C0-EF25-425E-87AF-62B012C963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46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. Il propose l’organisation des services. Ceci est influencé par les ressources disponibles du gouvernement, le pouvoir en place, ainsi que les besoins de la population.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F2C0-EF25-425E-87AF-62B012C9639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065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Dostie tableau 3.1 page 25 et Lemire Figure 2.1 page 49 pour compléter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F2C0-EF25-425E-87AF-62B012C9639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690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27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0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18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33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70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7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0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75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41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26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90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25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10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36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11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2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302334-7E8B-4320-A1E2-4B05AC15A670}" type="datetimeFigureOut">
              <a:rPr lang="fr-FR" smtClean="0"/>
              <a:pPr/>
              <a:t>03/08/2023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41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LSC_de_Saint-Henri_01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usss-capitalenationale.gouv.qc.ca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PED9N83WE?start=36&amp;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49532" y="628617"/>
            <a:ext cx="2978927" cy="3028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100"/>
              <a:t>Les CLSC et l’éducateur spécialisé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49531" y="3843868"/>
            <a:ext cx="2120487" cy="1564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/>
              <a:t>Livre «La personne avant tout» Chapitre 2, pp 97 à 100</a:t>
            </a:r>
          </a:p>
        </p:txBody>
      </p:sp>
      <p:sp>
        <p:nvSpPr>
          <p:cNvPr id="1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4931622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A blue retro toy car with a knitted heart tied on its roof">
            <a:extLst>
              <a:ext uri="{FF2B5EF4-FFF2-40B4-BE49-F238E27FC236}">
                <a16:creationId xmlns:a16="http://schemas.microsoft.com/office/drawing/2014/main" id="{8C57B34D-581D-72D3-0AC1-42155AB8A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9"/>
          <a:stretch/>
        </p:blipFill>
        <p:spPr>
          <a:xfrm>
            <a:off x="599304" y="786117"/>
            <a:ext cx="4684014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97404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A1F7904-6751-A854-DFA8-700DAA6A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495" y="941424"/>
            <a:ext cx="2282922" cy="3248611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1 des 5 missions du CIUSSS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0EF89D5-65A9-A80A-E921-D29F0C3BC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57819"/>
              </p:ext>
            </p:extLst>
          </p:nvPr>
        </p:nvGraphicFramePr>
        <p:xfrm>
          <a:off x="705483" y="941424"/>
          <a:ext cx="4642845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74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89220CFE-A3C6-448E-A8C7-CEAED932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E49B08-B564-47A8-A827-22B667FA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395" y="4487332"/>
            <a:ext cx="422044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500"/>
              <a:t>Centre local de service communautaire (CLSC) </a:t>
            </a:r>
          </a:p>
        </p:txBody>
      </p:sp>
      <p:sp>
        <p:nvSpPr>
          <p:cNvPr id="22" name="Snip Diagonal Corner Rectangle 25">
            <a:extLst>
              <a:ext uri="{FF2B5EF4-FFF2-40B4-BE49-F238E27FC236}">
                <a16:creationId xmlns:a16="http://schemas.microsoft.com/office/drawing/2014/main" id="{2E91ED80-632C-4328-8E5C-0CAF33E7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2753006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3C2594-C451-409D-A041-56A487607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760" r="20896" b="-1"/>
          <a:stretch/>
        </p:blipFill>
        <p:spPr>
          <a:xfrm>
            <a:off x="600418" y="786117"/>
            <a:ext cx="2503170" cy="4956048"/>
          </a:xfrm>
          <a:custGeom>
            <a:avLst/>
            <a:gdLst/>
            <a:ahLst/>
            <a:cxnLst/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E8A6D3-BD6D-4952-ADE9-AA736DEB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395" y="685800"/>
            <a:ext cx="4690344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700"/>
              <a:t>«Offrir en première ligne des services de santé et de services sociaux courants et, à la population du territoire qu’il dessert, des services de santé et des services sociaux de nature préventive et curative, de réadaptation ou de réinsertion».</a:t>
            </a:r>
          </a:p>
          <a:p>
            <a:pPr>
              <a:lnSpc>
                <a:spcPct val="90000"/>
              </a:lnSpc>
            </a:pPr>
            <a:r>
              <a:rPr lang="fr-CA" sz="1700"/>
              <a:t>C’est un lieu physique où des intervenants du CIUSSS de divers programmes peuvent avoir leurs bureaux, (service de proximité)</a:t>
            </a:r>
          </a:p>
          <a:p>
            <a:pPr>
              <a:lnSpc>
                <a:spcPct val="90000"/>
              </a:lnSpc>
            </a:pPr>
            <a:r>
              <a:rPr lang="fr-CA" sz="1700"/>
              <a:t>Plusieurs intervenants se déplacent dans la communauté (écoles, CPE, domicile…)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13A271B6-83F2-4E87-A6AD-450F042D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33C90-9936-4ABD-B763-2CD6C421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6D1147B-1DF4-4FA0-9601-3AB638E3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9E30F5C-D28E-4B06-847C-1104626FC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B65F81-D52E-422A-BA2A-0E3294D0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92E9D3-9DB7-4C46-8AFB-E50194C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5ADE79B-E51F-4B5B-ACCA-743BB2A24D4C}"/>
              </a:ext>
            </a:extLst>
          </p:cNvPr>
          <p:cNvSpPr txBox="1"/>
          <p:nvPr/>
        </p:nvSpPr>
        <p:spPr>
          <a:xfrm>
            <a:off x="6107591" y="6657945"/>
            <a:ext cx="30364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3" tooltip="https://commons.wikimedia.org/wiki/File:CLSC_de_Saint-Henri_01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CA" sz="700">
                <a:solidFill>
                  <a:srgbClr val="FFFFFF"/>
                </a:solidFill>
              </a:rPr>
              <a:t> par Auteur inconnu est soumis à la licence </a:t>
            </a:r>
            <a:r>
              <a:rPr lang="fr-CA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D9F8AC-0687-44B7-A8ED-095F3C6A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fr-CA"/>
              <a:t>Le mandat du CLSC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0AD21-E8E3-45D0-9360-F63DD0FC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1"/>
                </a:solidFill>
              </a:rPr>
              <a:t>Améliorer l’état de santé et de bien-être des individus de la communauté;</a:t>
            </a:r>
          </a:p>
          <a:p>
            <a:r>
              <a:rPr lang="fr-CA">
                <a:solidFill>
                  <a:schemeClr val="tx1"/>
                </a:solidFill>
              </a:rPr>
              <a:t>Favorise l’autonomisation de sa clientèle;</a:t>
            </a:r>
          </a:p>
          <a:p>
            <a:pPr marL="0" indent="0">
              <a:buNone/>
            </a:pPr>
            <a:endParaRPr lang="fr-CA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FD1B35-F0E7-864C-5A97-79FD5043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fr-CA" sz="1300"/>
              <a:t>Services offerts </a:t>
            </a:r>
            <a:br>
              <a:rPr lang="fr-CA" sz="1300">
                <a:latin typeface="Abadi Extra Light" panose="020B0204020104020204" pitchFamily="34" charset="0"/>
              </a:rPr>
            </a:br>
            <a:r>
              <a:rPr lang="fr-CA" sz="1300">
                <a:latin typeface="Abadi Extra Light" panose="020B0204020104020204" pitchFamily="34" charset="0"/>
                <a:hlinkClick r:id="rId3"/>
              </a:rPr>
              <a:t>https://www.ciusss-capitalenationale.gouv.qc.ca</a:t>
            </a:r>
            <a:br>
              <a:rPr lang="fr-CA" sz="1300">
                <a:latin typeface="Abadi Extra Light" panose="020B0204020104020204" pitchFamily="34" charset="0"/>
              </a:rPr>
            </a:br>
            <a:br>
              <a:rPr lang="fr-CA" sz="1300">
                <a:latin typeface="Abadi Extra Light" panose="020B0204020104020204" pitchFamily="34" charset="0"/>
              </a:rPr>
            </a:br>
            <a:endParaRPr lang="fr-CA" sz="1300">
              <a:latin typeface="Abadi Extra Light" panose="020B02040201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784033-EE4F-65A6-238F-1CD6C678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dirty="0">
                <a:solidFill>
                  <a:schemeClr val="tx1"/>
                </a:solidFill>
              </a:rPr>
              <a:t>Services de soins qui n’exigent pas de traitements ou de suivis spécialisés: consultation médicale non urgente, soins infirmiers, changement de pansement, vaccins, retirer points de suture, prélèvement sanguin, pilule du lendemain….</a:t>
            </a: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chemeClr val="tx1"/>
                </a:solidFill>
              </a:rPr>
              <a:t>Services de soutien psychosocial de démarrage ou sans suivi soutenu spécialisé</a:t>
            </a: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chemeClr val="tx1"/>
                </a:solidFill>
              </a:rPr>
              <a:t>Programmes adaptés à des clientèles spécifiques: Enfance-famille-jeunesse, santé mentale, clientèle adulte, et personnes ainées</a:t>
            </a:r>
          </a:p>
          <a:p>
            <a:pPr>
              <a:lnSpc>
                <a:spcPct val="90000"/>
              </a:lnSpc>
            </a:pPr>
            <a:r>
              <a:rPr lang="fr-CA" dirty="0">
                <a:solidFill>
                  <a:schemeClr val="tx1"/>
                </a:solidFill>
              </a:rPr>
              <a:t>Un exemple: les centres de jour pour ainés: </a:t>
            </a:r>
          </a:p>
        </p:txBody>
      </p:sp>
      <p:pic>
        <p:nvPicPr>
          <p:cNvPr id="4" name="Média en ligne 3" title="Les centres de jour pour aînés">
            <a:hlinkClick r:id="" action="ppaction://media"/>
            <a:extLst>
              <a:ext uri="{FF2B5EF4-FFF2-40B4-BE49-F238E27FC236}">
                <a16:creationId xmlns:a16="http://schemas.microsoft.com/office/drawing/2014/main" id="{DAF381DB-A0A3-BC98-2431-F96CC2C585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06957" y="522920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D9F8AC-0687-44B7-A8ED-095F3C6A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fr-CA"/>
              <a:t>Les principales fonctions des éducateurs spécialisés</a:t>
            </a:r>
            <a:br>
              <a:rPr lang="fr-CA"/>
            </a:br>
            <a:endParaRPr lang="fr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0AD21-E8E3-45D0-9360-F63DD0FC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281" y="1563831"/>
            <a:ext cx="4716195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700" dirty="0">
                <a:solidFill>
                  <a:schemeClr val="tx1"/>
                </a:solidFill>
              </a:rPr>
              <a:t>Soutenir l’autonomisation dans les AVQ et AVD dans le milieu de vie, scolaire ou de travail du client;</a:t>
            </a:r>
          </a:p>
          <a:p>
            <a:pPr>
              <a:lnSpc>
                <a:spcPct val="90000"/>
              </a:lnSpc>
            </a:pPr>
            <a:r>
              <a:rPr lang="fr-CA" sz="1700" dirty="0">
                <a:solidFill>
                  <a:schemeClr val="tx1"/>
                </a:solidFill>
              </a:rPr>
              <a:t>Accompagner le client et son réseau dans son projet de vie en collaboration avec l’équipe multi et interdisciplinaire, dans une approche CIP;</a:t>
            </a:r>
          </a:p>
          <a:p>
            <a:pPr>
              <a:lnSpc>
                <a:spcPct val="90000"/>
              </a:lnSpc>
            </a:pPr>
            <a:r>
              <a:rPr lang="fr-CA" sz="1700" dirty="0">
                <a:solidFill>
                  <a:schemeClr val="tx1"/>
                </a:solidFill>
              </a:rPr>
              <a:t>Faire des activités de prévention et de promotion de saines habitudes de vie et du développement des habiletés sociales (DHS);</a:t>
            </a:r>
          </a:p>
          <a:p>
            <a:pPr>
              <a:lnSpc>
                <a:spcPct val="90000"/>
              </a:lnSpc>
            </a:pPr>
            <a:r>
              <a:rPr lang="fr-CA" sz="1700" dirty="0">
                <a:solidFill>
                  <a:schemeClr val="tx1"/>
                </a:solidFill>
              </a:rPr>
              <a:t>Peut avoir à faire des activités d’adaptation, de réadaptation et de réinsertion sociale, selon le programme-services dans lequel il évolue;</a:t>
            </a:r>
          </a:p>
          <a:p>
            <a:pPr>
              <a:lnSpc>
                <a:spcPct val="90000"/>
              </a:lnSpc>
            </a:pPr>
            <a:r>
              <a:rPr lang="fr-CA" sz="1700" dirty="0">
                <a:solidFill>
                  <a:schemeClr val="tx1"/>
                </a:solidFill>
              </a:rPr>
              <a:t>Faire de la tenue de dossier rigoureuse;</a:t>
            </a:r>
          </a:p>
          <a:p>
            <a:pPr>
              <a:lnSpc>
                <a:spcPct val="90000"/>
              </a:lnSpc>
            </a:pPr>
            <a:endParaRPr lang="fr-CA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r-CA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r-CA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97404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78EACD2B-E502-5D2B-AAC7-7E882653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495" y="941424"/>
            <a:ext cx="2282922" cy="3248611"/>
          </a:xfrm>
        </p:spPr>
        <p:txBody>
          <a:bodyPr>
            <a:normAutofit/>
          </a:bodyPr>
          <a:lstStyle/>
          <a:p>
            <a:r>
              <a:rPr lang="fr-CA" sz="2700">
                <a:solidFill>
                  <a:srgbClr val="FFFFFF"/>
                </a:solidFill>
              </a:rPr>
              <a:t>Les principaux défis et enjeux</a:t>
            </a:r>
          </a:p>
        </p:txBody>
      </p:sp>
      <p:graphicFrame>
        <p:nvGraphicFramePr>
          <p:cNvPr id="15" name="Espace réservé du contenu 5">
            <a:extLst>
              <a:ext uri="{FF2B5EF4-FFF2-40B4-BE49-F238E27FC236}">
                <a16:creationId xmlns:a16="http://schemas.microsoft.com/office/drawing/2014/main" id="{37E63D7B-9140-B24B-EC0B-5582636B1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09509"/>
              </p:ext>
            </p:extLst>
          </p:nvPr>
        </p:nvGraphicFramePr>
        <p:xfrm>
          <a:off x="705483" y="941424"/>
          <a:ext cx="4642845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35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096A1-DD3D-B344-3FC6-1CEF7BC1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En résumé…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791F70-414A-D6AD-13B3-D7EFABDA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Très autonome, le quotidien varie beaucoup;</a:t>
            </a:r>
          </a:p>
          <a:p>
            <a:r>
              <a:rPr lang="fr-CA" dirty="0"/>
              <a:t>Doit avoir une bonne capacité à planifier et structurer son horaire et une tenue de dossier impeccable;</a:t>
            </a:r>
          </a:p>
          <a:p>
            <a:r>
              <a:rPr lang="fr-CA" dirty="0"/>
              <a:t>Beaucoup de travail en collaboration avec collègues du CLSC, mais aussi des </a:t>
            </a:r>
            <a:r>
              <a:rPr lang="fr-CA"/>
              <a:t>milieux partenaires</a:t>
            </a:r>
          </a:p>
        </p:txBody>
      </p:sp>
    </p:spTree>
    <p:extLst>
      <p:ext uri="{BB962C8B-B14F-4D97-AF65-F5344CB8AC3E}">
        <p14:creationId xmlns:p14="http://schemas.microsoft.com/office/powerpoint/2010/main" val="1662973989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TP030007486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2010-04-16T14:38:07+00:00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328948</Value>
      <Value>502349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scolaire - Pile de cahier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scolaire - Pile de cahier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kHUMHUq9gDp339MQsTfMKrXQ0jY=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169879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A8E3D7-FADB-4B96-9314-8F42286C8B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A4EDE-E55A-4D5E-B7C9-7B00785CC817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03EDC3DC-7CD4-4901-87B6-B4B13BED0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52</TotalTime>
  <Words>559</Words>
  <Application>Microsoft Office PowerPoint</Application>
  <PresentationFormat>Affichage à l'écran (4:3)</PresentationFormat>
  <Paragraphs>41</Paragraphs>
  <Slides>8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Abadi Extra Light</vt:lpstr>
      <vt:lpstr>Calibri</vt:lpstr>
      <vt:lpstr>Century Gothic</vt:lpstr>
      <vt:lpstr>Wingdings 3</vt:lpstr>
      <vt:lpstr>Secteur</vt:lpstr>
      <vt:lpstr>Les CLSC et l’éducateur spécialisé</vt:lpstr>
      <vt:lpstr>1 des 5 missions du CIUSSS</vt:lpstr>
      <vt:lpstr>Centre local de service communautaire (CLSC) </vt:lpstr>
      <vt:lpstr>Le mandat du CLSC</vt:lpstr>
      <vt:lpstr>Services offerts  https://www.ciusss-capitalenationale.gouv.qc.ca  </vt:lpstr>
      <vt:lpstr>Les principales fonctions des éducateurs spécialisés </vt:lpstr>
      <vt:lpstr>Les principaux défis et enjeux</vt:lpstr>
      <vt:lpstr>En résumé…</vt:lpstr>
    </vt:vector>
  </TitlesOfParts>
  <Company>College Merici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structure organisationnelle des services sociaux et de santé</dc:title>
  <dc:creator>Céline Gagnon</dc:creator>
  <cp:lastModifiedBy>Céline Gagnon</cp:lastModifiedBy>
  <cp:revision>4</cp:revision>
  <dcterms:created xsi:type="dcterms:W3CDTF">2023-07-17T18:25:16Z</dcterms:created>
  <dcterms:modified xsi:type="dcterms:W3CDTF">2023-08-03T19:33:39Z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8676300</vt:r8>
  </property>
  <property fmtid="{D5CDD505-2E9C-101B-9397-08002B2CF9AE}" pid="5" name="APTrustLevel">
    <vt:r8>3</vt:r8>
  </property>
</Properties>
</file>