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346" r:id="rId2"/>
    <p:sldId id="259" r:id="rId3"/>
    <p:sldId id="480" r:id="rId4"/>
    <p:sldId id="348" r:id="rId5"/>
    <p:sldId id="364" r:id="rId6"/>
    <p:sldId id="412" r:id="rId7"/>
    <p:sldId id="426" r:id="rId8"/>
    <p:sldId id="493" r:id="rId9"/>
    <p:sldId id="413" r:id="rId10"/>
    <p:sldId id="414" r:id="rId11"/>
    <p:sldId id="494" r:id="rId12"/>
    <p:sldId id="418" r:id="rId13"/>
    <p:sldId id="419" r:id="rId14"/>
    <p:sldId id="496" r:id="rId15"/>
    <p:sldId id="497" r:id="rId16"/>
    <p:sldId id="422" r:id="rId17"/>
    <p:sldId id="423" r:id="rId18"/>
    <p:sldId id="487" r:id="rId19"/>
    <p:sldId id="488" r:id="rId20"/>
  </p:sldIdLst>
  <p:sldSz cx="9144000" cy="6858000" type="screen4x3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" initials="C" lastIdx="1" clrIdx="0"/>
  <p:cmAuthor id="2" name="Lagacé-Morest,Caroline" initials="L" lastIdx="1" clrIdx="1">
    <p:extLst>
      <p:ext uri="{19B8F6BF-5375-455C-9EA6-DF929625EA0E}">
        <p15:presenceInfo xmlns:p15="http://schemas.microsoft.com/office/powerpoint/2012/main" userId="Lagacé-Morest,Caroli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33" autoAdjust="0"/>
    <p:restoredTop sz="96305" autoAdjust="0"/>
  </p:normalViewPr>
  <p:slideViewPr>
    <p:cSldViewPr snapToGrid="0" snapToObjects="1">
      <p:cViewPr varScale="1">
        <p:scale>
          <a:sx n="86" d="100"/>
          <a:sy n="86" d="100"/>
        </p:scale>
        <p:origin x="137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84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43DDD1-1448-FB46-B73F-C5ABB53AB9ED}" type="datetimeFigureOut">
              <a:rPr lang="fr-FR"/>
              <a:pPr/>
              <a:t>04/09/2022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E9A831-C3CB-7746-98F8-176681FC264C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698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F15817-0F3A-A84F-8ABC-2B53DFE87FA2}" type="datetimeFigureOut">
              <a:rPr lang="fr-FR"/>
              <a:pPr/>
              <a:t>04/09/2022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2BFFC6-61D2-8848-A16F-C84739F98B3D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019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BFFC6-61D2-8848-A16F-C84739F98B3D}" type="slidenum">
              <a:rPr lang="fr-CA" smtClean="0"/>
              <a:pPr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4916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7B4BA4-EC49-4BC8-A5B3-63C1BAE38A60}" type="slidenum">
              <a:rPr lang="fr-CA"/>
              <a:pPr/>
              <a:t>13</a:t>
            </a:fld>
            <a:endParaRPr lang="fr-CA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420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B3334-CCEF-4306-AE38-67E6FDA5B287}" type="slidenum">
              <a:rPr lang="fr-CA"/>
              <a:pPr/>
              <a:t>15</a:t>
            </a:fld>
            <a:endParaRPr lang="fr-CA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p.27-28. Exercice à remplir p. 31</a:t>
            </a:r>
          </a:p>
          <a:p>
            <a:endParaRPr lang="fr-FR" baseline="0" dirty="0"/>
          </a:p>
          <a:p>
            <a:r>
              <a:rPr lang="fr-FR" baseline="0" dirty="0"/>
              <a:t>Permet de prévoir le temps à consacrer pour chaque activité et de le répartir de manière réaliste. </a:t>
            </a:r>
          </a:p>
          <a:p>
            <a:r>
              <a:rPr lang="fr-FR" baseline="0" dirty="0"/>
              <a:t>En un simple coup d’œil, permet de voir votre sem. Au complet et cibler les moments libres. </a:t>
            </a:r>
          </a:p>
          <a:p>
            <a:r>
              <a:rPr lang="fr-FR" baseline="0" dirty="0"/>
              <a:t>Gardez-vous des périodes pour les imprévus!</a:t>
            </a:r>
          </a:p>
          <a:p>
            <a:r>
              <a:rPr lang="fr-FR" baseline="0" dirty="0"/>
              <a:t>Transport : prévoir le temps pour le </a:t>
            </a:r>
            <a:r>
              <a:rPr lang="fr-FR" baseline="0" dirty="0" err="1"/>
              <a:t>traffic</a:t>
            </a:r>
            <a:endParaRPr lang="fr-FR" baseline="0" dirty="0"/>
          </a:p>
          <a:p>
            <a:r>
              <a:rPr lang="fr-FR" baseline="0" dirty="0"/>
              <a:t>Sport : se garder du temps pour le sport, prouvé que ça améliore la concentration</a:t>
            </a:r>
          </a:p>
          <a:p>
            <a:r>
              <a:rPr lang="fr-FR" baseline="0" dirty="0"/>
              <a:t>Préférez-vous étudier de jour ou de soir?. </a:t>
            </a:r>
          </a:p>
          <a:p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3597889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B9348E-E75E-4355-BD29-82E4A75488AB}" type="slidenum">
              <a:rPr lang="fr-CA"/>
              <a:pPr/>
              <a:t>16</a:t>
            </a:fld>
            <a:endParaRPr lang="fr-CA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Cahier p.29</a:t>
            </a:r>
          </a:p>
        </p:txBody>
      </p:sp>
    </p:spTree>
    <p:extLst>
      <p:ext uri="{BB962C8B-B14F-4D97-AF65-F5344CB8AC3E}">
        <p14:creationId xmlns:p14="http://schemas.microsoft.com/office/powerpoint/2010/main" val="2510653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8975" y="696913"/>
            <a:ext cx="1755775" cy="1317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AAD13-876A-4C88-A8DF-25BFC5B7950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33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BFFC6-61D2-8848-A16F-C84739F98B3D}" type="slidenum">
              <a:rPr lang="fr-CA" smtClean="0"/>
              <a:pPr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13955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BFFC6-61D2-8848-A16F-C84739F98B3D}" type="slidenum">
              <a:rPr lang="fr-CA" smtClean="0"/>
              <a:pPr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8673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BFFC6-61D2-8848-A16F-C84739F98B3D}" type="slidenum">
              <a:rPr lang="fr-CA" smtClean="0"/>
              <a:pPr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1389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Faites</a:t>
            </a:r>
            <a:r>
              <a:rPr lang="fr-FR" baseline="0" dirty="0"/>
              <a:t> le calcul à partir de votre horaire de cours.</a:t>
            </a:r>
          </a:p>
          <a:p>
            <a:r>
              <a:rPr lang="fr-FR" baseline="0" dirty="0"/>
              <a:t>Complétez la p. 33 de votre cahier.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55A8-62FB-E247-BFB6-6D96B50CB5D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531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BFFC6-61D2-8848-A16F-C84739F98B3D}" type="slidenum">
              <a:rPr lang="fr-CA" smtClean="0"/>
              <a:pPr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2080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13027-3C81-4B11-A7D6-BF120FCA74F6}" type="slidenum">
              <a:rPr lang="fr-CA"/>
              <a:pPr/>
              <a:t>9</a:t>
            </a:fld>
            <a:endParaRPr lang="fr-CA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079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B3334-CCEF-4306-AE38-67E6FDA5B287}" type="slidenum">
              <a:rPr lang="fr-CA"/>
              <a:pPr/>
              <a:t>10</a:t>
            </a:fld>
            <a:endParaRPr lang="fr-CA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p.27-28. Exercice à remplir p. 31</a:t>
            </a:r>
          </a:p>
          <a:p>
            <a:endParaRPr lang="fr-FR" baseline="0" dirty="0"/>
          </a:p>
          <a:p>
            <a:r>
              <a:rPr lang="fr-FR" baseline="0" dirty="0"/>
              <a:t>Permet de prévoir le temps à consacrer pour chaque activité et de le répartir de manière réaliste. </a:t>
            </a:r>
          </a:p>
          <a:p>
            <a:r>
              <a:rPr lang="fr-FR" baseline="0" dirty="0"/>
              <a:t>En un simple coup d’œil, permet de voir votre sem. Au complet et cibler les moments libres. </a:t>
            </a:r>
          </a:p>
          <a:p>
            <a:r>
              <a:rPr lang="fr-FR" baseline="0" dirty="0"/>
              <a:t>Gardez-vous des périodes pour les imprévus!</a:t>
            </a:r>
          </a:p>
          <a:p>
            <a:r>
              <a:rPr lang="fr-FR" baseline="0" dirty="0"/>
              <a:t>Transport : prévoir le temps pour le </a:t>
            </a:r>
            <a:r>
              <a:rPr lang="fr-FR" baseline="0" dirty="0" err="1"/>
              <a:t>traffic</a:t>
            </a:r>
            <a:endParaRPr lang="fr-FR" baseline="0" dirty="0"/>
          </a:p>
          <a:p>
            <a:r>
              <a:rPr lang="fr-FR" baseline="0" dirty="0"/>
              <a:t>Sport : se garder du temps pour le sport, prouvé que ça améliore la concentration</a:t>
            </a:r>
          </a:p>
          <a:p>
            <a:r>
              <a:rPr lang="fr-FR" baseline="0" dirty="0"/>
              <a:t>Préférez-vous étudier de jour ou de soir?. </a:t>
            </a:r>
          </a:p>
          <a:p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3697325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F28934-2CEA-4D7D-877F-B346AE43A9AB}" type="slidenum">
              <a:rPr lang="fr-CA"/>
              <a:pPr/>
              <a:t>12</a:t>
            </a:fld>
            <a:endParaRPr lang="fr-CA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701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90403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28650" y="591015"/>
            <a:ext cx="586833" cy="731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60851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67150" cy="387264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825625"/>
            <a:ext cx="3867150" cy="387264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28650" y="591015"/>
            <a:ext cx="586833" cy="731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1882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17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2" y="152400"/>
            <a:ext cx="6870700" cy="1600200"/>
          </a:xfrm>
          <a:prstGeom prst="rect">
            <a:avLst/>
          </a:prstGeom>
        </p:spPr>
        <p:txBody>
          <a:bodyPr lIns="217728" tIns="108864" rIns="217728" bIns="108864"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2" y="1828800"/>
            <a:ext cx="3771900" cy="3657600"/>
          </a:xfrm>
          <a:prstGeom prst="rect">
            <a:avLst/>
          </a:prstGeom>
        </p:spPr>
        <p:txBody>
          <a:bodyPr lIns="217728" tIns="108864" rIns="217728" bIns="108864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10102" y="1828800"/>
            <a:ext cx="3771900" cy="1752600"/>
          </a:xfrm>
          <a:prstGeom prst="rect">
            <a:avLst/>
          </a:prstGeom>
        </p:spPr>
        <p:txBody>
          <a:bodyPr lIns="217728" tIns="108864" rIns="217728" bIns="108864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10102" y="3733800"/>
            <a:ext cx="3771900" cy="1752600"/>
          </a:xfrm>
          <a:prstGeom prst="rect">
            <a:avLst/>
          </a:prstGeom>
        </p:spPr>
        <p:txBody>
          <a:bodyPr lIns="217728" tIns="108864" rIns="217728" bIns="108864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</p:spPr>
        <p:txBody>
          <a:bodyPr lIns="217728" tIns="108864" rIns="217728" bIns="108864"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</p:spPr>
        <p:txBody>
          <a:bodyPr lIns="217728" tIns="108864" rIns="217728" bIns="108864"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 lIns="217728" tIns="108864" rIns="217728" bIns="108864"/>
          <a:lstStyle>
            <a:lvl1pPr>
              <a:defRPr/>
            </a:lvl1pPr>
          </a:lstStyle>
          <a:p>
            <a:fld id="{4F38150B-607F-46F2-83D9-25F7FB5D5334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9312828"/>
      </p:ext>
    </p:extLst>
  </p:cSld>
  <p:clrMapOvr>
    <a:masterClrMapping/>
  </p:clrMapOvr>
  <p:transition spd="slow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868672"/>
            <a:ext cx="7886700" cy="8220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894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4324"/>
            <a:ext cx="9144000" cy="77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1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9" r:id="rId4"/>
    <p:sldLayoutId id="214748368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b="1" i="0" kern="1200">
          <a:solidFill>
            <a:schemeClr val="accent2"/>
          </a:solidFill>
          <a:latin typeface="Tahoma" charset="0"/>
          <a:ea typeface="Tahoma" charset="0"/>
          <a:cs typeface="Tahom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8004" y="893328"/>
            <a:ext cx="7713755" cy="822015"/>
          </a:xfrm>
        </p:spPr>
        <p:txBody>
          <a:bodyPr/>
          <a:lstStyle/>
          <a:p>
            <a:pPr algn="ctr"/>
            <a:r>
              <a:rPr lang="fr-CA" dirty="0" err="1"/>
              <a:t>Zenétudes</a:t>
            </a:r>
            <a:endParaRPr lang="fr-CA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689226">
            <a:off x="1461590" y="1475657"/>
            <a:ext cx="3111045" cy="40427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3113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41994" y="1342107"/>
            <a:ext cx="7373939" cy="578568"/>
          </a:xfrm>
        </p:spPr>
        <p:txBody>
          <a:bodyPr>
            <a:normAutofit fontScale="90000"/>
          </a:bodyPr>
          <a:lstStyle/>
          <a:p>
            <a:r>
              <a:rPr lang="fr-CA" sz="4275" dirty="0">
                <a:solidFill>
                  <a:schemeClr val="tx2"/>
                </a:solidFill>
              </a:rPr>
              <a:t> </a:t>
            </a:r>
            <a:r>
              <a:rPr lang="fr-CA" sz="3100" dirty="0">
                <a:solidFill>
                  <a:schemeClr val="tx2"/>
                </a:solidFill>
              </a:rPr>
              <a:t>Horaire hebdomadaire</a:t>
            </a:r>
            <a:endParaRPr lang="fr-FR" sz="3100" dirty="0">
              <a:solidFill>
                <a:schemeClr val="tx2"/>
              </a:solidFill>
            </a:endParaRP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1" y="2287526"/>
            <a:ext cx="7918451" cy="592854"/>
          </a:xfrm>
        </p:spPr>
        <p:txBody>
          <a:bodyPr/>
          <a:lstStyle/>
          <a:p>
            <a:pPr marL="0" indent="0">
              <a:buNone/>
            </a:pPr>
            <a:r>
              <a:rPr lang="fr-CA" dirty="0">
                <a:solidFill>
                  <a:schemeClr val="accent2"/>
                </a:solidFill>
              </a:rPr>
              <a:t>	</a:t>
            </a:r>
            <a:r>
              <a:rPr lang="fr-CA" b="1" dirty="0">
                <a:solidFill>
                  <a:schemeClr val="accent2"/>
                </a:solidFill>
              </a:rPr>
              <a:t>Une démarche en trois étapes :</a:t>
            </a:r>
            <a:endParaRPr lang="fr-FR" b="1" dirty="0">
              <a:solidFill>
                <a:schemeClr val="accent2"/>
              </a:solidFill>
            </a:endParaRPr>
          </a:p>
        </p:txBody>
      </p:sp>
      <p:sp>
        <p:nvSpPr>
          <p:cNvPr id="295940" name="Text Box 4"/>
          <p:cNvSpPr txBox="1">
            <a:spLocks noChangeArrowheads="1"/>
          </p:cNvSpPr>
          <p:nvPr/>
        </p:nvSpPr>
        <p:spPr bwMode="auto">
          <a:xfrm>
            <a:off x="971551" y="2891388"/>
            <a:ext cx="7632700" cy="285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1637" tIns="40819" rIns="81637" bIns="40819">
            <a:spAutoFit/>
          </a:bodyPr>
          <a:lstStyle/>
          <a:p>
            <a:pPr marL="922590" lvl="1" indent="-514350">
              <a:buFont typeface="+mj-lt"/>
              <a:buAutoNum type="arabicPeriod"/>
            </a:pPr>
            <a:r>
              <a:rPr lang="fr-CA" sz="2250" dirty="0">
                <a:solidFill>
                  <a:srgbClr val="1487B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Tenir compte de l’horaire des cours</a:t>
            </a:r>
          </a:p>
          <a:p>
            <a:pPr marL="714419" lvl="1" indent="-306180">
              <a:buFont typeface="+mj-lt"/>
              <a:buAutoNum type="arabicPeriod"/>
            </a:pPr>
            <a:endParaRPr lang="fr-CA" sz="2250" dirty="0">
              <a:solidFill>
                <a:srgbClr val="1487B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22590" lvl="1" indent="-514350">
              <a:buFont typeface="+mj-lt"/>
              <a:buAutoNum type="arabicPeriod"/>
            </a:pPr>
            <a:r>
              <a:rPr lang="fr-CA" sz="2250" dirty="0">
                <a:solidFill>
                  <a:srgbClr val="1487B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Ajouter les contraintes et activités déjà connues (repas, déplacements, travail rémunéré, sport, sommeil, etc.)</a:t>
            </a:r>
          </a:p>
          <a:p>
            <a:pPr marL="714419" lvl="1" indent="-306180">
              <a:buFont typeface="+mj-lt"/>
              <a:buAutoNum type="arabicPeriod"/>
            </a:pPr>
            <a:endParaRPr lang="fr-CA" sz="2250" dirty="0">
              <a:solidFill>
                <a:srgbClr val="1487B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22590" lvl="1" indent="-514350">
              <a:buFont typeface="+mj-lt"/>
              <a:buAutoNum type="arabicPeriod"/>
            </a:pPr>
            <a:r>
              <a:rPr lang="fr-CA" sz="2250" dirty="0">
                <a:solidFill>
                  <a:srgbClr val="1487B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Constater le temps qu’il reste pour faire toutes les autres activités</a:t>
            </a:r>
            <a:endParaRPr lang="fr-FR" sz="2250" dirty="0">
              <a:solidFill>
                <a:srgbClr val="1487B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87686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92C9765-81FE-436A-AD56-5368978F9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" y="145774"/>
            <a:ext cx="7951305" cy="583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91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0429" y="823465"/>
            <a:ext cx="9289032" cy="1501321"/>
          </a:xfrm>
        </p:spPr>
        <p:txBody>
          <a:bodyPr>
            <a:normAutofit/>
          </a:bodyPr>
          <a:lstStyle/>
          <a:p>
            <a:r>
              <a:rPr lang="fr-CA" sz="2400" dirty="0">
                <a:solidFill>
                  <a:schemeClr val="tx2"/>
                </a:solidFill>
              </a:rPr>
              <a:t> </a:t>
            </a:r>
            <a:r>
              <a:rPr lang="fr-CA" dirty="0">
                <a:solidFill>
                  <a:schemeClr val="tx2"/>
                </a:solidFill>
              </a:rPr>
              <a:t>Le planificateur de session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148" y="2019150"/>
            <a:ext cx="7833244" cy="3300317"/>
          </a:xfrm>
        </p:spPr>
        <p:txBody>
          <a:bodyPr/>
          <a:lstStyle/>
          <a:p>
            <a:pPr marL="0" indent="0">
              <a:buNone/>
            </a:pPr>
            <a:r>
              <a:rPr lang="fr-CA" sz="2250" dirty="0"/>
              <a:t>	Buts:</a:t>
            </a:r>
          </a:p>
          <a:p>
            <a:pPr marL="0" indent="0">
              <a:buNone/>
            </a:pPr>
            <a:endParaRPr lang="fr-CA" sz="2250" dirty="0"/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r>
              <a:rPr lang="fr-CA" sz="2250" dirty="0">
                <a:solidFill>
                  <a:schemeClr val="accent2"/>
                </a:solidFill>
              </a:rPr>
              <a:t>Prendre conscience de la répartition des </a:t>
            </a:r>
          </a:p>
          <a:p>
            <a:pPr marL="389558" lvl="1" indent="0">
              <a:buNone/>
            </a:pPr>
            <a:r>
              <a:rPr lang="fr-CA" sz="2250" dirty="0">
                <a:solidFill>
                  <a:schemeClr val="accent2"/>
                </a:solidFill>
              </a:rPr>
              <a:t>    évaluations et de leur importance.</a:t>
            </a: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endParaRPr lang="fr-CA" sz="2250" dirty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r>
              <a:rPr lang="fr-CA" sz="2250" dirty="0">
                <a:solidFill>
                  <a:schemeClr val="accent2"/>
                </a:solidFill>
              </a:rPr>
              <a:t>Avoir un outil visuel qui permet d’avoir une</a:t>
            </a:r>
          </a:p>
          <a:p>
            <a:pPr marL="389558" lvl="1" indent="0">
              <a:buNone/>
            </a:pPr>
            <a:r>
              <a:rPr lang="fr-CA" sz="2250" dirty="0">
                <a:solidFill>
                  <a:schemeClr val="accent2"/>
                </a:solidFill>
              </a:rPr>
              <a:t>     vue d’ensemble sur la session.</a:t>
            </a:r>
          </a:p>
        </p:txBody>
      </p:sp>
      <p:sp>
        <p:nvSpPr>
          <p:cNvPr id="4" name="Ellipse 3"/>
          <p:cNvSpPr/>
          <p:nvPr/>
        </p:nvSpPr>
        <p:spPr>
          <a:xfrm rot="279085">
            <a:off x="6356610" y="2722535"/>
            <a:ext cx="2339752" cy="1673968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1637" tIns="40819" rIns="81637" bIns="40819" rtlCol="0" anchor="ctr"/>
          <a:lstStyle/>
          <a:p>
            <a:pPr algn="ctr"/>
            <a:endParaRPr lang="fr-CA" sz="675"/>
          </a:p>
        </p:txBody>
      </p:sp>
      <p:sp>
        <p:nvSpPr>
          <p:cNvPr id="5" name="ZoneTexte 4"/>
          <p:cNvSpPr txBox="1"/>
          <p:nvPr/>
        </p:nvSpPr>
        <p:spPr>
          <a:xfrm rot="340319">
            <a:off x="6615271" y="2960467"/>
            <a:ext cx="1872208" cy="1178889"/>
          </a:xfrm>
          <a:prstGeom prst="rect">
            <a:avLst/>
          </a:prstGeom>
          <a:noFill/>
        </p:spPr>
        <p:txBody>
          <a:bodyPr wrap="square" lIns="81637" tIns="40819" rIns="81637" bIns="40819" rtlCol="0">
            <a:spAutoFit/>
          </a:bodyPr>
          <a:lstStyle/>
          <a:p>
            <a:pPr algn="ctr"/>
            <a:r>
              <a:rPr lang="fr-CA" sz="1425" b="1" u="sng" dirty="0">
                <a:solidFill>
                  <a:schemeClr val="bg1"/>
                </a:solidFill>
              </a:rPr>
              <a:t>ASTUCE:</a:t>
            </a:r>
          </a:p>
          <a:p>
            <a:pPr algn="ctr"/>
            <a:r>
              <a:rPr lang="fr-CA" sz="1425" b="1" dirty="0">
                <a:solidFill>
                  <a:schemeClr val="bg1"/>
                </a:solidFill>
              </a:rPr>
              <a:t>Fais quelques copies et affiche-les à plusieurs endroits différents!</a:t>
            </a:r>
          </a:p>
        </p:txBody>
      </p:sp>
      <p:sp>
        <p:nvSpPr>
          <p:cNvPr id="6" name="Rectangle 5"/>
          <p:cNvSpPr/>
          <p:nvPr/>
        </p:nvSpPr>
        <p:spPr>
          <a:xfrm>
            <a:off x="988501" y="4997171"/>
            <a:ext cx="7992888" cy="378542"/>
          </a:xfrm>
          <a:prstGeom prst="rect">
            <a:avLst/>
          </a:prstGeom>
        </p:spPr>
        <p:txBody>
          <a:bodyPr wrap="square" lIns="81637" tIns="40819" rIns="81637" bIns="40819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fr-CA" sz="2138" b="1" dirty="0">
                <a:solidFill>
                  <a:srgbClr val="FF0000"/>
                </a:solidFill>
              </a:rPr>
              <a:t>À FAIRE DÈS MAINTENANT!!!</a:t>
            </a:r>
          </a:p>
        </p:txBody>
      </p:sp>
    </p:spTree>
    <p:extLst>
      <p:ext uri="{BB962C8B-B14F-4D97-AF65-F5344CB8AC3E}">
        <p14:creationId xmlns:p14="http://schemas.microsoft.com/office/powerpoint/2010/main" val="313076008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-429759" y="1199282"/>
            <a:ext cx="10360683" cy="1182375"/>
          </a:xfrm>
        </p:spPr>
        <p:txBody>
          <a:bodyPr>
            <a:normAutofit/>
          </a:bodyPr>
          <a:lstStyle/>
          <a:p>
            <a:r>
              <a:rPr lang="fr-CA" sz="2400" dirty="0">
                <a:solidFill>
                  <a:schemeClr val="tx2"/>
                </a:solidFill>
              </a:rPr>
              <a:t>	</a:t>
            </a:r>
            <a:r>
              <a:rPr lang="fr-CA" dirty="0">
                <a:solidFill>
                  <a:schemeClr val="tx2"/>
                </a:solidFill>
              </a:rPr>
              <a:t>Le planificateur de session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187023"/>
            <a:ext cx="8590410" cy="3270360"/>
          </a:xfrm>
        </p:spPr>
        <p:txBody>
          <a:bodyPr/>
          <a:lstStyle/>
          <a:p>
            <a:pPr marL="544320" indent="-544320">
              <a:buNone/>
            </a:pPr>
            <a:r>
              <a:rPr lang="fr-CA" sz="2475" dirty="0"/>
              <a:t>À partir des plans de cours, on dresse un tableau</a:t>
            </a:r>
          </a:p>
          <a:p>
            <a:pPr marL="544320" indent="-544320">
              <a:buNone/>
            </a:pPr>
            <a:r>
              <a:rPr lang="fr-CA" sz="2475" dirty="0"/>
              <a:t>dans lequel…</a:t>
            </a:r>
          </a:p>
          <a:p>
            <a:pPr marL="544320" indent="-544320">
              <a:buNone/>
            </a:pPr>
            <a:endParaRPr lang="fr-CA" sz="2475" dirty="0"/>
          </a:p>
          <a:p>
            <a:pPr marL="884519" lvl="1" indent="-476280">
              <a:buFontTx/>
              <a:buAutoNum type="arabicPeriod"/>
            </a:pPr>
            <a:r>
              <a:rPr lang="fr-CA" dirty="0">
                <a:solidFill>
                  <a:schemeClr val="accent2"/>
                </a:solidFill>
              </a:rPr>
              <a:t>On identifie pour chaque matière les semaines 				où il y a une évaluation et un travail à remettre.</a:t>
            </a:r>
          </a:p>
          <a:p>
            <a:pPr marL="884519" lvl="1" indent="-476280">
              <a:buFontTx/>
              <a:buAutoNum type="arabicPeriod"/>
            </a:pPr>
            <a:endParaRPr lang="fr-CA" dirty="0">
              <a:solidFill>
                <a:schemeClr val="accent2"/>
              </a:solidFill>
            </a:endParaRPr>
          </a:p>
          <a:p>
            <a:pPr marL="884519" lvl="1" indent="-476280">
              <a:buFontTx/>
              <a:buAutoNum type="arabicPeriod"/>
            </a:pPr>
            <a:r>
              <a:rPr lang="fr-CA" dirty="0">
                <a:solidFill>
                  <a:schemeClr val="accent2"/>
                </a:solidFill>
              </a:rPr>
              <a:t>On indique les points alloués pour </a:t>
            </a:r>
          </a:p>
          <a:p>
            <a:pPr marL="408240" lvl="1" indent="0">
              <a:buNone/>
            </a:pPr>
            <a:r>
              <a:rPr lang="fr-CA" dirty="0">
                <a:solidFill>
                  <a:schemeClr val="accent2"/>
                </a:solidFill>
              </a:rPr>
              <a:t>	chaque évaluation (pondération).</a:t>
            </a:r>
          </a:p>
        </p:txBody>
      </p:sp>
      <p:sp>
        <p:nvSpPr>
          <p:cNvPr id="5" name="Ellipse 4"/>
          <p:cNvSpPr/>
          <p:nvPr/>
        </p:nvSpPr>
        <p:spPr>
          <a:xfrm rot="279085">
            <a:off x="6429032" y="3940999"/>
            <a:ext cx="2336954" cy="1967901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1637" tIns="40819" rIns="81637" bIns="40819" rtlCol="0" anchor="ctr"/>
          <a:lstStyle/>
          <a:p>
            <a:pPr algn="ctr"/>
            <a:endParaRPr lang="fr-CA" sz="675"/>
          </a:p>
        </p:txBody>
      </p:sp>
      <p:sp>
        <p:nvSpPr>
          <p:cNvPr id="6" name="ZoneTexte 5"/>
          <p:cNvSpPr txBox="1"/>
          <p:nvPr/>
        </p:nvSpPr>
        <p:spPr>
          <a:xfrm rot="254156">
            <a:off x="6809766" y="4161526"/>
            <a:ext cx="1552205" cy="1536680"/>
          </a:xfrm>
          <a:prstGeom prst="rect">
            <a:avLst/>
          </a:prstGeom>
          <a:noFill/>
        </p:spPr>
        <p:txBody>
          <a:bodyPr wrap="square" lIns="81637" tIns="40819" rIns="81637" bIns="40819" rtlCol="0">
            <a:spAutoFit/>
          </a:bodyPr>
          <a:lstStyle/>
          <a:p>
            <a:pPr algn="ctr"/>
            <a:r>
              <a:rPr lang="fr-CA" sz="1350" b="1" u="sng" dirty="0">
                <a:solidFill>
                  <a:schemeClr val="bg1"/>
                </a:solidFill>
              </a:rPr>
              <a:t>ASTUCE:</a:t>
            </a:r>
          </a:p>
          <a:p>
            <a:pPr algn="ctr"/>
            <a:r>
              <a:rPr lang="fr-CA" sz="1350" b="1" dirty="0">
                <a:solidFill>
                  <a:schemeClr val="bg1"/>
                </a:solidFill>
              </a:rPr>
              <a:t>Une fois ton planificateur rempli, retranscris chaque évaluation dans ton agenda au bon endroit!</a:t>
            </a:r>
          </a:p>
        </p:txBody>
      </p:sp>
    </p:spTree>
    <p:extLst>
      <p:ext uri="{BB962C8B-B14F-4D97-AF65-F5344CB8AC3E}">
        <p14:creationId xmlns:p14="http://schemas.microsoft.com/office/powerpoint/2010/main" val="367428291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889A522-7C33-43BE-86E4-70323FF0E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58" y="145774"/>
            <a:ext cx="8627164" cy="576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62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41994" y="1342107"/>
            <a:ext cx="7373939" cy="578568"/>
          </a:xfrm>
        </p:spPr>
        <p:txBody>
          <a:bodyPr>
            <a:normAutofit fontScale="90000"/>
          </a:bodyPr>
          <a:lstStyle/>
          <a:p>
            <a:r>
              <a:rPr lang="fr-CA" sz="4275" dirty="0">
                <a:solidFill>
                  <a:schemeClr val="tx2"/>
                </a:solidFill>
              </a:rPr>
              <a:t> </a:t>
            </a:r>
            <a:r>
              <a:rPr lang="fr-CA" sz="3100" dirty="0">
                <a:solidFill>
                  <a:schemeClr val="tx2"/>
                </a:solidFill>
              </a:rPr>
              <a:t>Horaire hebdomadaire</a:t>
            </a:r>
            <a:endParaRPr lang="fr-FR" sz="3100" dirty="0">
              <a:solidFill>
                <a:schemeClr val="tx2"/>
              </a:solidFill>
            </a:endParaRP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1" y="2287526"/>
            <a:ext cx="7918451" cy="592854"/>
          </a:xfrm>
        </p:spPr>
        <p:txBody>
          <a:bodyPr/>
          <a:lstStyle/>
          <a:p>
            <a:pPr marL="0" indent="0">
              <a:buNone/>
            </a:pPr>
            <a:r>
              <a:rPr lang="fr-CA" dirty="0">
                <a:solidFill>
                  <a:schemeClr val="accent2"/>
                </a:solidFill>
              </a:rPr>
              <a:t>	Et maintenant</a:t>
            </a:r>
            <a:r>
              <a:rPr lang="fr-CA" b="1" dirty="0">
                <a:solidFill>
                  <a:schemeClr val="accent2"/>
                </a:solidFill>
              </a:rPr>
              <a:t> :</a:t>
            </a:r>
            <a:endParaRPr lang="fr-FR" b="1" dirty="0">
              <a:solidFill>
                <a:schemeClr val="accent2"/>
              </a:solidFill>
            </a:endParaRPr>
          </a:p>
        </p:txBody>
      </p:sp>
      <p:sp>
        <p:nvSpPr>
          <p:cNvPr id="295940" name="Text Box 4"/>
          <p:cNvSpPr txBox="1">
            <a:spLocks noChangeArrowheads="1"/>
          </p:cNvSpPr>
          <p:nvPr/>
        </p:nvSpPr>
        <p:spPr bwMode="auto">
          <a:xfrm>
            <a:off x="971551" y="2891388"/>
            <a:ext cx="7632700" cy="285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1637" tIns="40819" rIns="81637" bIns="40819">
            <a:spAutoFit/>
          </a:bodyPr>
          <a:lstStyle/>
          <a:p>
            <a:pPr marL="922590" lvl="1" indent="-514350">
              <a:buFont typeface="+mj-lt"/>
              <a:buAutoNum type="arabicPeriod"/>
            </a:pPr>
            <a:r>
              <a:rPr lang="fr-CA" sz="2250" dirty="0">
                <a:solidFill>
                  <a:srgbClr val="1487B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Complétez votre planificateur de session</a:t>
            </a:r>
          </a:p>
          <a:p>
            <a:pPr marL="714419" lvl="1" indent="-306180">
              <a:buFont typeface="+mj-lt"/>
              <a:buAutoNum type="arabicPeriod"/>
            </a:pPr>
            <a:endParaRPr lang="fr-CA" sz="2250" dirty="0">
              <a:solidFill>
                <a:srgbClr val="1487B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22590" lvl="1" indent="-514350">
              <a:buFont typeface="+mj-lt"/>
              <a:buAutoNum type="arabicPeriod"/>
            </a:pPr>
            <a:r>
              <a:rPr lang="fr-CA" sz="2250" dirty="0">
                <a:solidFill>
                  <a:srgbClr val="1487B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Utilisez la grille disponible sur Moodle dans le cours 2A-B ou utilisez la version papier reçue en classe.</a:t>
            </a:r>
          </a:p>
          <a:p>
            <a:pPr marL="714419" lvl="1" indent="-306180">
              <a:buFont typeface="+mj-lt"/>
              <a:buAutoNum type="arabicPeriod"/>
            </a:pPr>
            <a:endParaRPr lang="fr-CA" sz="2250" dirty="0">
              <a:solidFill>
                <a:srgbClr val="1487B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22590" lvl="1" indent="-514350">
              <a:buFont typeface="+mj-lt"/>
              <a:buAutoNum type="arabicPeriod"/>
            </a:pPr>
            <a:r>
              <a:rPr lang="fr-CA" sz="2250" dirty="0">
                <a:solidFill>
                  <a:srgbClr val="1487B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Faites-en plusieurs copies, prenez-le en photo, affichez-le dans votre environnement de travail à la maison, etc…</a:t>
            </a:r>
            <a:endParaRPr lang="fr-FR" sz="2250" dirty="0">
              <a:solidFill>
                <a:srgbClr val="1487B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43434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5" y="1368673"/>
            <a:ext cx="6870700" cy="686902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chemeClr val="tx2"/>
                </a:solidFill>
              </a:rPr>
              <a:t>L’agenda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97" y="2274245"/>
            <a:ext cx="4798767" cy="3726171"/>
          </a:xfrm>
        </p:spPr>
        <p:txBody>
          <a:bodyPr/>
          <a:lstStyle/>
          <a:p>
            <a:pPr>
              <a:buNone/>
            </a:pPr>
            <a:r>
              <a:rPr lang="fr-CA" sz="2513" i="1" dirty="0"/>
              <a:t>	L’outil essentiel pour gérer son temps quotidiennement!</a:t>
            </a:r>
          </a:p>
          <a:p>
            <a:endParaRPr lang="fr-CA" sz="2513" dirty="0"/>
          </a:p>
          <a:p>
            <a:pPr>
              <a:buNone/>
            </a:pPr>
            <a:r>
              <a:rPr lang="fr-CA" sz="2513" dirty="0"/>
              <a:t>	L’agenda contribue à «décharger» la mémoire, à réduire nos préoccupations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964" y="2599483"/>
            <a:ext cx="3510595" cy="232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3321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2" y="1099642"/>
            <a:ext cx="6870700" cy="1199994"/>
          </a:xfrm>
        </p:spPr>
        <p:txBody>
          <a:bodyPr/>
          <a:lstStyle/>
          <a:p>
            <a:pPr lvl="0"/>
            <a:r>
              <a:rPr lang="fr-CA" dirty="0">
                <a:solidFill>
                  <a:srgbClr val="122C4D"/>
                </a:solidFill>
              </a:rPr>
              <a:t> L’agenda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115617" y="2133025"/>
            <a:ext cx="6335377" cy="1997962"/>
          </a:xfrm>
        </p:spPr>
        <p:txBody>
          <a:bodyPr numCol="2">
            <a:normAutofit fontScale="77500" lnSpcReduction="20000"/>
          </a:bodyPr>
          <a:lstStyle/>
          <a:p>
            <a:pPr marL="0" indent="0">
              <a:buNone/>
            </a:pPr>
            <a:r>
              <a:rPr lang="fr-CA" sz="2138" dirty="0">
                <a:solidFill>
                  <a:srgbClr val="1487B1"/>
                </a:solidFill>
              </a:rPr>
              <a:t>Quoi y inscrire?</a:t>
            </a:r>
          </a:p>
          <a:p>
            <a:r>
              <a:rPr lang="fr-CA" dirty="0">
                <a:solidFill>
                  <a:srgbClr val="1487B1"/>
                </a:solidFill>
              </a:rPr>
              <a:t>Évaluations/exposés oraux</a:t>
            </a:r>
          </a:p>
          <a:p>
            <a:r>
              <a:rPr lang="fr-CA" dirty="0">
                <a:solidFill>
                  <a:srgbClr val="1487B1"/>
                </a:solidFill>
              </a:rPr>
              <a:t>Remise de travaux</a:t>
            </a:r>
          </a:p>
          <a:p>
            <a:r>
              <a:rPr lang="fr-CA" dirty="0">
                <a:solidFill>
                  <a:srgbClr val="1487B1"/>
                </a:solidFill>
              </a:rPr>
              <a:t>Devoirs</a:t>
            </a:r>
          </a:p>
          <a:p>
            <a:r>
              <a:rPr lang="fr-CA" dirty="0">
                <a:solidFill>
                  <a:srgbClr val="1487B1"/>
                </a:solidFill>
              </a:rPr>
              <a:t>Rencontres d’équipe</a:t>
            </a:r>
          </a:p>
          <a:p>
            <a:r>
              <a:rPr lang="fr-CA" dirty="0">
                <a:solidFill>
                  <a:srgbClr val="1487B1"/>
                </a:solidFill>
              </a:rPr>
              <a:t>Liste « À faire »</a:t>
            </a:r>
          </a:p>
          <a:p>
            <a:pPr>
              <a:buNone/>
            </a:pPr>
            <a:endParaRPr lang="fr-CA" dirty="0">
              <a:solidFill>
                <a:srgbClr val="1487B1"/>
              </a:solidFill>
            </a:endParaRPr>
          </a:p>
          <a:p>
            <a:r>
              <a:rPr lang="fr-CA" dirty="0">
                <a:solidFill>
                  <a:srgbClr val="1487B1"/>
                </a:solidFill>
              </a:rPr>
              <a:t>Sorties, loisirs</a:t>
            </a:r>
          </a:p>
          <a:p>
            <a:r>
              <a:rPr lang="fr-CA" dirty="0">
                <a:solidFill>
                  <a:srgbClr val="1487B1"/>
                </a:solidFill>
              </a:rPr>
              <a:t>Rendez-vous personnels</a:t>
            </a:r>
          </a:p>
          <a:p>
            <a:r>
              <a:rPr lang="fr-CA" dirty="0">
                <a:solidFill>
                  <a:srgbClr val="1487B1"/>
                </a:solidFill>
              </a:rPr>
              <a:t>Anniversaires </a:t>
            </a:r>
          </a:p>
          <a:p>
            <a:r>
              <a:rPr lang="fr-CA" dirty="0">
                <a:solidFill>
                  <a:srgbClr val="1487B1"/>
                </a:solidFill>
              </a:rPr>
              <a:t>Périodes de cours et de travail</a:t>
            </a:r>
          </a:p>
          <a:p>
            <a:r>
              <a:rPr lang="fr-CA" dirty="0">
                <a:solidFill>
                  <a:srgbClr val="1487B1"/>
                </a:solidFill>
              </a:rPr>
              <a:t>Périodes d’études</a:t>
            </a:r>
          </a:p>
          <a:p>
            <a:endParaRPr lang="fr-CA" dirty="0"/>
          </a:p>
        </p:txBody>
      </p:sp>
      <p:sp>
        <p:nvSpPr>
          <p:cNvPr id="4" name="Rectangle 3"/>
          <p:cNvSpPr/>
          <p:nvPr/>
        </p:nvSpPr>
        <p:spPr>
          <a:xfrm>
            <a:off x="1763688" y="4130987"/>
            <a:ext cx="6408712" cy="1741031"/>
          </a:xfrm>
          <a:prstGeom prst="rect">
            <a:avLst/>
          </a:prstGeom>
        </p:spPr>
        <p:txBody>
          <a:bodyPr wrap="square" lIns="81637" tIns="40819" rIns="81637" bIns="40819">
            <a:spAutoFit/>
          </a:bodyPr>
          <a:lstStyle/>
          <a:p>
            <a:pPr>
              <a:spcBef>
                <a:spcPct val="20000"/>
              </a:spcBef>
            </a:pPr>
            <a:r>
              <a:rPr lang="fr-CA" sz="2138" b="1" dirty="0">
                <a:solidFill>
                  <a:srgbClr val="1487B1"/>
                </a:solidFill>
              </a:rPr>
              <a:t>Règles d’or</a:t>
            </a:r>
          </a:p>
          <a:p>
            <a:pPr marL="306180" lvl="1" indent="-306180">
              <a:spcBef>
                <a:spcPct val="20000"/>
              </a:spcBef>
              <a:buChar char="•"/>
            </a:pPr>
            <a:r>
              <a:rPr lang="fr-CA" dirty="0">
                <a:solidFill>
                  <a:srgbClr val="1487B1"/>
                </a:solidFill>
              </a:rPr>
              <a:t>L’avoir avec soi en tout temps.</a:t>
            </a:r>
          </a:p>
          <a:p>
            <a:pPr marL="306180" lvl="1" indent="-306180">
              <a:spcBef>
                <a:spcPct val="20000"/>
              </a:spcBef>
              <a:buChar char="•"/>
            </a:pPr>
            <a:r>
              <a:rPr lang="fr-CA" dirty="0">
                <a:solidFill>
                  <a:srgbClr val="1487B1"/>
                </a:solidFill>
              </a:rPr>
              <a:t>Inscrire l’information le plus rapidement possible.</a:t>
            </a:r>
          </a:p>
          <a:p>
            <a:pPr marL="306180" lvl="1" indent="-306180">
              <a:spcBef>
                <a:spcPct val="20000"/>
              </a:spcBef>
              <a:buChar char="•"/>
            </a:pPr>
            <a:r>
              <a:rPr lang="fr-CA" dirty="0">
                <a:solidFill>
                  <a:srgbClr val="1487B1"/>
                </a:solidFill>
              </a:rPr>
              <a:t>Consulter les semaines suivantes à l’occasion.</a:t>
            </a:r>
          </a:p>
          <a:p>
            <a:pPr marL="306180" lvl="1" indent="-306180">
              <a:spcBef>
                <a:spcPct val="20000"/>
              </a:spcBef>
              <a:buChar char="•"/>
            </a:pPr>
            <a:r>
              <a:rPr lang="fr-CA" dirty="0">
                <a:solidFill>
                  <a:srgbClr val="1487B1"/>
                </a:solidFill>
              </a:rPr>
              <a:t>Post-</a:t>
            </a:r>
            <a:r>
              <a:rPr lang="fr-CA" dirty="0" err="1">
                <a:solidFill>
                  <a:srgbClr val="1487B1"/>
                </a:solidFill>
              </a:rPr>
              <a:t>it</a:t>
            </a:r>
            <a:r>
              <a:rPr lang="fr-CA" dirty="0">
                <a:solidFill>
                  <a:srgbClr val="1487B1"/>
                </a:solidFill>
              </a:rPr>
              <a:t>, codes de couleur, clarté, aéré.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668" y="820136"/>
            <a:ext cx="1759006" cy="175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84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474" y="327856"/>
            <a:ext cx="7233125" cy="539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55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415" y="502867"/>
            <a:ext cx="7242918" cy="506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87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Zenétudes</a:t>
            </a:r>
            <a:br>
              <a:rPr lang="fr-CA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CA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Volet prévention universelle</a:t>
            </a:r>
            <a:br>
              <a:rPr lang="fr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  <a:p>
            <a:pPr marL="0" indent="0">
              <a:buNone/>
            </a:pPr>
            <a:r>
              <a:rPr lang="fr-CA" b="0" dirty="0"/>
              <a:t>3 OBJECTIFS:</a:t>
            </a:r>
          </a:p>
          <a:p>
            <a:pPr marL="0" indent="0">
              <a:buNone/>
            </a:pPr>
            <a:endParaRPr lang="fr-CA" b="0" dirty="0"/>
          </a:p>
          <a:p>
            <a:r>
              <a:rPr lang="fr-CA" b="0" dirty="0"/>
              <a:t>Faciliter la transition secondaire-collégial</a:t>
            </a:r>
          </a:p>
          <a:p>
            <a:endParaRPr lang="fr-CA" b="0" dirty="0"/>
          </a:p>
          <a:p>
            <a:r>
              <a:rPr lang="fr-CA" b="0" dirty="0"/>
              <a:t>Limiter les risques de voir se développer des symptômes dépressifs et anxieux chez les étudiants</a:t>
            </a:r>
          </a:p>
          <a:p>
            <a:endParaRPr lang="fr-CA" b="0" dirty="0"/>
          </a:p>
          <a:p>
            <a:r>
              <a:rPr lang="fr-CA" b="0" dirty="0"/>
              <a:t>Favoriser la persévérance scolaire</a:t>
            </a:r>
          </a:p>
        </p:txBody>
      </p:sp>
    </p:spTree>
    <p:extLst>
      <p:ext uri="{BB962C8B-B14F-4D97-AF65-F5344CB8AC3E}">
        <p14:creationId xmlns:p14="http://schemas.microsoft.com/office/powerpoint/2010/main" val="52025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Transition secondaire-collégial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2000" b="0" dirty="0"/>
              <a:t>La </a:t>
            </a:r>
            <a:r>
              <a:rPr lang="fr-CA" sz="2000" dirty="0"/>
              <a:t>Transition vers l’âge adulte est une période stressante = </a:t>
            </a:r>
            <a:r>
              <a:rPr lang="fr-CA" sz="2000" b="0" dirty="0"/>
              <a:t>beaucoup de changements à gérer en même temps :</a:t>
            </a:r>
          </a:p>
          <a:p>
            <a:pPr lvl="1"/>
            <a:r>
              <a:rPr lang="fr-CA" sz="2000" dirty="0"/>
              <a:t>Appartement</a:t>
            </a:r>
          </a:p>
          <a:p>
            <a:pPr lvl="1"/>
            <a:r>
              <a:rPr lang="fr-CA" sz="2000" dirty="0"/>
              <a:t>Autonomie</a:t>
            </a:r>
          </a:p>
          <a:p>
            <a:pPr lvl="1"/>
            <a:r>
              <a:rPr lang="fr-CA" sz="2000" dirty="0"/>
              <a:t>Quitter sa ville</a:t>
            </a:r>
          </a:p>
          <a:p>
            <a:pPr lvl="1"/>
            <a:r>
              <a:rPr lang="fr-CA" sz="2000" dirty="0"/>
              <a:t>Gérer son temps et ses priorités</a:t>
            </a:r>
          </a:p>
          <a:p>
            <a:pPr lvl="1"/>
            <a:endParaRPr lang="fr-CA" sz="2000" dirty="0">
              <a:solidFill>
                <a:schemeClr val="accent5"/>
              </a:solidFill>
            </a:endParaRPr>
          </a:p>
          <a:p>
            <a:pPr marL="457200" lvl="1" indent="0">
              <a:buNone/>
            </a:pPr>
            <a:r>
              <a:rPr lang="fr-CA" sz="2000" dirty="0">
                <a:solidFill>
                  <a:schemeClr val="accent5"/>
                </a:solidFill>
              </a:rPr>
              <a:t>40% des 18-25 ans se perçoivent comme des adultes</a:t>
            </a:r>
          </a:p>
          <a:p>
            <a:pPr marL="457200" lvl="1" indent="0">
              <a:buNone/>
            </a:pPr>
            <a:r>
              <a:rPr lang="fr-CA" sz="2000" dirty="0">
                <a:solidFill>
                  <a:schemeClr val="accent5"/>
                </a:solidFill>
              </a:rPr>
              <a:t>60% des 18-25 ans se perçoivent en transition</a:t>
            </a:r>
          </a:p>
          <a:p>
            <a:pPr marL="457200" lvl="1" indent="0">
              <a:buNone/>
            </a:pPr>
            <a:endParaRPr lang="fr-CA" sz="2000" dirty="0">
              <a:solidFill>
                <a:schemeClr val="accent5"/>
              </a:solidFill>
            </a:endParaRPr>
          </a:p>
          <a:p>
            <a:pPr marL="457200" lvl="1" indent="0">
              <a:buNone/>
            </a:pPr>
            <a:r>
              <a:rPr lang="fr-CA" sz="2000" dirty="0">
                <a:solidFill>
                  <a:schemeClr val="accent5"/>
                </a:solidFill>
              </a:rPr>
              <a:t>Voir les indicateurs du passage vers l’âge adulte</a:t>
            </a:r>
          </a:p>
        </p:txBody>
      </p:sp>
    </p:spTree>
    <p:extLst>
      <p:ext uri="{BB962C8B-B14F-4D97-AF65-F5344CB8AC3E}">
        <p14:creationId xmlns:p14="http://schemas.microsoft.com/office/powerpoint/2010/main" val="426224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70" y="448056"/>
            <a:ext cx="6745795" cy="554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73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100" dirty="0"/>
              <a:t>La gestion du temps</a:t>
            </a:r>
            <a:endParaRPr lang="fr-CA" dirty="0">
              <a:solidFill>
                <a:schemeClr val="accent5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b="0" dirty="0"/>
              <a:t>L’importance d’une bonne gestion du temps:</a:t>
            </a:r>
          </a:p>
          <a:p>
            <a:r>
              <a:rPr lang="fr-CA" b="0" dirty="0"/>
              <a:t>De l’utilité de la grille horaire hebdomadaire</a:t>
            </a:r>
          </a:p>
          <a:p>
            <a:r>
              <a:rPr lang="fr-CA" b="0" dirty="0"/>
              <a:t>De l’utilité du planificateur de session</a:t>
            </a:r>
          </a:p>
          <a:p>
            <a:r>
              <a:rPr lang="fr-CA" b="0" dirty="0"/>
              <a:t>De l’utilité de l’agenda</a:t>
            </a:r>
          </a:p>
          <a:p>
            <a:endParaRPr lang="fr-CA" b="0" dirty="0"/>
          </a:p>
          <a:p>
            <a:r>
              <a:rPr lang="fr-CA" b="0" dirty="0"/>
              <a:t>Vous pouvez vous référer à Omnivox afin de visualiser le nombre d’heures d’étude à consacrer par semaine pour chacun de vos cours.</a:t>
            </a:r>
          </a:p>
        </p:txBody>
      </p:sp>
    </p:spTree>
    <p:extLst>
      <p:ext uri="{BB962C8B-B14F-4D97-AF65-F5344CB8AC3E}">
        <p14:creationId xmlns:p14="http://schemas.microsoft.com/office/powerpoint/2010/main" val="1807638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1531131"/>
            <a:ext cx="6870700" cy="1199994"/>
          </a:xfrm>
        </p:spPr>
        <p:txBody>
          <a:bodyPr/>
          <a:lstStyle/>
          <a:p>
            <a:r>
              <a:rPr lang="fr-CA" dirty="0">
                <a:solidFill>
                  <a:srgbClr val="122C4D"/>
                </a:solidFill>
              </a:rPr>
              <a:t>Exercice</a:t>
            </a:r>
            <a:r>
              <a:rPr lang="fr-FR" dirty="0">
                <a:solidFill>
                  <a:srgbClr val="122C4D"/>
                </a:solidFill>
              </a:rPr>
              <a:t>…</a:t>
            </a:r>
            <a:endParaRPr lang="fr-CA" dirty="0">
              <a:solidFill>
                <a:srgbClr val="122C4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6470" y="1509771"/>
            <a:ext cx="8327530" cy="1010562"/>
          </a:xfrm>
        </p:spPr>
        <p:txBody>
          <a:bodyPr>
            <a:normAutofit fontScale="92500" lnSpcReduction="10000"/>
          </a:bodyPr>
          <a:lstStyle/>
          <a:p>
            <a:endParaRPr lang="fr-CA" dirty="0">
              <a:solidFill>
                <a:srgbClr val="FF0066"/>
              </a:solidFill>
            </a:endParaRPr>
          </a:p>
          <a:p>
            <a:endParaRPr lang="fr-CA" dirty="0">
              <a:solidFill>
                <a:srgbClr val="FF0066"/>
              </a:solidFill>
            </a:endParaRPr>
          </a:p>
          <a:p>
            <a:pPr marL="0" indent="0">
              <a:buNone/>
            </a:pPr>
            <a:r>
              <a:rPr lang="fr-CA" sz="2000" b="1" dirty="0">
                <a:solidFill>
                  <a:schemeClr val="accent2"/>
                </a:solidFill>
              </a:rPr>
              <a:t>Combien d’heures devrais-je étudier par semaine ?</a:t>
            </a:r>
          </a:p>
          <a:p>
            <a:endParaRPr lang="fr-CA" sz="2000" dirty="0">
              <a:solidFill>
                <a:srgbClr val="FF0066"/>
              </a:solidFill>
            </a:endParaRPr>
          </a:p>
        </p:txBody>
      </p:sp>
      <p:pic>
        <p:nvPicPr>
          <p:cNvPr id="6" name="Image 5" descr="étudiant dépassé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213" y="2900705"/>
            <a:ext cx="3414871" cy="226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09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7137" y="505559"/>
            <a:ext cx="5614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Comment planifier son étude?</a:t>
            </a:r>
          </a:p>
        </p:txBody>
      </p:sp>
      <p:sp>
        <p:nvSpPr>
          <p:cNvPr id="3" name="Rectangle 2"/>
          <p:cNvSpPr/>
          <p:nvPr/>
        </p:nvSpPr>
        <p:spPr>
          <a:xfrm>
            <a:off x="3394302" y="1116500"/>
            <a:ext cx="24545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pondération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3599402" y="1610709"/>
            <a:ext cx="1705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Ex.:    3- 2- 3</a:t>
            </a:r>
          </a:p>
        </p:txBody>
      </p:sp>
      <p:sp>
        <p:nvSpPr>
          <p:cNvPr id="5" name="Rectangle 4"/>
          <p:cNvSpPr/>
          <p:nvPr/>
        </p:nvSpPr>
        <p:spPr>
          <a:xfrm>
            <a:off x="201435" y="287239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1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Nombre d’heures par semaine </a:t>
            </a:r>
          </a:p>
          <a:p>
            <a:r>
              <a:rPr lang="fr-CA" sz="1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théorie en classe</a:t>
            </a:r>
          </a:p>
        </p:txBody>
      </p:sp>
      <p:sp>
        <p:nvSpPr>
          <p:cNvPr id="6" name="Rectangle 5"/>
          <p:cNvSpPr/>
          <p:nvPr/>
        </p:nvSpPr>
        <p:spPr>
          <a:xfrm>
            <a:off x="5652949" y="2966356"/>
            <a:ext cx="3153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Nombre d’heures par semaine </a:t>
            </a:r>
          </a:p>
          <a:p>
            <a:r>
              <a:rPr lang="fr-CA" sz="1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d’études à la maison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799174" y="352016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1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Nombre d’heures par semaine de laboratoire/d’exercices en classe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5198692" y="1973743"/>
            <a:ext cx="1142287" cy="960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2820112" y="2004196"/>
            <a:ext cx="1551855" cy="741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4758935" y="2046549"/>
            <a:ext cx="38289" cy="1349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593648" y="402166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CA" sz="16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CA" sz="16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Où? Sur chacun de vos plans de cours ou sur votre horaire</a:t>
            </a:r>
          </a:p>
          <a:p>
            <a:r>
              <a:rPr lang="fr-CA" sz="16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Pourquoi? Pour déterminer, à partir du troisième chiffre, le nombre d’heures par semaine que vous devez consacrer à l’étude</a:t>
            </a:r>
          </a:p>
        </p:txBody>
      </p:sp>
    </p:spTree>
    <p:extLst>
      <p:ext uri="{BB962C8B-B14F-4D97-AF65-F5344CB8AC3E}">
        <p14:creationId xmlns:p14="http://schemas.microsoft.com/office/powerpoint/2010/main" val="1771082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D3D2332-592B-4577-B861-4BB13F00C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94" y="861391"/>
            <a:ext cx="8518412" cy="416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06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407" y="1376630"/>
            <a:ext cx="6870700" cy="795234"/>
          </a:xfrm>
        </p:spPr>
        <p:txBody>
          <a:bodyPr/>
          <a:lstStyle/>
          <a:p>
            <a:r>
              <a:rPr lang="fr-CA" dirty="0">
                <a:solidFill>
                  <a:schemeClr val="tx2"/>
                </a:solidFill>
              </a:rPr>
              <a:t>Quatre outils essentiels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2" y="2241023"/>
            <a:ext cx="3771900" cy="3158282"/>
          </a:xfrm>
        </p:spPr>
        <p:txBody>
          <a:bodyPr>
            <a:normAutofit fontScale="85000" lnSpcReduction="10000"/>
          </a:bodyPr>
          <a:lstStyle/>
          <a:p>
            <a:pPr marL="544320" indent="-544320">
              <a:buFontTx/>
              <a:buAutoNum type="arabicParenR"/>
            </a:pPr>
            <a:r>
              <a:rPr lang="fr-CA" sz="2250" dirty="0"/>
              <a:t>Horaire hebdomadaire</a:t>
            </a:r>
          </a:p>
          <a:p>
            <a:pPr marL="544320" indent="-544320">
              <a:buFontTx/>
              <a:buAutoNum type="arabicParenR"/>
            </a:pPr>
            <a:endParaRPr lang="fr-CA" sz="2250" dirty="0"/>
          </a:p>
          <a:p>
            <a:pPr marL="544320" indent="-544320">
              <a:buFontTx/>
              <a:buAutoNum type="arabicParenR"/>
            </a:pPr>
            <a:r>
              <a:rPr lang="fr-CA" sz="2250" dirty="0"/>
              <a:t>Planificateur de session</a:t>
            </a:r>
          </a:p>
          <a:p>
            <a:pPr marL="544320" indent="-544320">
              <a:buFontTx/>
              <a:buAutoNum type="arabicParenR"/>
            </a:pPr>
            <a:endParaRPr lang="fr-CA" sz="2250" dirty="0"/>
          </a:p>
          <a:p>
            <a:pPr marL="544320" indent="-544320">
              <a:buFontTx/>
              <a:buAutoNum type="arabicParenR"/>
            </a:pPr>
            <a:r>
              <a:rPr lang="fr-CA" sz="2250" dirty="0"/>
              <a:t>Agenda hebdomadaire</a:t>
            </a:r>
          </a:p>
          <a:p>
            <a:pPr marL="544320" indent="-544320">
              <a:buFontTx/>
              <a:buAutoNum type="arabicParenR"/>
            </a:pPr>
            <a:endParaRPr lang="fr-CA" sz="2250" dirty="0"/>
          </a:p>
          <a:p>
            <a:pPr marL="544320" indent="-544320">
              <a:buFontTx/>
              <a:buAutoNum type="arabicParenR"/>
            </a:pPr>
            <a:r>
              <a:rPr lang="fr-CA" sz="2250" dirty="0"/>
              <a:t>La liste «À faire»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560" y="2649756"/>
            <a:ext cx="3831893" cy="247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1789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onception personnalisée">
  <a:themeElements>
    <a:clrScheme name="MÉRICI 1">
      <a:dk1>
        <a:srgbClr val="403E3A"/>
      </a:dk1>
      <a:lt1>
        <a:srgbClr val="ECEBE1"/>
      </a:lt1>
      <a:dk2>
        <a:srgbClr val="403E3A"/>
      </a:dk2>
      <a:lt2>
        <a:srgbClr val="ECEBE1"/>
      </a:lt2>
      <a:accent1>
        <a:srgbClr val="00B2DA"/>
      </a:accent1>
      <a:accent2>
        <a:srgbClr val="998246"/>
      </a:accent2>
      <a:accent3>
        <a:srgbClr val="F0C84C"/>
      </a:accent3>
      <a:accent4>
        <a:srgbClr val="00B2DA"/>
      </a:accent4>
      <a:accent5>
        <a:srgbClr val="998246"/>
      </a:accent5>
      <a:accent6>
        <a:srgbClr val="F0C84C"/>
      </a:accent6>
      <a:hlink>
        <a:srgbClr val="00B2DA"/>
      </a:hlink>
      <a:folHlink>
        <a:srgbClr val="998246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3600</TotalTime>
  <Words>768</Words>
  <Application>Microsoft Office PowerPoint</Application>
  <PresentationFormat>Affichage à l'écran (4:3)</PresentationFormat>
  <Paragraphs>141</Paragraphs>
  <Slides>19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Tahoma</vt:lpstr>
      <vt:lpstr>Wingdings</vt:lpstr>
      <vt:lpstr>Conception personnalisée</vt:lpstr>
      <vt:lpstr>Zenétudes</vt:lpstr>
      <vt:lpstr>Zenétudes Volet prévention universelle </vt:lpstr>
      <vt:lpstr>Transition secondaire-collégial</vt:lpstr>
      <vt:lpstr>Présentation PowerPoint</vt:lpstr>
      <vt:lpstr>La gestion du temps</vt:lpstr>
      <vt:lpstr>Exercice…</vt:lpstr>
      <vt:lpstr>Présentation PowerPoint</vt:lpstr>
      <vt:lpstr>Présentation PowerPoint</vt:lpstr>
      <vt:lpstr>Quatre outils essentiels</vt:lpstr>
      <vt:lpstr> Horaire hebdomadaire</vt:lpstr>
      <vt:lpstr>Présentation PowerPoint</vt:lpstr>
      <vt:lpstr> Le planificateur de session</vt:lpstr>
      <vt:lpstr> Le planificateur de session</vt:lpstr>
      <vt:lpstr>Présentation PowerPoint</vt:lpstr>
      <vt:lpstr> Horaire hebdomadaire</vt:lpstr>
      <vt:lpstr>L’agenda</vt:lpstr>
      <vt:lpstr> L’agenda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Jean-Christophe Yelle</dc:creator>
  <cp:lastModifiedBy>Céline Gagnon</cp:lastModifiedBy>
  <cp:revision>330</cp:revision>
  <cp:lastPrinted>2018-05-16T17:54:33Z</cp:lastPrinted>
  <dcterms:created xsi:type="dcterms:W3CDTF">2017-10-27T14:11:21Z</dcterms:created>
  <dcterms:modified xsi:type="dcterms:W3CDTF">2022-09-04T19:04:53Z</dcterms:modified>
</cp:coreProperties>
</file>