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312" r:id="rId3"/>
    <p:sldId id="314" r:id="rId4"/>
    <p:sldId id="299" r:id="rId5"/>
    <p:sldId id="298" r:id="rId6"/>
    <p:sldId id="297" r:id="rId7"/>
    <p:sldId id="311" r:id="rId8"/>
    <p:sldId id="310" r:id="rId9"/>
    <p:sldId id="309" r:id="rId10"/>
    <p:sldId id="308" r:id="rId11"/>
    <p:sldId id="307" r:id="rId12"/>
    <p:sldId id="306" r:id="rId13"/>
    <p:sldId id="305" r:id="rId14"/>
    <p:sldId id="304" r:id="rId15"/>
    <p:sldId id="303" r:id="rId16"/>
    <p:sldId id="302" r:id="rId17"/>
    <p:sldId id="293" r:id="rId18"/>
    <p:sldId id="292" r:id="rId19"/>
    <p:sldId id="291" r:id="rId20"/>
    <p:sldId id="290" r:id="rId21"/>
    <p:sldId id="285" r:id="rId22"/>
    <p:sldId id="284" r:id="rId23"/>
    <p:sldId id="283" r:id="rId24"/>
    <p:sldId id="282" r:id="rId25"/>
    <p:sldId id="280" r:id="rId26"/>
    <p:sldId id="279" r:id="rId27"/>
    <p:sldId id="267" r:id="rId28"/>
    <p:sldId id="315" r:id="rId29"/>
    <p:sldId id="264" r:id="rId30"/>
    <p:sldId id="260" r:id="rId31"/>
    <p:sldId id="2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Dostie" initials="ID" lastIdx="3" clrIdx="0">
    <p:extLst>
      <p:ext uri="{19B8F6BF-5375-455C-9EA6-DF929625EA0E}">
        <p15:presenceInfo xmlns:p15="http://schemas.microsoft.com/office/powerpoint/2012/main" userId="432cbd9f9783cc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8F7E9-A42B-495B-84A1-F50208272537}" v="109" dt="2022-10-15T21:30:51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2T17:15:54.532" idx="2">
    <p:pos x="7618" y="81"/>
    <p:text>https://youtu.be/g6Vgo8Q_1Eo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2T17:27:50.599" idx="3">
    <p:pos x="7600" y="69"/>
    <p:text>https://www.youtube.com/watch?v=Yf3vehXThGo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E64A1-2319-4722-A099-48D4FFAA002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03C2D0-26DB-4C3A-AAB7-DEFED3080C45}">
      <dgm:prSet/>
      <dgm:spPr/>
      <dgm:t>
        <a:bodyPr/>
        <a:lstStyle/>
        <a:p>
          <a:r>
            <a:rPr lang="fr-CA" dirty="0"/>
            <a:t>Il s’agit de l’influence de l’incapacité en lien avec l’environnement physique et social de la personne</a:t>
          </a:r>
          <a:endParaRPr lang="en-US" dirty="0"/>
        </a:p>
      </dgm:t>
    </dgm:pt>
    <dgm:pt modelId="{AA700335-1A24-44D3-950C-28CA0F6300B4}" type="parTrans" cxnId="{82C92BC7-AC40-496C-BC6C-60D649CF2E86}">
      <dgm:prSet/>
      <dgm:spPr/>
      <dgm:t>
        <a:bodyPr/>
        <a:lstStyle/>
        <a:p>
          <a:endParaRPr lang="en-US"/>
        </a:p>
      </dgm:t>
    </dgm:pt>
    <dgm:pt modelId="{314A1A2C-79A7-4FA2-8B36-A4800F689663}" type="sibTrans" cxnId="{82C92BC7-AC40-496C-BC6C-60D649CF2E86}">
      <dgm:prSet/>
      <dgm:spPr/>
      <dgm:t>
        <a:bodyPr/>
        <a:lstStyle/>
        <a:p>
          <a:endParaRPr lang="en-US"/>
        </a:p>
      </dgm:t>
    </dgm:pt>
    <dgm:pt modelId="{890B5618-7B1C-480E-B084-955D61C55EB5}">
      <dgm:prSet/>
      <dgm:spPr/>
      <dgm:t>
        <a:bodyPr/>
        <a:lstStyle/>
        <a:p>
          <a:r>
            <a:rPr lang="fr-CA"/>
            <a:t>Une analyse psychosociale permettra de mettre en perspective les enjeux liés à la condition de la personne.</a:t>
          </a:r>
          <a:endParaRPr lang="en-US"/>
        </a:p>
      </dgm:t>
    </dgm:pt>
    <dgm:pt modelId="{788A2E9C-E843-49FD-846D-DC75C6184BC6}" type="parTrans" cxnId="{1CF22EA9-E56A-46FA-8F13-BBA83D810F9D}">
      <dgm:prSet/>
      <dgm:spPr/>
      <dgm:t>
        <a:bodyPr/>
        <a:lstStyle/>
        <a:p>
          <a:endParaRPr lang="en-US"/>
        </a:p>
      </dgm:t>
    </dgm:pt>
    <dgm:pt modelId="{3052D424-76B3-4A54-95D3-C0FCEC07C2CB}" type="sibTrans" cxnId="{1CF22EA9-E56A-46FA-8F13-BBA83D810F9D}">
      <dgm:prSet/>
      <dgm:spPr/>
      <dgm:t>
        <a:bodyPr/>
        <a:lstStyle/>
        <a:p>
          <a:endParaRPr lang="en-US"/>
        </a:p>
      </dgm:t>
    </dgm:pt>
    <dgm:pt modelId="{30230E19-730A-4BE0-89FE-7AB881B61123}" type="pres">
      <dgm:prSet presAssocID="{0F8E64A1-2319-4722-A099-48D4FFAA00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3CABEB-56B2-4B10-B19A-EA9B136E1C55}" type="pres">
      <dgm:prSet presAssocID="{DC03C2D0-26DB-4C3A-AAB7-DEFED3080C45}" presName="hierRoot1" presStyleCnt="0"/>
      <dgm:spPr/>
    </dgm:pt>
    <dgm:pt modelId="{47D27B43-FDE1-4991-AE8A-C49D17CDB05E}" type="pres">
      <dgm:prSet presAssocID="{DC03C2D0-26DB-4C3A-AAB7-DEFED3080C45}" presName="composite" presStyleCnt="0"/>
      <dgm:spPr/>
    </dgm:pt>
    <dgm:pt modelId="{8E3F58F7-2B42-428E-A540-17DA3F4970D7}" type="pres">
      <dgm:prSet presAssocID="{DC03C2D0-26DB-4C3A-AAB7-DEFED3080C45}" presName="background" presStyleLbl="node0" presStyleIdx="0" presStyleCnt="2"/>
      <dgm:spPr/>
    </dgm:pt>
    <dgm:pt modelId="{4A5323E9-C48C-4913-9A19-C1FF0945C1B7}" type="pres">
      <dgm:prSet presAssocID="{DC03C2D0-26DB-4C3A-AAB7-DEFED3080C45}" presName="text" presStyleLbl="fgAcc0" presStyleIdx="0" presStyleCnt="2">
        <dgm:presLayoutVars>
          <dgm:chPref val="3"/>
        </dgm:presLayoutVars>
      </dgm:prSet>
      <dgm:spPr/>
    </dgm:pt>
    <dgm:pt modelId="{E12C989D-A50D-4123-9220-5B7B4F0060D4}" type="pres">
      <dgm:prSet presAssocID="{DC03C2D0-26DB-4C3A-AAB7-DEFED3080C45}" presName="hierChild2" presStyleCnt="0"/>
      <dgm:spPr/>
    </dgm:pt>
    <dgm:pt modelId="{1B193BCE-B686-4B91-A5B7-306E7997AE6B}" type="pres">
      <dgm:prSet presAssocID="{890B5618-7B1C-480E-B084-955D61C55EB5}" presName="hierRoot1" presStyleCnt="0"/>
      <dgm:spPr/>
    </dgm:pt>
    <dgm:pt modelId="{6EA60279-07B0-4EE6-8226-5FA2A2EE317D}" type="pres">
      <dgm:prSet presAssocID="{890B5618-7B1C-480E-B084-955D61C55EB5}" presName="composite" presStyleCnt="0"/>
      <dgm:spPr/>
    </dgm:pt>
    <dgm:pt modelId="{F9A8D729-4C18-4195-90F9-2ACBF0CE4837}" type="pres">
      <dgm:prSet presAssocID="{890B5618-7B1C-480E-B084-955D61C55EB5}" presName="background" presStyleLbl="node0" presStyleIdx="1" presStyleCnt="2"/>
      <dgm:spPr/>
    </dgm:pt>
    <dgm:pt modelId="{7552D373-8107-4765-8B63-E94332CF20F9}" type="pres">
      <dgm:prSet presAssocID="{890B5618-7B1C-480E-B084-955D61C55EB5}" presName="text" presStyleLbl="fgAcc0" presStyleIdx="1" presStyleCnt="2">
        <dgm:presLayoutVars>
          <dgm:chPref val="3"/>
        </dgm:presLayoutVars>
      </dgm:prSet>
      <dgm:spPr/>
    </dgm:pt>
    <dgm:pt modelId="{91B496B2-7174-4CFB-8765-79A3A49C3E45}" type="pres">
      <dgm:prSet presAssocID="{890B5618-7B1C-480E-B084-955D61C55EB5}" presName="hierChild2" presStyleCnt="0"/>
      <dgm:spPr/>
    </dgm:pt>
  </dgm:ptLst>
  <dgm:cxnLst>
    <dgm:cxn modelId="{AAEE7A09-33CF-4BB8-9A7C-4B7E38F42D51}" type="presOf" srcId="{0F8E64A1-2319-4722-A099-48D4FFAA0023}" destId="{30230E19-730A-4BE0-89FE-7AB881B61123}" srcOrd="0" destOrd="0" presId="urn:microsoft.com/office/officeart/2005/8/layout/hierarchy1"/>
    <dgm:cxn modelId="{1CF22EA9-E56A-46FA-8F13-BBA83D810F9D}" srcId="{0F8E64A1-2319-4722-A099-48D4FFAA0023}" destId="{890B5618-7B1C-480E-B084-955D61C55EB5}" srcOrd="1" destOrd="0" parTransId="{788A2E9C-E843-49FD-846D-DC75C6184BC6}" sibTransId="{3052D424-76B3-4A54-95D3-C0FCEC07C2CB}"/>
    <dgm:cxn modelId="{82C92BC7-AC40-496C-BC6C-60D649CF2E86}" srcId="{0F8E64A1-2319-4722-A099-48D4FFAA0023}" destId="{DC03C2D0-26DB-4C3A-AAB7-DEFED3080C45}" srcOrd="0" destOrd="0" parTransId="{AA700335-1A24-44D3-950C-28CA0F6300B4}" sibTransId="{314A1A2C-79A7-4FA2-8B36-A4800F689663}"/>
    <dgm:cxn modelId="{3097ABE0-CB03-4DC2-B54A-ED57987BF7CC}" type="presOf" srcId="{890B5618-7B1C-480E-B084-955D61C55EB5}" destId="{7552D373-8107-4765-8B63-E94332CF20F9}" srcOrd="0" destOrd="0" presId="urn:microsoft.com/office/officeart/2005/8/layout/hierarchy1"/>
    <dgm:cxn modelId="{3C158AE1-8E9C-4A18-AB15-CC45E250E00E}" type="presOf" srcId="{DC03C2D0-26DB-4C3A-AAB7-DEFED3080C45}" destId="{4A5323E9-C48C-4913-9A19-C1FF0945C1B7}" srcOrd="0" destOrd="0" presId="urn:microsoft.com/office/officeart/2005/8/layout/hierarchy1"/>
    <dgm:cxn modelId="{006AE53C-6EA3-4391-8C68-86BBCDFB5DBD}" type="presParOf" srcId="{30230E19-730A-4BE0-89FE-7AB881B61123}" destId="{B93CABEB-56B2-4B10-B19A-EA9B136E1C55}" srcOrd="0" destOrd="0" presId="urn:microsoft.com/office/officeart/2005/8/layout/hierarchy1"/>
    <dgm:cxn modelId="{05FBCD98-C2E8-47A1-A4C9-B726AD4BCA1D}" type="presParOf" srcId="{B93CABEB-56B2-4B10-B19A-EA9B136E1C55}" destId="{47D27B43-FDE1-4991-AE8A-C49D17CDB05E}" srcOrd="0" destOrd="0" presId="urn:microsoft.com/office/officeart/2005/8/layout/hierarchy1"/>
    <dgm:cxn modelId="{BAC3A5FC-D10F-4C00-9FEB-94946D1B4A55}" type="presParOf" srcId="{47D27B43-FDE1-4991-AE8A-C49D17CDB05E}" destId="{8E3F58F7-2B42-428E-A540-17DA3F4970D7}" srcOrd="0" destOrd="0" presId="urn:microsoft.com/office/officeart/2005/8/layout/hierarchy1"/>
    <dgm:cxn modelId="{D8CFA453-8683-4F00-9358-4CE7D31FB116}" type="presParOf" srcId="{47D27B43-FDE1-4991-AE8A-C49D17CDB05E}" destId="{4A5323E9-C48C-4913-9A19-C1FF0945C1B7}" srcOrd="1" destOrd="0" presId="urn:microsoft.com/office/officeart/2005/8/layout/hierarchy1"/>
    <dgm:cxn modelId="{E4D1C12F-210E-4500-89CA-64CA86AF2340}" type="presParOf" srcId="{B93CABEB-56B2-4B10-B19A-EA9B136E1C55}" destId="{E12C989D-A50D-4123-9220-5B7B4F0060D4}" srcOrd="1" destOrd="0" presId="urn:microsoft.com/office/officeart/2005/8/layout/hierarchy1"/>
    <dgm:cxn modelId="{90C9342E-EE13-4201-89AE-8F91518460FE}" type="presParOf" srcId="{30230E19-730A-4BE0-89FE-7AB881B61123}" destId="{1B193BCE-B686-4B91-A5B7-306E7997AE6B}" srcOrd="1" destOrd="0" presId="urn:microsoft.com/office/officeart/2005/8/layout/hierarchy1"/>
    <dgm:cxn modelId="{3E29C18F-D85B-4428-8DAC-7AF66DF56382}" type="presParOf" srcId="{1B193BCE-B686-4B91-A5B7-306E7997AE6B}" destId="{6EA60279-07B0-4EE6-8226-5FA2A2EE317D}" srcOrd="0" destOrd="0" presId="urn:microsoft.com/office/officeart/2005/8/layout/hierarchy1"/>
    <dgm:cxn modelId="{DF191B76-CE6A-4436-89DF-FC6D29E58C5A}" type="presParOf" srcId="{6EA60279-07B0-4EE6-8226-5FA2A2EE317D}" destId="{F9A8D729-4C18-4195-90F9-2ACBF0CE4837}" srcOrd="0" destOrd="0" presId="urn:microsoft.com/office/officeart/2005/8/layout/hierarchy1"/>
    <dgm:cxn modelId="{F9E78F46-62F5-4B3F-8F69-42E418602235}" type="presParOf" srcId="{6EA60279-07B0-4EE6-8226-5FA2A2EE317D}" destId="{7552D373-8107-4765-8B63-E94332CF20F9}" srcOrd="1" destOrd="0" presId="urn:microsoft.com/office/officeart/2005/8/layout/hierarchy1"/>
    <dgm:cxn modelId="{E400879D-07C4-4FD6-B8F9-2954042518C7}" type="presParOf" srcId="{1B193BCE-B686-4B91-A5B7-306E7997AE6B}" destId="{91B496B2-7174-4CFB-8765-79A3A49C3E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BB710-6B56-4342-90AE-89CAD797A8FE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A473DD8-945C-4753-99CF-C1709BC37868}">
      <dgm:prSet/>
      <dgm:spPr/>
      <dgm:t>
        <a:bodyPr/>
        <a:lstStyle/>
        <a:p>
          <a:r>
            <a:rPr lang="fr-CA"/>
            <a:t>L’éducateur spécialisé est appelé à intervenir avec des personnes handicapées de tous âges, quelque soit son handicap. Il joue un rôle important dans l’intégration scolaire, sociale et professionnelle  de la personne. </a:t>
          </a:r>
          <a:endParaRPr lang="en-US"/>
        </a:p>
      </dgm:t>
    </dgm:pt>
    <dgm:pt modelId="{5AA6D535-9C6F-49F5-8B2B-899A2228F704}" type="parTrans" cxnId="{5CFBAE25-413F-4EAF-9C4D-65B89B9DBB59}">
      <dgm:prSet/>
      <dgm:spPr/>
      <dgm:t>
        <a:bodyPr/>
        <a:lstStyle/>
        <a:p>
          <a:endParaRPr lang="en-US"/>
        </a:p>
      </dgm:t>
    </dgm:pt>
    <dgm:pt modelId="{57F88E8F-4B20-4A74-A55F-CF7E8A7E9D0D}" type="sibTrans" cxnId="{5CFBAE25-413F-4EAF-9C4D-65B89B9DBB59}">
      <dgm:prSet/>
      <dgm:spPr/>
      <dgm:t>
        <a:bodyPr/>
        <a:lstStyle/>
        <a:p>
          <a:endParaRPr lang="en-US"/>
        </a:p>
      </dgm:t>
    </dgm:pt>
    <dgm:pt modelId="{F295B951-575D-4703-9D9B-274CBF6B25C3}">
      <dgm:prSet/>
      <dgm:spPr/>
      <dgm:t>
        <a:bodyPr/>
        <a:lstStyle/>
        <a:p>
          <a:r>
            <a:rPr lang="fr-CA"/>
            <a:t>Il accompagne également les proches des personnes handicapées en leur offrant de l’information, du soutien, du répit ou des références. </a:t>
          </a:r>
          <a:endParaRPr lang="en-US"/>
        </a:p>
      </dgm:t>
    </dgm:pt>
    <dgm:pt modelId="{E8EB2620-9615-4207-A713-6BE58E1904A0}" type="parTrans" cxnId="{F4D1685F-0CF7-460D-B023-41E827A01C27}">
      <dgm:prSet/>
      <dgm:spPr/>
      <dgm:t>
        <a:bodyPr/>
        <a:lstStyle/>
        <a:p>
          <a:endParaRPr lang="en-US"/>
        </a:p>
      </dgm:t>
    </dgm:pt>
    <dgm:pt modelId="{B825D926-23D1-462A-8878-BC86CCC01C62}" type="sibTrans" cxnId="{F4D1685F-0CF7-460D-B023-41E827A01C27}">
      <dgm:prSet/>
      <dgm:spPr/>
      <dgm:t>
        <a:bodyPr/>
        <a:lstStyle/>
        <a:p>
          <a:endParaRPr lang="en-US"/>
        </a:p>
      </dgm:t>
    </dgm:pt>
    <dgm:pt modelId="{EF5FCA29-FF8F-4D1C-859B-2498D386C539}" type="pres">
      <dgm:prSet presAssocID="{872BB710-6B56-4342-90AE-89CAD797A8FE}" presName="Name0" presStyleCnt="0">
        <dgm:presLayoutVars>
          <dgm:dir/>
          <dgm:animLvl val="lvl"/>
          <dgm:resizeHandles val="exact"/>
        </dgm:presLayoutVars>
      </dgm:prSet>
      <dgm:spPr/>
    </dgm:pt>
    <dgm:pt modelId="{11E2206B-6D34-49BA-8C78-DEFBED84CA11}" type="pres">
      <dgm:prSet presAssocID="{F295B951-575D-4703-9D9B-274CBF6B25C3}" presName="boxAndChildren" presStyleCnt="0"/>
      <dgm:spPr/>
    </dgm:pt>
    <dgm:pt modelId="{2BB15C36-0099-4A5C-B433-26F641657BD8}" type="pres">
      <dgm:prSet presAssocID="{F295B951-575D-4703-9D9B-274CBF6B25C3}" presName="parentTextBox" presStyleLbl="node1" presStyleIdx="0" presStyleCnt="2"/>
      <dgm:spPr/>
    </dgm:pt>
    <dgm:pt modelId="{34DF7307-76C9-4193-A3B9-D20C6E319EC0}" type="pres">
      <dgm:prSet presAssocID="{57F88E8F-4B20-4A74-A55F-CF7E8A7E9D0D}" presName="sp" presStyleCnt="0"/>
      <dgm:spPr/>
    </dgm:pt>
    <dgm:pt modelId="{15406C28-6AB1-4CD4-AC85-9C58D701803F}" type="pres">
      <dgm:prSet presAssocID="{2A473DD8-945C-4753-99CF-C1709BC37868}" presName="arrowAndChildren" presStyleCnt="0"/>
      <dgm:spPr/>
    </dgm:pt>
    <dgm:pt modelId="{D51EDF20-58E3-4EE4-98FF-6BBAD084A413}" type="pres">
      <dgm:prSet presAssocID="{2A473DD8-945C-4753-99CF-C1709BC37868}" presName="parentTextArrow" presStyleLbl="node1" presStyleIdx="1" presStyleCnt="2"/>
      <dgm:spPr/>
    </dgm:pt>
  </dgm:ptLst>
  <dgm:cxnLst>
    <dgm:cxn modelId="{5CFBAE25-413F-4EAF-9C4D-65B89B9DBB59}" srcId="{872BB710-6B56-4342-90AE-89CAD797A8FE}" destId="{2A473DD8-945C-4753-99CF-C1709BC37868}" srcOrd="0" destOrd="0" parTransId="{5AA6D535-9C6F-49F5-8B2B-899A2228F704}" sibTransId="{57F88E8F-4B20-4A74-A55F-CF7E8A7E9D0D}"/>
    <dgm:cxn modelId="{F4D1685F-0CF7-460D-B023-41E827A01C27}" srcId="{872BB710-6B56-4342-90AE-89CAD797A8FE}" destId="{F295B951-575D-4703-9D9B-274CBF6B25C3}" srcOrd="1" destOrd="0" parTransId="{E8EB2620-9615-4207-A713-6BE58E1904A0}" sibTransId="{B825D926-23D1-462A-8878-BC86CCC01C62}"/>
    <dgm:cxn modelId="{471F2782-28C9-46A5-97A8-5EB97F77C14B}" type="presOf" srcId="{F295B951-575D-4703-9D9B-274CBF6B25C3}" destId="{2BB15C36-0099-4A5C-B433-26F641657BD8}" srcOrd="0" destOrd="0" presId="urn:microsoft.com/office/officeart/2005/8/layout/process4"/>
    <dgm:cxn modelId="{0ECF11C8-5ED0-4F43-8167-746EEC09F9DB}" type="presOf" srcId="{872BB710-6B56-4342-90AE-89CAD797A8FE}" destId="{EF5FCA29-FF8F-4D1C-859B-2498D386C539}" srcOrd="0" destOrd="0" presId="urn:microsoft.com/office/officeart/2005/8/layout/process4"/>
    <dgm:cxn modelId="{F51EE8CF-9A62-409F-983D-7D28B7B64CCB}" type="presOf" srcId="{2A473DD8-945C-4753-99CF-C1709BC37868}" destId="{D51EDF20-58E3-4EE4-98FF-6BBAD084A413}" srcOrd="0" destOrd="0" presId="urn:microsoft.com/office/officeart/2005/8/layout/process4"/>
    <dgm:cxn modelId="{515CE1B8-199C-44A8-ACAB-25EED3658390}" type="presParOf" srcId="{EF5FCA29-FF8F-4D1C-859B-2498D386C539}" destId="{11E2206B-6D34-49BA-8C78-DEFBED84CA11}" srcOrd="0" destOrd="0" presId="urn:microsoft.com/office/officeart/2005/8/layout/process4"/>
    <dgm:cxn modelId="{81B32625-A3CC-41ED-B84F-700B5EF10389}" type="presParOf" srcId="{11E2206B-6D34-49BA-8C78-DEFBED84CA11}" destId="{2BB15C36-0099-4A5C-B433-26F641657BD8}" srcOrd="0" destOrd="0" presId="urn:microsoft.com/office/officeart/2005/8/layout/process4"/>
    <dgm:cxn modelId="{1D1D85E5-35F5-4EEA-9822-952E0C2B1E7F}" type="presParOf" srcId="{EF5FCA29-FF8F-4D1C-859B-2498D386C539}" destId="{34DF7307-76C9-4193-A3B9-D20C6E319EC0}" srcOrd="1" destOrd="0" presId="urn:microsoft.com/office/officeart/2005/8/layout/process4"/>
    <dgm:cxn modelId="{69A593FA-E682-42B5-A522-D34E53C11DDB}" type="presParOf" srcId="{EF5FCA29-FF8F-4D1C-859B-2498D386C539}" destId="{15406C28-6AB1-4CD4-AC85-9C58D701803F}" srcOrd="2" destOrd="0" presId="urn:microsoft.com/office/officeart/2005/8/layout/process4"/>
    <dgm:cxn modelId="{546F762E-3169-4D73-98DB-20FEA1F3E3F3}" type="presParOf" srcId="{15406C28-6AB1-4CD4-AC85-9C58D701803F}" destId="{D51EDF20-58E3-4EE4-98FF-6BBAD084A4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B9CCCA-D3F7-4B0A-B438-851EFC48F3B4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582C6F-E586-4522-AC01-0B397E9A3027}">
      <dgm:prSet/>
      <dgm:spPr/>
      <dgm:t>
        <a:bodyPr/>
        <a:lstStyle/>
        <a:p>
          <a:r>
            <a:rPr lang="fr-CA" dirty="0"/>
            <a:t>Est abordé dans la </a:t>
          </a:r>
          <a:r>
            <a:rPr lang="fr-CA" i="1" dirty="0"/>
            <a:t>Loi sur l’instruction publique </a:t>
          </a:r>
          <a:r>
            <a:rPr lang="fr-CA" dirty="0"/>
            <a:t>pour l’éducation préscolaire, primaire et secondaire. (adaptation scolaire pour les EHDAA, services complémentaires)</a:t>
          </a:r>
          <a:endParaRPr lang="en-US" dirty="0"/>
        </a:p>
      </dgm:t>
    </dgm:pt>
    <dgm:pt modelId="{912805B5-F84D-402E-AB48-C22C51B712BE}" type="parTrans" cxnId="{2C516BF0-E238-4985-AA87-A4A155D1F24F}">
      <dgm:prSet/>
      <dgm:spPr/>
      <dgm:t>
        <a:bodyPr/>
        <a:lstStyle/>
        <a:p>
          <a:endParaRPr lang="en-US"/>
        </a:p>
      </dgm:t>
    </dgm:pt>
    <dgm:pt modelId="{9418C51A-0794-4E84-8696-CFD62B8A4114}" type="sibTrans" cxnId="{2C516BF0-E238-4985-AA87-A4A155D1F24F}">
      <dgm:prSet/>
      <dgm:spPr/>
      <dgm:t>
        <a:bodyPr/>
        <a:lstStyle/>
        <a:p>
          <a:endParaRPr lang="en-US"/>
        </a:p>
      </dgm:t>
    </dgm:pt>
    <dgm:pt modelId="{2AF01965-CC59-4D3A-AB94-F8AFC90CC198}">
      <dgm:prSet/>
      <dgm:spPr/>
      <dgm:t>
        <a:bodyPr/>
        <a:lstStyle/>
        <a:p>
          <a:r>
            <a:rPr lang="fr-CA"/>
            <a:t>Au niveau des études post secondaires: des mesures variées de soutien sont offertes.</a:t>
          </a:r>
          <a:endParaRPr lang="en-US"/>
        </a:p>
      </dgm:t>
    </dgm:pt>
    <dgm:pt modelId="{3FB282A9-EE9E-47B2-BD31-5B9869E7A249}" type="parTrans" cxnId="{9D735016-E2C6-469B-B1F8-6D9A56E11050}">
      <dgm:prSet/>
      <dgm:spPr/>
      <dgm:t>
        <a:bodyPr/>
        <a:lstStyle/>
        <a:p>
          <a:endParaRPr lang="en-US"/>
        </a:p>
      </dgm:t>
    </dgm:pt>
    <dgm:pt modelId="{4B66132E-A566-4F5B-82E0-6C0A98B70CB6}" type="sibTrans" cxnId="{9D735016-E2C6-469B-B1F8-6D9A56E11050}">
      <dgm:prSet/>
      <dgm:spPr/>
      <dgm:t>
        <a:bodyPr/>
        <a:lstStyle/>
        <a:p>
          <a:endParaRPr lang="en-US"/>
        </a:p>
      </dgm:t>
    </dgm:pt>
    <dgm:pt modelId="{2C8FD912-0CEF-449D-89CE-DBEAAA2EDE76}" type="pres">
      <dgm:prSet presAssocID="{0AB9CCCA-D3F7-4B0A-B438-851EFC48F3B4}" presName="Name0" presStyleCnt="0">
        <dgm:presLayoutVars>
          <dgm:dir/>
          <dgm:animLvl val="lvl"/>
          <dgm:resizeHandles val="exact"/>
        </dgm:presLayoutVars>
      </dgm:prSet>
      <dgm:spPr/>
    </dgm:pt>
    <dgm:pt modelId="{B00CDB18-1871-4A84-B8B9-7221274546B0}" type="pres">
      <dgm:prSet presAssocID="{2AF01965-CC59-4D3A-AB94-F8AFC90CC198}" presName="boxAndChildren" presStyleCnt="0"/>
      <dgm:spPr/>
    </dgm:pt>
    <dgm:pt modelId="{1E4785A8-03C2-4D93-A951-407B5EC7F661}" type="pres">
      <dgm:prSet presAssocID="{2AF01965-CC59-4D3A-AB94-F8AFC90CC198}" presName="parentTextBox" presStyleLbl="node1" presStyleIdx="0" presStyleCnt="2"/>
      <dgm:spPr/>
    </dgm:pt>
    <dgm:pt modelId="{8A8C5F72-E424-42AF-B938-33D0A73E1AC9}" type="pres">
      <dgm:prSet presAssocID="{9418C51A-0794-4E84-8696-CFD62B8A4114}" presName="sp" presStyleCnt="0"/>
      <dgm:spPr/>
    </dgm:pt>
    <dgm:pt modelId="{82160C54-EAC5-43B6-9E0C-12EE4AF11CB9}" type="pres">
      <dgm:prSet presAssocID="{05582C6F-E586-4522-AC01-0B397E9A3027}" presName="arrowAndChildren" presStyleCnt="0"/>
      <dgm:spPr/>
    </dgm:pt>
    <dgm:pt modelId="{396E6344-4491-45E9-9297-F10F7A75C270}" type="pres">
      <dgm:prSet presAssocID="{05582C6F-E586-4522-AC01-0B397E9A3027}" presName="parentTextArrow" presStyleLbl="node1" presStyleIdx="1" presStyleCnt="2"/>
      <dgm:spPr/>
    </dgm:pt>
  </dgm:ptLst>
  <dgm:cxnLst>
    <dgm:cxn modelId="{9D735016-E2C6-469B-B1F8-6D9A56E11050}" srcId="{0AB9CCCA-D3F7-4B0A-B438-851EFC48F3B4}" destId="{2AF01965-CC59-4D3A-AB94-F8AFC90CC198}" srcOrd="1" destOrd="0" parTransId="{3FB282A9-EE9E-47B2-BD31-5B9869E7A249}" sibTransId="{4B66132E-A566-4F5B-82E0-6C0A98B70CB6}"/>
    <dgm:cxn modelId="{2E1D1346-07B8-48D9-BC8A-73942273EE4E}" type="presOf" srcId="{2AF01965-CC59-4D3A-AB94-F8AFC90CC198}" destId="{1E4785A8-03C2-4D93-A951-407B5EC7F661}" srcOrd="0" destOrd="0" presId="urn:microsoft.com/office/officeart/2005/8/layout/process4"/>
    <dgm:cxn modelId="{0621186E-2718-4A11-864D-173B9107CCFF}" type="presOf" srcId="{05582C6F-E586-4522-AC01-0B397E9A3027}" destId="{396E6344-4491-45E9-9297-F10F7A75C270}" srcOrd="0" destOrd="0" presId="urn:microsoft.com/office/officeart/2005/8/layout/process4"/>
    <dgm:cxn modelId="{44ECB2E6-C5D0-430F-AC09-23D9AAF4EE3B}" type="presOf" srcId="{0AB9CCCA-D3F7-4B0A-B438-851EFC48F3B4}" destId="{2C8FD912-0CEF-449D-89CE-DBEAAA2EDE76}" srcOrd="0" destOrd="0" presId="urn:microsoft.com/office/officeart/2005/8/layout/process4"/>
    <dgm:cxn modelId="{2C516BF0-E238-4985-AA87-A4A155D1F24F}" srcId="{0AB9CCCA-D3F7-4B0A-B438-851EFC48F3B4}" destId="{05582C6F-E586-4522-AC01-0B397E9A3027}" srcOrd="0" destOrd="0" parTransId="{912805B5-F84D-402E-AB48-C22C51B712BE}" sibTransId="{9418C51A-0794-4E84-8696-CFD62B8A4114}"/>
    <dgm:cxn modelId="{27C3E6E2-7125-421C-944B-1CF56FAA8BA9}" type="presParOf" srcId="{2C8FD912-0CEF-449D-89CE-DBEAAA2EDE76}" destId="{B00CDB18-1871-4A84-B8B9-7221274546B0}" srcOrd="0" destOrd="0" presId="urn:microsoft.com/office/officeart/2005/8/layout/process4"/>
    <dgm:cxn modelId="{0DEEDC2D-E166-441A-95E7-0D62192CDCDC}" type="presParOf" srcId="{B00CDB18-1871-4A84-B8B9-7221274546B0}" destId="{1E4785A8-03C2-4D93-A951-407B5EC7F661}" srcOrd="0" destOrd="0" presId="urn:microsoft.com/office/officeart/2005/8/layout/process4"/>
    <dgm:cxn modelId="{8341ACBD-9C40-46F5-BCC2-E61D65E227B5}" type="presParOf" srcId="{2C8FD912-0CEF-449D-89CE-DBEAAA2EDE76}" destId="{8A8C5F72-E424-42AF-B938-33D0A73E1AC9}" srcOrd="1" destOrd="0" presId="urn:microsoft.com/office/officeart/2005/8/layout/process4"/>
    <dgm:cxn modelId="{6932773C-0CFF-4DEE-9076-6E2C474BCD51}" type="presParOf" srcId="{2C8FD912-0CEF-449D-89CE-DBEAAA2EDE76}" destId="{82160C54-EAC5-43B6-9E0C-12EE4AF11CB9}" srcOrd="2" destOrd="0" presId="urn:microsoft.com/office/officeart/2005/8/layout/process4"/>
    <dgm:cxn modelId="{C290315C-1CFA-446D-892D-19C2C12BD878}" type="presParOf" srcId="{82160C54-EAC5-43B6-9E0C-12EE4AF11CB9}" destId="{396E6344-4491-45E9-9297-F10F7A75C27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C74E9-15F9-4D46-800C-404359F3556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32A3A93-7F2A-41FB-AAB4-A0E528504745}">
      <dgm:prSet/>
      <dgm:spPr/>
      <dgm:t>
        <a:bodyPr/>
        <a:lstStyle/>
        <a:p>
          <a:r>
            <a:rPr lang="fr-CA"/>
            <a:t>Tout comme pour être reconnu EHDAA, un diagnostic ou une évaluation diagnostique émis par un professionnel reconnu en vertu du Code des professions du Québec (ex. : médecin, orthophoniste psychologue, neuropsychologue ) doit être présenté aux services adaptés de l’établissement. </a:t>
          </a:r>
          <a:endParaRPr lang="en-US"/>
        </a:p>
      </dgm:t>
    </dgm:pt>
    <dgm:pt modelId="{F42FE410-221E-4338-AF59-4678D72BEFAE}" type="parTrans" cxnId="{CB1C52DF-0CA5-424D-96D6-F2E331534FCF}">
      <dgm:prSet/>
      <dgm:spPr/>
      <dgm:t>
        <a:bodyPr/>
        <a:lstStyle/>
        <a:p>
          <a:endParaRPr lang="en-US"/>
        </a:p>
      </dgm:t>
    </dgm:pt>
    <dgm:pt modelId="{E685316A-404E-488C-A2B9-66BBE669891D}" type="sibTrans" cxnId="{CB1C52DF-0CA5-424D-96D6-F2E331534FCF}">
      <dgm:prSet/>
      <dgm:spPr/>
      <dgm:t>
        <a:bodyPr/>
        <a:lstStyle/>
        <a:p>
          <a:endParaRPr lang="en-US"/>
        </a:p>
      </dgm:t>
    </dgm:pt>
    <dgm:pt modelId="{EF401058-95F1-43A6-A79D-0AA89D8C56BB}">
      <dgm:prSet/>
      <dgm:spPr/>
      <dgm:t>
        <a:bodyPr/>
        <a:lstStyle/>
        <a:p>
          <a:r>
            <a:rPr lang="fr-CA"/>
            <a:t>Gouvernement du Québec, 2018, </a:t>
          </a:r>
          <a:r>
            <a:rPr lang="fr-CA" i="1"/>
            <a:t>Code des professions</a:t>
          </a:r>
          <a:r>
            <a:rPr lang="fr-CA"/>
            <a:t>, Québec, Éditeur officiel du Québec, 199 articles.</a:t>
          </a:r>
          <a:endParaRPr lang="en-US"/>
        </a:p>
      </dgm:t>
    </dgm:pt>
    <dgm:pt modelId="{333C5E99-5F92-40D8-A409-ADEDEEB5059A}" type="parTrans" cxnId="{27588CEA-C2C6-4B8A-B2EE-C7CBA9B4C85A}">
      <dgm:prSet/>
      <dgm:spPr/>
      <dgm:t>
        <a:bodyPr/>
        <a:lstStyle/>
        <a:p>
          <a:endParaRPr lang="en-US"/>
        </a:p>
      </dgm:t>
    </dgm:pt>
    <dgm:pt modelId="{1924A0AC-832E-41E7-8883-063B705D5A65}" type="sibTrans" cxnId="{27588CEA-C2C6-4B8A-B2EE-C7CBA9B4C85A}">
      <dgm:prSet/>
      <dgm:spPr/>
      <dgm:t>
        <a:bodyPr/>
        <a:lstStyle/>
        <a:p>
          <a:endParaRPr lang="en-US"/>
        </a:p>
      </dgm:t>
    </dgm:pt>
    <dgm:pt modelId="{ED5D0244-E07F-4127-AD24-4146F6C3C6BF}" type="pres">
      <dgm:prSet presAssocID="{A23C74E9-15F9-4D46-800C-404359F35565}" presName="linear" presStyleCnt="0">
        <dgm:presLayoutVars>
          <dgm:animLvl val="lvl"/>
          <dgm:resizeHandles val="exact"/>
        </dgm:presLayoutVars>
      </dgm:prSet>
      <dgm:spPr/>
    </dgm:pt>
    <dgm:pt modelId="{C511899A-6475-47DC-84E6-594197BCA5E7}" type="pres">
      <dgm:prSet presAssocID="{232A3A93-7F2A-41FB-AAB4-A0E52850474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8A7E97-F075-41D2-A81F-E77F967B0933}" type="pres">
      <dgm:prSet presAssocID="{E685316A-404E-488C-A2B9-66BBE669891D}" presName="spacer" presStyleCnt="0"/>
      <dgm:spPr/>
    </dgm:pt>
    <dgm:pt modelId="{851E3415-A5B4-4F50-BFC5-6FE311168B4E}" type="pres">
      <dgm:prSet presAssocID="{EF401058-95F1-43A6-A79D-0AA89D8C56B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2FE2349-6C08-4E0B-85E0-34E5664AC742}" type="presOf" srcId="{232A3A93-7F2A-41FB-AAB4-A0E528504745}" destId="{C511899A-6475-47DC-84E6-594197BCA5E7}" srcOrd="0" destOrd="0" presId="urn:microsoft.com/office/officeart/2005/8/layout/vList2"/>
    <dgm:cxn modelId="{151FDBA1-4F7C-4DAF-9661-1346F880A0DF}" type="presOf" srcId="{A23C74E9-15F9-4D46-800C-404359F35565}" destId="{ED5D0244-E07F-4127-AD24-4146F6C3C6BF}" srcOrd="0" destOrd="0" presId="urn:microsoft.com/office/officeart/2005/8/layout/vList2"/>
    <dgm:cxn modelId="{C4C867A9-6FAA-4D9B-BBCD-A2B10FE5930F}" type="presOf" srcId="{EF401058-95F1-43A6-A79D-0AA89D8C56BB}" destId="{851E3415-A5B4-4F50-BFC5-6FE311168B4E}" srcOrd="0" destOrd="0" presId="urn:microsoft.com/office/officeart/2005/8/layout/vList2"/>
    <dgm:cxn modelId="{CB1C52DF-0CA5-424D-96D6-F2E331534FCF}" srcId="{A23C74E9-15F9-4D46-800C-404359F35565}" destId="{232A3A93-7F2A-41FB-AAB4-A0E528504745}" srcOrd="0" destOrd="0" parTransId="{F42FE410-221E-4338-AF59-4678D72BEFAE}" sibTransId="{E685316A-404E-488C-A2B9-66BBE669891D}"/>
    <dgm:cxn modelId="{27588CEA-C2C6-4B8A-B2EE-C7CBA9B4C85A}" srcId="{A23C74E9-15F9-4D46-800C-404359F35565}" destId="{EF401058-95F1-43A6-A79D-0AA89D8C56BB}" srcOrd="1" destOrd="0" parTransId="{333C5E99-5F92-40D8-A409-ADEDEEB5059A}" sibTransId="{1924A0AC-832E-41E7-8883-063B705D5A65}"/>
    <dgm:cxn modelId="{D9F19134-D046-46DC-8651-A8787119211B}" type="presParOf" srcId="{ED5D0244-E07F-4127-AD24-4146F6C3C6BF}" destId="{C511899A-6475-47DC-84E6-594197BCA5E7}" srcOrd="0" destOrd="0" presId="urn:microsoft.com/office/officeart/2005/8/layout/vList2"/>
    <dgm:cxn modelId="{B9E702A7-55FE-474A-AE03-36F70961535E}" type="presParOf" srcId="{ED5D0244-E07F-4127-AD24-4146F6C3C6BF}" destId="{D18A7E97-F075-41D2-A81F-E77F967B0933}" srcOrd="1" destOrd="0" presId="urn:microsoft.com/office/officeart/2005/8/layout/vList2"/>
    <dgm:cxn modelId="{69A244F1-EAC3-4DB2-AC1F-40F617BF7214}" type="presParOf" srcId="{ED5D0244-E07F-4127-AD24-4146F6C3C6BF}" destId="{851E3415-A5B4-4F50-BFC5-6FE311168B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9BA622-256D-466B-A15D-0392382CF8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4CBF3D-460B-456C-B2EB-BDC8613E52F3}">
      <dgm:prSet/>
      <dgm:spPr/>
      <dgm:t>
        <a:bodyPr/>
        <a:lstStyle/>
        <a:p>
          <a:r>
            <a:rPr lang="fr-CA"/>
            <a:t>La déclaration des étudiants en situation de handicap entre 2007 et 2014 a fait un bond de 770%. </a:t>
          </a:r>
          <a:endParaRPr lang="en-US"/>
        </a:p>
      </dgm:t>
    </dgm:pt>
    <dgm:pt modelId="{96DDA8E6-324F-4263-BBAC-DE3C7D491454}" type="parTrans" cxnId="{DBE22642-B6C7-4BBC-A423-3F1F6883B4E6}">
      <dgm:prSet/>
      <dgm:spPr/>
      <dgm:t>
        <a:bodyPr/>
        <a:lstStyle/>
        <a:p>
          <a:endParaRPr lang="en-US"/>
        </a:p>
      </dgm:t>
    </dgm:pt>
    <dgm:pt modelId="{A7D0903C-5F56-4EBC-8CFE-A8D62BA965E0}" type="sibTrans" cxnId="{DBE22642-B6C7-4BBC-A423-3F1F6883B4E6}">
      <dgm:prSet/>
      <dgm:spPr/>
      <dgm:t>
        <a:bodyPr/>
        <a:lstStyle/>
        <a:p>
          <a:endParaRPr lang="en-US"/>
        </a:p>
      </dgm:t>
    </dgm:pt>
    <dgm:pt modelId="{D4109E34-4B72-4C05-A33B-B30046D24F01}">
      <dgm:prSet/>
      <dgm:spPr/>
      <dgm:t>
        <a:bodyPr/>
        <a:lstStyle/>
        <a:p>
          <a:r>
            <a:rPr lang="fr-CA"/>
            <a:t>Au collégial, l’appellation EHDAA se traduit par étudiant en situation de handicap. </a:t>
          </a:r>
          <a:endParaRPr lang="en-US"/>
        </a:p>
      </dgm:t>
    </dgm:pt>
    <dgm:pt modelId="{E979A80E-1C47-429D-9399-88A45976237A}" type="parTrans" cxnId="{7D0B1B8B-9FB8-4869-A2D9-E9FF2A55C916}">
      <dgm:prSet/>
      <dgm:spPr/>
      <dgm:t>
        <a:bodyPr/>
        <a:lstStyle/>
        <a:p>
          <a:endParaRPr lang="en-US"/>
        </a:p>
      </dgm:t>
    </dgm:pt>
    <dgm:pt modelId="{991FBAD6-38EE-4377-9260-A6CF5B20A1B3}" type="sibTrans" cxnId="{7D0B1B8B-9FB8-4869-A2D9-E9FF2A55C916}">
      <dgm:prSet/>
      <dgm:spPr/>
      <dgm:t>
        <a:bodyPr/>
        <a:lstStyle/>
        <a:p>
          <a:endParaRPr lang="en-US"/>
        </a:p>
      </dgm:t>
    </dgm:pt>
    <dgm:pt modelId="{28B42B28-C152-4762-AB6C-D9FF223DEB14}">
      <dgm:prSet/>
      <dgm:spPr/>
      <dgm:t>
        <a:bodyPr/>
        <a:lstStyle/>
        <a:p>
          <a:r>
            <a:rPr lang="fr-CA"/>
            <a:t>Tous les Cégeps publics et privés doivent fournir les mesures d’accomodement nécessaires</a:t>
          </a:r>
          <a:endParaRPr lang="en-US"/>
        </a:p>
      </dgm:t>
    </dgm:pt>
    <dgm:pt modelId="{51EDC450-6D7B-4F11-95C8-573BF7A1652F}" type="parTrans" cxnId="{BCF13E6E-2526-4F31-B62C-E96F0FCFC1CE}">
      <dgm:prSet/>
      <dgm:spPr/>
      <dgm:t>
        <a:bodyPr/>
        <a:lstStyle/>
        <a:p>
          <a:endParaRPr lang="en-US"/>
        </a:p>
      </dgm:t>
    </dgm:pt>
    <dgm:pt modelId="{CE4A333D-9851-4098-B839-7ABAE98D396F}" type="sibTrans" cxnId="{BCF13E6E-2526-4F31-B62C-E96F0FCFC1CE}">
      <dgm:prSet/>
      <dgm:spPr/>
      <dgm:t>
        <a:bodyPr/>
        <a:lstStyle/>
        <a:p>
          <a:endParaRPr lang="en-US"/>
        </a:p>
      </dgm:t>
    </dgm:pt>
    <dgm:pt modelId="{C2AE8826-9B4C-426B-8E0A-3F5B18CBC508}" type="pres">
      <dgm:prSet presAssocID="{CC9BA622-256D-466B-A15D-0392382CF8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4ED3DE-D07D-436B-90FF-FDA05D7F17DB}" type="pres">
      <dgm:prSet presAssocID="{2B4CBF3D-460B-456C-B2EB-BDC8613E52F3}" presName="hierRoot1" presStyleCnt="0"/>
      <dgm:spPr/>
    </dgm:pt>
    <dgm:pt modelId="{F5B871EB-ADA1-41D9-A576-9E69471BC500}" type="pres">
      <dgm:prSet presAssocID="{2B4CBF3D-460B-456C-B2EB-BDC8613E52F3}" presName="composite" presStyleCnt="0"/>
      <dgm:spPr/>
    </dgm:pt>
    <dgm:pt modelId="{CFE083B4-0FA9-461D-8C49-06420A663A54}" type="pres">
      <dgm:prSet presAssocID="{2B4CBF3D-460B-456C-B2EB-BDC8613E52F3}" presName="background" presStyleLbl="node0" presStyleIdx="0" presStyleCnt="3"/>
      <dgm:spPr/>
    </dgm:pt>
    <dgm:pt modelId="{18CFC47A-186F-4BEF-A961-43E2E1901F45}" type="pres">
      <dgm:prSet presAssocID="{2B4CBF3D-460B-456C-B2EB-BDC8613E52F3}" presName="text" presStyleLbl="fgAcc0" presStyleIdx="0" presStyleCnt="3">
        <dgm:presLayoutVars>
          <dgm:chPref val="3"/>
        </dgm:presLayoutVars>
      </dgm:prSet>
      <dgm:spPr/>
    </dgm:pt>
    <dgm:pt modelId="{CBA96E0A-20BE-4AB7-8563-BC5B0B81AE22}" type="pres">
      <dgm:prSet presAssocID="{2B4CBF3D-460B-456C-B2EB-BDC8613E52F3}" presName="hierChild2" presStyleCnt="0"/>
      <dgm:spPr/>
    </dgm:pt>
    <dgm:pt modelId="{E77B04DB-2283-4ED1-9538-D6AA7F050FA6}" type="pres">
      <dgm:prSet presAssocID="{D4109E34-4B72-4C05-A33B-B30046D24F01}" presName="hierRoot1" presStyleCnt="0"/>
      <dgm:spPr/>
    </dgm:pt>
    <dgm:pt modelId="{C6C3B675-02FC-48D2-863D-5213EC8B7646}" type="pres">
      <dgm:prSet presAssocID="{D4109E34-4B72-4C05-A33B-B30046D24F01}" presName="composite" presStyleCnt="0"/>
      <dgm:spPr/>
    </dgm:pt>
    <dgm:pt modelId="{E32F6695-364A-4C80-A66D-61578890F0F8}" type="pres">
      <dgm:prSet presAssocID="{D4109E34-4B72-4C05-A33B-B30046D24F01}" presName="background" presStyleLbl="node0" presStyleIdx="1" presStyleCnt="3"/>
      <dgm:spPr/>
    </dgm:pt>
    <dgm:pt modelId="{6E7C0DB2-80CA-4A8D-B4AC-C2674767351C}" type="pres">
      <dgm:prSet presAssocID="{D4109E34-4B72-4C05-A33B-B30046D24F01}" presName="text" presStyleLbl="fgAcc0" presStyleIdx="1" presStyleCnt="3">
        <dgm:presLayoutVars>
          <dgm:chPref val="3"/>
        </dgm:presLayoutVars>
      </dgm:prSet>
      <dgm:spPr/>
    </dgm:pt>
    <dgm:pt modelId="{ACC9ACF8-807F-4821-A777-F6EB862D754C}" type="pres">
      <dgm:prSet presAssocID="{D4109E34-4B72-4C05-A33B-B30046D24F01}" presName="hierChild2" presStyleCnt="0"/>
      <dgm:spPr/>
    </dgm:pt>
    <dgm:pt modelId="{1E2000E0-80FC-41E6-A2D1-78B59FA84F7D}" type="pres">
      <dgm:prSet presAssocID="{28B42B28-C152-4762-AB6C-D9FF223DEB14}" presName="hierRoot1" presStyleCnt="0"/>
      <dgm:spPr/>
    </dgm:pt>
    <dgm:pt modelId="{C69DFDAA-778C-49D2-AAEC-C6E52315A4A5}" type="pres">
      <dgm:prSet presAssocID="{28B42B28-C152-4762-AB6C-D9FF223DEB14}" presName="composite" presStyleCnt="0"/>
      <dgm:spPr/>
    </dgm:pt>
    <dgm:pt modelId="{7D3AD7E1-AC99-489D-8747-89087F528245}" type="pres">
      <dgm:prSet presAssocID="{28B42B28-C152-4762-AB6C-D9FF223DEB14}" presName="background" presStyleLbl="node0" presStyleIdx="2" presStyleCnt="3"/>
      <dgm:spPr/>
    </dgm:pt>
    <dgm:pt modelId="{EED79B71-23C0-4BF2-9E71-5F86D45F0756}" type="pres">
      <dgm:prSet presAssocID="{28B42B28-C152-4762-AB6C-D9FF223DEB14}" presName="text" presStyleLbl="fgAcc0" presStyleIdx="2" presStyleCnt="3">
        <dgm:presLayoutVars>
          <dgm:chPref val="3"/>
        </dgm:presLayoutVars>
      </dgm:prSet>
      <dgm:spPr/>
    </dgm:pt>
    <dgm:pt modelId="{74270BF6-B0DB-4A7E-8CA5-55325EF6C873}" type="pres">
      <dgm:prSet presAssocID="{28B42B28-C152-4762-AB6C-D9FF223DEB14}" presName="hierChild2" presStyleCnt="0"/>
      <dgm:spPr/>
    </dgm:pt>
  </dgm:ptLst>
  <dgm:cxnLst>
    <dgm:cxn modelId="{C3362518-E1B4-41F3-A91C-10C0D93AADF5}" type="presOf" srcId="{28B42B28-C152-4762-AB6C-D9FF223DEB14}" destId="{EED79B71-23C0-4BF2-9E71-5F86D45F0756}" srcOrd="0" destOrd="0" presId="urn:microsoft.com/office/officeart/2005/8/layout/hierarchy1"/>
    <dgm:cxn modelId="{DBE22642-B6C7-4BBC-A423-3F1F6883B4E6}" srcId="{CC9BA622-256D-466B-A15D-0392382CF8F1}" destId="{2B4CBF3D-460B-456C-B2EB-BDC8613E52F3}" srcOrd="0" destOrd="0" parTransId="{96DDA8E6-324F-4263-BBAC-DE3C7D491454}" sibTransId="{A7D0903C-5F56-4EBC-8CFE-A8D62BA965E0}"/>
    <dgm:cxn modelId="{BCF13E6E-2526-4F31-B62C-E96F0FCFC1CE}" srcId="{CC9BA622-256D-466B-A15D-0392382CF8F1}" destId="{28B42B28-C152-4762-AB6C-D9FF223DEB14}" srcOrd="2" destOrd="0" parTransId="{51EDC450-6D7B-4F11-95C8-573BF7A1652F}" sibTransId="{CE4A333D-9851-4098-B839-7ABAE98D396F}"/>
    <dgm:cxn modelId="{7D0B1B8B-9FB8-4869-A2D9-E9FF2A55C916}" srcId="{CC9BA622-256D-466B-A15D-0392382CF8F1}" destId="{D4109E34-4B72-4C05-A33B-B30046D24F01}" srcOrd="1" destOrd="0" parTransId="{E979A80E-1C47-429D-9399-88A45976237A}" sibTransId="{991FBAD6-38EE-4377-9260-A6CF5B20A1B3}"/>
    <dgm:cxn modelId="{4D5673A5-904F-4310-B221-9690DDA78CCD}" type="presOf" srcId="{CC9BA622-256D-466B-A15D-0392382CF8F1}" destId="{C2AE8826-9B4C-426B-8E0A-3F5B18CBC508}" srcOrd="0" destOrd="0" presId="urn:microsoft.com/office/officeart/2005/8/layout/hierarchy1"/>
    <dgm:cxn modelId="{AD4BF4CF-A1E4-466F-B9D0-0B6C177CCA33}" type="presOf" srcId="{D4109E34-4B72-4C05-A33B-B30046D24F01}" destId="{6E7C0DB2-80CA-4A8D-B4AC-C2674767351C}" srcOrd="0" destOrd="0" presId="urn:microsoft.com/office/officeart/2005/8/layout/hierarchy1"/>
    <dgm:cxn modelId="{7EE450E0-CF42-42D8-9CD3-8ECEE280A0FC}" type="presOf" srcId="{2B4CBF3D-460B-456C-B2EB-BDC8613E52F3}" destId="{18CFC47A-186F-4BEF-A961-43E2E1901F45}" srcOrd="0" destOrd="0" presId="urn:microsoft.com/office/officeart/2005/8/layout/hierarchy1"/>
    <dgm:cxn modelId="{D98241A5-4D59-4106-8EE1-3D3A45AF10B8}" type="presParOf" srcId="{C2AE8826-9B4C-426B-8E0A-3F5B18CBC508}" destId="{C94ED3DE-D07D-436B-90FF-FDA05D7F17DB}" srcOrd="0" destOrd="0" presId="urn:microsoft.com/office/officeart/2005/8/layout/hierarchy1"/>
    <dgm:cxn modelId="{3B0E86E9-C9A6-42D5-B068-4DBE538063E4}" type="presParOf" srcId="{C94ED3DE-D07D-436B-90FF-FDA05D7F17DB}" destId="{F5B871EB-ADA1-41D9-A576-9E69471BC500}" srcOrd="0" destOrd="0" presId="urn:microsoft.com/office/officeart/2005/8/layout/hierarchy1"/>
    <dgm:cxn modelId="{B2387C2E-B699-4510-BD8E-3C341A183C53}" type="presParOf" srcId="{F5B871EB-ADA1-41D9-A576-9E69471BC500}" destId="{CFE083B4-0FA9-461D-8C49-06420A663A54}" srcOrd="0" destOrd="0" presId="urn:microsoft.com/office/officeart/2005/8/layout/hierarchy1"/>
    <dgm:cxn modelId="{AFD60813-E96F-42A1-B799-481CDAF8B10C}" type="presParOf" srcId="{F5B871EB-ADA1-41D9-A576-9E69471BC500}" destId="{18CFC47A-186F-4BEF-A961-43E2E1901F45}" srcOrd="1" destOrd="0" presId="urn:microsoft.com/office/officeart/2005/8/layout/hierarchy1"/>
    <dgm:cxn modelId="{AA465DDD-1AC6-4442-8983-2BDBDF268708}" type="presParOf" srcId="{C94ED3DE-D07D-436B-90FF-FDA05D7F17DB}" destId="{CBA96E0A-20BE-4AB7-8563-BC5B0B81AE22}" srcOrd="1" destOrd="0" presId="urn:microsoft.com/office/officeart/2005/8/layout/hierarchy1"/>
    <dgm:cxn modelId="{3BAC25C0-64EB-4DD9-9641-F5E5DC2A531E}" type="presParOf" srcId="{C2AE8826-9B4C-426B-8E0A-3F5B18CBC508}" destId="{E77B04DB-2283-4ED1-9538-D6AA7F050FA6}" srcOrd="1" destOrd="0" presId="urn:microsoft.com/office/officeart/2005/8/layout/hierarchy1"/>
    <dgm:cxn modelId="{DFED3E1F-57DA-492F-BE49-20AB68E4D702}" type="presParOf" srcId="{E77B04DB-2283-4ED1-9538-D6AA7F050FA6}" destId="{C6C3B675-02FC-48D2-863D-5213EC8B7646}" srcOrd="0" destOrd="0" presId="urn:microsoft.com/office/officeart/2005/8/layout/hierarchy1"/>
    <dgm:cxn modelId="{A491B905-2F31-436F-8C48-CD20C79F5786}" type="presParOf" srcId="{C6C3B675-02FC-48D2-863D-5213EC8B7646}" destId="{E32F6695-364A-4C80-A66D-61578890F0F8}" srcOrd="0" destOrd="0" presId="urn:microsoft.com/office/officeart/2005/8/layout/hierarchy1"/>
    <dgm:cxn modelId="{93A4F7E3-1E85-49F9-813B-E64C65821E33}" type="presParOf" srcId="{C6C3B675-02FC-48D2-863D-5213EC8B7646}" destId="{6E7C0DB2-80CA-4A8D-B4AC-C2674767351C}" srcOrd="1" destOrd="0" presId="urn:microsoft.com/office/officeart/2005/8/layout/hierarchy1"/>
    <dgm:cxn modelId="{8678545A-D1DD-4C34-97C9-68885A8B995E}" type="presParOf" srcId="{E77B04DB-2283-4ED1-9538-D6AA7F050FA6}" destId="{ACC9ACF8-807F-4821-A777-F6EB862D754C}" srcOrd="1" destOrd="0" presId="urn:microsoft.com/office/officeart/2005/8/layout/hierarchy1"/>
    <dgm:cxn modelId="{C45A55D3-2672-4C6E-AF8E-E0632CF46AB0}" type="presParOf" srcId="{C2AE8826-9B4C-426B-8E0A-3F5B18CBC508}" destId="{1E2000E0-80FC-41E6-A2D1-78B59FA84F7D}" srcOrd="2" destOrd="0" presId="urn:microsoft.com/office/officeart/2005/8/layout/hierarchy1"/>
    <dgm:cxn modelId="{E2475AD2-3F6B-4F9E-BA32-DF861D0F8CE8}" type="presParOf" srcId="{1E2000E0-80FC-41E6-A2D1-78B59FA84F7D}" destId="{C69DFDAA-778C-49D2-AAEC-C6E52315A4A5}" srcOrd="0" destOrd="0" presId="urn:microsoft.com/office/officeart/2005/8/layout/hierarchy1"/>
    <dgm:cxn modelId="{3E4DC9FE-C606-4C85-BABF-FB7464968B19}" type="presParOf" srcId="{C69DFDAA-778C-49D2-AAEC-C6E52315A4A5}" destId="{7D3AD7E1-AC99-489D-8747-89087F528245}" srcOrd="0" destOrd="0" presId="urn:microsoft.com/office/officeart/2005/8/layout/hierarchy1"/>
    <dgm:cxn modelId="{FCEB9C6F-5617-4DC0-BAED-62722BD7B4FC}" type="presParOf" srcId="{C69DFDAA-778C-49D2-AAEC-C6E52315A4A5}" destId="{EED79B71-23C0-4BF2-9E71-5F86D45F0756}" srcOrd="1" destOrd="0" presId="urn:microsoft.com/office/officeart/2005/8/layout/hierarchy1"/>
    <dgm:cxn modelId="{0B66919F-7253-4844-AD40-447F920D20FE}" type="presParOf" srcId="{1E2000E0-80FC-41E6-A2D1-78B59FA84F7D}" destId="{74270BF6-B0DB-4A7E-8CA5-55325EF6C8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F58F7-2B42-428E-A540-17DA3F4970D7}">
      <dsp:nvSpPr>
        <dsp:cNvPr id="0" name=""/>
        <dsp:cNvSpPr/>
      </dsp:nvSpPr>
      <dsp:spPr>
        <a:xfrm>
          <a:off x="1172" y="267452"/>
          <a:ext cx="4113795" cy="2612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323E9-C48C-4913-9A19-C1FF0945C1B7}">
      <dsp:nvSpPr>
        <dsp:cNvPr id="0" name=""/>
        <dsp:cNvSpPr/>
      </dsp:nvSpPr>
      <dsp:spPr>
        <a:xfrm>
          <a:off x="458260" y="701686"/>
          <a:ext cx="4113795" cy="2612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/>
            <a:t>Il s’agit de l’influence de l’incapacité en lien avec l’environnement physique et social de la personne</a:t>
          </a:r>
          <a:endParaRPr lang="en-US" sz="2800" kern="1200" dirty="0"/>
        </a:p>
      </dsp:txBody>
      <dsp:txXfrm>
        <a:off x="534770" y="778196"/>
        <a:ext cx="3960775" cy="2459240"/>
      </dsp:txXfrm>
    </dsp:sp>
    <dsp:sp modelId="{F9A8D729-4C18-4195-90F9-2ACBF0CE4837}">
      <dsp:nvSpPr>
        <dsp:cNvPr id="0" name=""/>
        <dsp:cNvSpPr/>
      </dsp:nvSpPr>
      <dsp:spPr>
        <a:xfrm>
          <a:off x="5029144" y="267452"/>
          <a:ext cx="4113795" cy="2612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2D373-8107-4765-8B63-E94332CF20F9}">
      <dsp:nvSpPr>
        <dsp:cNvPr id="0" name=""/>
        <dsp:cNvSpPr/>
      </dsp:nvSpPr>
      <dsp:spPr>
        <a:xfrm>
          <a:off x="5486232" y="701686"/>
          <a:ext cx="4113795" cy="2612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/>
            <a:t>Une analyse psychosociale permettra de mettre en perspective les enjeux liés à la condition de la personne.</a:t>
          </a:r>
          <a:endParaRPr lang="en-US" sz="2800" kern="1200"/>
        </a:p>
      </dsp:txBody>
      <dsp:txXfrm>
        <a:off x="5562742" y="778196"/>
        <a:ext cx="3960775" cy="2459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15C36-0099-4A5C-B433-26F641657BD8}">
      <dsp:nvSpPr>
        <dsp:cNvPr id="0" name=""/>
        <dsp:cNvSpPr/>
      </dsp:nvSpPr>
      <dsp:spPr>
        <a:xfrm>
          <a:off x="0" y="3366486"/>
          <a:ext cx="5959475" cy="22087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Il accompagne également les proches des personnes handicapées en leur offrant de l’information, du soutien, du répit ou des références. </a:t>
          </a:r>
          <a:endParaRPr lang="en-US" sz="2300" kern="1200"/>
        </a:p>
      </dsp:txBody>
      <dsp:txXfrm>
        <a:off x="0" y="3366486"/>
        <a:ext cx="5959475" cy="2208779"/>
      </dsp:txXfrm>
    </dsp:sp>
    <dsp:sp modelId="{D51EDF20-58E3-4EE4-98FF-6BBAD084A413}">
      <dsp:nvSpPr>
        <dsp:cNvPr id="0" name=""/>
        <dsp:cNvSpPr/>
      </dsp:nvSpPr>
      <dsp:spPr>
        <a:xfrm rot="10800000">
          <a:off x="0" y="2515"/>
          <a:ext cx="5959475" cy="3397102"/>
        </a:xfrm>
        <a:prstGeom prst="upArrowCallou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L’éducateur spécialisé est appelé à intervenir avec des personnes handicapées de tous âges, quelque soit son handicap. Il joue un rôle important dans l’intégration scolaire, sociale et professionnelle  de la personne. </a:t>
          </a:r>
          <a:endParaRPr lang="en-US" sz="2300" kern="1200"/>
        </a:p>
      </dsp:txBody>
      <dsp:txXfrm rot="10800000">
        <a:off x="0" y="2515"/>
        <a:ext cx="5959475" cy="2207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785A8-03C2-4D93-A951-407B5EC7F661}">
      <dsp:nvSpPr>
        <dsp:cNvPr id="0" name=""/>
        <dsp:cNvSpPr/>
      </dsp:nvSpPr>
      <dsp:spPr>
        <a:xfrm>
          <a:off x="0" y="3366486"/>
          <a:ext cx="5959475" cy="22087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/>
            <a:t>Au niveau des études post secondaires: des mesures variées de soutien sont offertes.</a:t>
          </a:r>
          <a:endParaRPr lang="en-US" sz="2700" kern="1200"/>
        </a:p>
      </dsp:txBody>
      <dsp:txXfrm>
        <a:off x="0" y="3366486"/>
        <a:ext cx="5959475" cy="2208779"/>
      </dsp:txXfrm>
    </dsp:sp>
    <dsp:sp modelId="{396E6344-4491-45E9-9297-F10F7A75C270}">
      <dsp:nvSpPr>
        <dsp:cNvPr id="0" name=""/>
        <dsp:cNvSpPr/>
      </dsp:nvSpPr>
      <dsp:spPr>
        <a:xfrm rot="10800000">
          <a:off x="0" y="2515"/>
          <a:ext cx="5959475" cy="3397102"/>
        </a:xfrm>
        <a:prstGeom prst="upArrowCallou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 dirty="0"/>
            <a:t>Est abordé dans la </a:t>
          </a:r>
          <a:r>
            <a:rPr lang="fr-CA" sz="2700" i="1" kern="1200" dirty="0"/>
            <a:t>Loi sur l’instruction publique </a:t>
          </a:r>
          <a:r>
            <a:rPr lang="fr-CA" sz="2700" kern="1200" dirty="0"/>
            <a:t>pour l’éducation préscolaire, primaire et secondaire. (adaptation scolaire pour les EHDAA, services complémentaires)</a:t>
          </a:r>
          <a:endParaRPr lang="en-US" sz="2700" kern="1200" dirty="0"/>
        </a:p>
      </dsp:txBody>
      <dsp:txXfrm rot="10800000">
        <a:off x="0" y="2515"/>
        <a:ext cx="5959475" cy="2207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1899A-6475-47DC-84E6-594197BCA5E7}">
      <dsp:nvSpPr>
        <dsp:cNvPr id="0" name=""/>
        <dsp:cNvSpPr/>
      </dsp:nvSpPr>
      <dsp:spPr>
        <a:xfrm>
          <a:off x="0" y="3419"/>
          <a:ext cx="6506304" cy="2749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Tout comme pour être reconnu EHDAA, un diagnostic ou une évaluation diagnostique émis par un professionnel reconnu en vertu du Code des professions du Québec (ex. : médecin, orthophoniste psychologue, neuropsychologue ) doit être présenté aux services adaptés de l’établissement. </a:t>
          </a:r>
          <a:endParaRPr lang="en-US" sz="2500" kern="1200"/>
        </a:p>
      </dsp:txBody>
      <dsp:txXfrm>
        <a:off x="134220" y="137639"/>
        <a:ext cx="6237864" cy="2481060"/>
      </dsp:txXfrm>
    </dsp:sp>
    <dsp:sp modelId="{851E3415-A5B4-4F50-BFC5-6FE311168B4E}">
      <dsp:nvSpPr>
        <dsp:cNvPr id="0" name=""/>
        <dsp:cNvSpPr/>
      </dsp:nvSpPr>
      <dsp:spPr>
        <a:xfrm>
          <a:off x="0" y="2824920"/>
          <a:ext cx="6506304" cy="2749500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500" kern="1200"/>
            <a:t>Gouvernement du Québec, 2018, </a:t>
          </a:r>
          <a:r>
            <a:rPr lang="fr-CA" sz="2500" i="1" kern="1200"/>
            <a:t>Code des professions</a:t>
          </a:r>
          <a:r>
            <a:rPr lang="fr-CA" sz="2500" kern="1200"/>
            <a:t>, Québec, Éditeur officiel du Québec, 199 articles.</a:t>
          </a:r>
          <a:endParaRPr lang="en-US" sz="2500" kern="1200"/>
        </a:p>
      </dsp:txBody>
      <dsp:txXfrm>
        <a:off x="134220" y="2959140"/>
        <a:ext cx="6237864" cy="2481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083B4-0FA9-461D-8C49-06420A663A54}">
      <dsp:nvSpPr>
        <dsp:cNvPr id="0" name=""/>
        <dsp:cNvSpPr/>
      </dsp:nvSpPr>
      <dsp:spPr>
        <a:xfrm>
          <a:off x="0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FC47A-186F-4BEF-A961-43E2E1901F45}">
      <dsp:nvSpPr>
        <dsp:cNvPr id="0" name=""/>
        <dsp:cNvSpPr/>
      </dsp:nvSpPr>
      <dsp:spPr>
        <a:xfrm>
          <a:off x="300037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La déclaration des étudiants en situation de handicap entre 2007 et 2014 a fait un bond de 770%. </a:t>
          </a:r>
          <a:endParaRPr lang="en-US" sz="1900" kern="1200"/>
        </a:p>
      </dsp:txBody>
      <dsp:txXfrm>
        <a:off x="350259" y="1126082"/>
        <a:ext cx="2599893" cy="1614270"/>
      </dsp:txXfrm>
    </dsp:sp>
    <dsp:sp modelId="{E32F6695-364A-4C80-A66D-61578890F0F8}">
      <dsp:nvSpPr>
        <dsp:cNvPr id="0" name=""/>
        <dsp:cNvSpPr/>
      </dsp:nvSpPr>
      <dsp:spPr>
        <a:xfrm>
          <a:off x="3300412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C0DB2-80CA-4A8D-B4AC-C2674767351C}">
      <dsp:nvSpPr>
        <dsp:cNvPr id="0" name=""/>
        <dsp:cNvSpPr/>
      </dsp:nvSpPr>
      <dsp:spPr>
        <a:xfrm>
          <a:off x="3600449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Au collégial, l’appellation EHDAA se traduit par étudiant en situation de handicap. </a:t>
          </a:r>
          <a:endParaRPr lang="en-US" sz="1900" kern="1200"/>
        </a:p>
      </dsp:txBody>
      <dsp:txXfrm>
        <a:off x="3650671" y="1126082"/>
        <a:ext cx="2599893" cy="1614270"/>
      </dsp:txXfrm>
    </dsp:sp>
    <dsp:sp modelId="{7D3AD7E1-AC99-489D-8747-89087F528245}">
      <dsp:nvSpPr>
        <dsp:cNvPr id="0" name=""/>
        <dsp:cNvSpPr/>
      </dsp:nvSpPr>
      <dsp:spPr>
        <a:xfrm>
          <a:off x="6600824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79B71-23C0-4BF2-9E71-5F86D45F0756}">
      <dsp:nvSpPr>
        <dsp:cNvPr id="0" name=""/>
        <dsp:cNvSpPr/>
      </dsp:nvSpPr>
      <dsp:spPr>
        <a:xfrm>
          <a:off x="6900862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Tous les Cégeps publics et privés doivent fournir les mesures d’accomodement nécessaires</a:t>
          </a:r>
          <a:endParaRPr lang="en-US" sz="1900" kern="1200"/>
        </a:p>
      </dsp:txBody>
      <dsp:txXfrm>
        <a:off x="6951084" y="1126082"/>
        <a:ext cx="2599893" cy="1614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r-fr/photo/apprendre-devoir-ecrite-education-26749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i.quebec/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yndicatafpc.ca/lobligation-dadaptation-0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here-qc-ca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g6Vgo8Q_1Eo?feature=oembed" TargetMode="Externa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Yf3vehXThGo?feature=oembed" TargetMode="Externa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q.gouv.qc.ca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4ifjP9N3lCw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1B5A26-7AC9-43FE-8B78-E909BB552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099" y="1653731"/>
            <a:ext cx="8110584" cy="3935906"/>
          </a:xfrm>
        </p:spPr>
        <p:txBody>
          <a:bodyPr anchor="t">
            <a:normAutofit/>
          </a:bodyPr>
          <a:lstStyle/>
          <a:p>
            <a:pPr algn="l"/>
            <a:r>
              <a:rPr lang="fr-CA" sz="4200" dirty="0"/>
              <a:t>Loi assurant l’exercice des droits des personnes handicapées en vue de leur intégration scolaire, sociale et professionnelle (LPH)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336576-6F39-40B7-AF2D-DAC0F1400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099" y="5589638"/>
            <a:ext cx="9790030" cy="641479"/>
          </a:xfrm>
        </p:spPr>
        <p:txBody>
          <a:bodyPr>
            <a:normAutofit/>
          </a:bodyPr>
          <a:lstStyle/>
          <a:p>
            <a:pPr algn="l"/>
            <a:r>
              <a:rPr lang="fr-CA" sz="2000" dirty="0"/>
              <a:t>Fiche 6, L’intervention à caractère social et les lois, pp. 64 à 81</a:t>
            </a:r>
          </a:p>
        </p:txBody>
      </p:sp>
    </p:spTree>
    <p:extLst>
      <p:ext uri="{BB962C8B-B14F-4D97-AF65-F5344CB8AC3E}">
        <p14:creationId xmlns:p14="http://schemas.microsoft.com/office/powerpoint/2010/main" val="2501666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3E6DA-2760-462F-81EF-55EEED65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fr-CA" sz="2400" dirty="0"/>
              <a:t>Définition légale: </a:t>
            </a:r>
            <a:r>
              <a:rPr lang="fr-CA" sz="2400" i="1" dirty="0"/>
              <a:t>« Toute personne ayant une déficience entraînant une incapacité significative et ­persistante et qui est sujette à rencontrer </a:t>
            </a:r>
            <a:r>
              <a:rPr lang="fr-CA" sz="2400" b="1" i="1" dirty="0">
                <a:solidFill>
                  <a:srgbClr val="C00000"/>
                </a:solidFill>
              </a:rPr>
              <a:t>des obstacles dans l’accomplissement d’activités courantes </a:t>
            </a:r>
            <a:r>
              <a:rPr lang="fr-CA" sz="2400" i="1" dirty="0">
                <a:solidFill>
                  <a:srgbClr val="C00000"/>
                </a:solidFill>
              </a:rPr>
              <a:t>».</a:t>
            </a:r>
            <a:br>
              <a:rPr lang="fr-CA" sz="2400" i="1" dirty="0"/>
            </a:br>
            <a:br>
              <a:rPr lang="fr-CA" sz="1800" dirty="0"/>
            </a:br>
            <a:endParaRPr lang="fr-CA" sz="1800" dirty="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DDF02A7-8356-329E-3B7A-E58BE2CFD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468142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44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151C6-175D-4D94-BB42-FE3DC5C0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8A18B6-BF53-4FC7-A1E6-38F9A53D0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28750"/>
            <a:ext cx="9601200" cy="4459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3600" dirty="0">
                <a:solidFill>
                  <a:srgbClr val="C00000"/>
                </a:solidFill>
              </a:rPr>
              <a:t>INTÉGRITÉ					DÉFICIENCE</a:t>
            </a:r>
          </a:p>
          <a:p>
            <a:pPr marL="0" indent="0">
              <a:buNone/>
            </a:pPr>
            <a:endParaRPr lang="fr-CA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CA" sz="3600" dirty="0">
                <a:solidFill>
                  <a:srgbClr val="C00000"/>
                </a:solidFill>
              </a:rPr>
              <a:t>CAPACITÉ						INCAPACITÉ</a:t>
            </a:r>
          </a:p>
          <a:p>
            <a:pPr marL="0" indent="0">
              <a:buNone/>
            </a:pPr>
            <a:r>
              <a:rPr lang="fr-CA" sz="3600" dirty="0">
                <a:solidFill>
                  <a:srgbClr val="C00000"/>
                </a:solidFill>
              </a:rPr>
              <a:t>OPTIMALE</a:t>
            </a:r>
          </a:p>
          <a:p>
            <a:pPr marL="0" indent="0">
              <a:buNone/>
            </a:pPr>
            <a:endParaRPr lang="fr-CA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CA" sz="3000" dirty="0">
                <a:solidFill>
                  <a:srgbClr val="C00000"/>
                </a:solidFill>
              </a:rPr>
              <a:t>RÉALISATION 					NON RÉALISATION</a:t>
            </a:r>
          </a:p>
          <a:p>
            <a:pPr marL="0" indent="0">
              <a:buNone/>
            </a:pPr>
            <a:r>
              <a:rPr lang="fr-CA" sz="3000" dirty="0">
                <a:solidFill>
                  <a:srgbClr val="C00000"/>
                </a:solidFill>
              </a:rPr>
              <a:t>DES HABITUDES 					DES HABITUDES </a:t>
            </a:r>
          </a:p>
          <a:p>
            <a:pPr marL="0" indent="0">
              <a:buNone/>
            </a:pPr>
            <a:r>
              <a:rPr lang="fr-CA" sz="3000" dirty="0">
                <a:solidFill>
                  <a:srgbClr val="C00000"/>
                </a:solidFill>
              </a:rPr>
              <a:t>DE VIE</a:t>
            </a:r>
            <a:r>
              <a:rPr lang="fr-CA" sz="3600" dirty="0">
                <a:solidFill>
                  <a:srgbClr val="C00000"/>
                </a:solidFill>
              </a:rPr>
              <a:t>						</a:t>
            </a:r>
            <a:r>
              <a:rPr lang="fr-CA" sz="3000" dirty="0">
                <a:solidFill>
                  <a:srgbClr val="C00000"/>
                </a:solidFill>
              </a:rPr>
              <a:t>DE VIE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AFBF47-75EA-4092-9E65-BB67DFED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5" name="Flèche : double flèche horizontale 4">
            <a:extLst>
              <a:ext uri="{FF2B5EF4-FFF2-40B4-BE49-F238E27FC236}">
                <a16:creationId xmlns:a16="http://schemas.microsoft.com/office/drawing/2014/main" id="{2D22BAAC-C5D0-400B-B1A8-489BAE8B5477}"/>
              </a:ext>
            </a:extLst>
          </p:cNvPr>
          <p:cNvSpPr/>
          <p:nvPr/>
        </p:nvSpPr>
        <p:spPr>
          <a:xfrm>
            <a:off x="3936111" y="1614601"/>
            <a:ext cx="3448050" cy="127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7" name="Flèche : double flèche horizontale 6">
            <a:extLst>
              <a:ext uri="{FF2B5EF4-FFF2-40B4-BE49-F238E27FC236}">
                <a16:creationId xmlns:a16="http://schemas.microsoft.com/office/drawing/2014/main" id="{409BC8EF-DE45-46B4-9501-5E590CEC9DF0}"/>
              </a:ext>
            </a:extLst>
          </p:cNvPr>
          <p:cNvSpPr/>
          <p:nvPr/>
        </p:nvSpPr>
        <p:spPr>
          <a:xfrm>
            <a:off x="3936111" y="3140964"/>
            <a:ext cx="3448050" cy="127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A" dirty="0"/>
              <a:t>C</a:t>
            </a:r>
          </a:p>
        </p:txBody>
      </p:sp>
      <p:sp>
        <p:nvSpPr>
          <p:cNvPr id="8" name="Flèche : double flèche horizontale 7">
            <a:extLst>
              <a:ext uri="{FF2B5EF4-FFF2-40B4-BE49-F238E27FC236}">
                <a16:creationId xmlns:a16="http://schemas.microsoft.com/office/drawing/2014/main" id="{0DEF3B5D-A17B-4DA0-B2CA-DBD06849AF1D}"/>
              </a:ext>
            </a:extLst>
          </p:cNvPr>
          <p:cNvSpPr/>
          <p:nvPr/>
        </p:nvSpPr>
        <p:spPr>
          <a:xfrm>
            <a:off x="3936111" y="4800600"/>
            <a:ext cx="3448050" cy="127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2AF147-9075-E234-4D71-F97C4ADB37EA}"/>
              </a:ext>
            </a:extLst>
          </p:cNvPr>
          <p:cNvSpPr txBox="1"/>
          <p:nvPr/>
        </p:nvSpPr>
        <p:spPr>
          <a:xfrm>
            <a:off x="2862469" y="296164"/>
            <a:ext cx="765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 PPH (va être vu en profondeur dans le cours Déficience physique</a:t>
            </a:r>
          </a:p>
        </p:txBody>
      </p:sp>
    </p:spTree>
    <p:extLst>
      <p:ext uri="{BB962C8B-B14F-4D97-AF65-F5344CB8AC3E}">
        <p14:creationId xmlns:p14="http://schemas.microsoft.com/office/powerpoint/2010/main" val="388010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532645-2A50-427C-9576-32036DC0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099" y="1653731"/>
            <a:ext cx="8110584" cy="3935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7500"/>
              <a:t>La reconnaissance légale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CB90EA-D771-4C3C-AA9D-33DA26DEF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099" y="5589638"/>
            <a:ext cx="9790030" cy="64147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1471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17B28-8A7A-4AEA-B30B-5493E2AA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reconnaissance légale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F959D5-5CA8-4F29-A437-FB09D372D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CA" sz="3200" dirty="0"/>
              <a:t>La reconnaissance légale permet l’accès à des programmes, services et subventions.</a:t>
            </a:r>
          </a:p>
          <a:p>
            <a:pPr marL="0" indent="0" algn="just">
              <a:buNone/>
            </a:pPr>
            <a:endParaRPr lang="fr-CA" sz="3200" dirty="0"/>
          </a:p>
          <a:p>
            <a:pPr algn="just"/>
            <a:r>
              <a:rPr lang="fr-CA" sz="3200" dirty="0"/>
              <a:t>L’attestation écrite complétée par des professionnels reconnus est souvent exigée pour bénéficier des programmes, services et subventions. </a:t>
            </a:r>
          </a:p>
        </p:txBody>
      </p:sp>
    </p:spTree>
    <p:extLst>
      <p:ext uri="{BB962C8B-B14F-4D97-AF65-F5344CB8AC3E}">
        <p14:creationId xmlns:p14="http://schemas.microsoft.com/office/powerpoint/2010/main" val="41655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568FE6B-CB7A-42D9-9690-487E3B8F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278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EAEE6F-8D0D-45C0-8C09-077C8588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64" y="1188717"/>
            <a:ext cx="5627717" cy="4480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>
                <a:solidFill>
                  <a:schemeClr val="bg2"/>
                </a:solidFill>
              </a:rPr>
              <a:t>Rôle de l’éducateur spécialisé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95A9E9-58E6-4175-AEBD-270CF1C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4015" y="1188717"/>
            <a:ext cx="2594343" cy="4480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230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2BCE8A39-72D0-46ED-AB46-91B68881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70E03B3-76EE-4C15-B250-1173359CD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47112" y="4501036"/>
            <a:ext cx="1683805" cy="1723705"/>
          </a:xfrm>
          <a:custGeom>
            <a:avLst/>
            <a:gdLst>
              <a:gd name="connsiteX0" fmla="*/ 1399384 w 1683805"/>
              <a:gd name="connsiteY0" fmla="*/ 0 h 1723705"/>
              <a:gd name="connsiteX1" fmla="*/ 1683805 w 1683805"/>
              <a:gd name="connsiteY1" fmla="*/ 0 h 1723705"/>
              <a:gd name="connsiteX2" fmla="*/ 1683805 w 1683805"/>
              <a:gd name="connsiteY2" fmla="*/ 1723705 h 1723705"/>
              <a:gd name="connsiteX3" fmla="*/ 0 w 1683805"/>
              <a:gd name="connsiteY3" fmla="*/ 1723705 h 1723705"/>
              <a:gd name="connsiteX4" fmla="*/ 0 w 1683805"/>
              <a:gd name="connsiteY4" fmla="*/ 1402480 h 1723705"/>
              <a:gd name="connsiteX5" fmla="*/ 1399384 w 1683805"/>
              <a:gd name="connsiteY5" fmla="*/ 1403247 h 172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805" h="1723705">
                <a:moveTo>
                  <a:pt x="1399384" y="0"/>
                </a:moveTo>
                <a:lnTo>
                  <a:pt x="1683805" y="0"/>
                </a:lnTo>
                <a:lnTo>
                  <a:pt x="1683805" y="1723705"/>
                </a:lnTo>
                <a:lnTo>
                  <a:pt x="0" y="1723705"/>
                </a:lnTo>
                <a:lnTo>
                  <a:pt x="0" y="1402480"/>
                </a:lnTo>
                <a:lnTo>
                  <a:pt x="1399384" y="140324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0304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DAC179-C790-4427-B1A0-AF7E55B8E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77C3A9-03B7-41AA-85DB-D7AA70F0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fr-CA" dirty="0"/>
              <a:t>Mandats de l’éducateur spécialisé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392D87-3787-45D6-976E-B85674C0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E8E04-DEE3-49FD-89A2-285FAD1C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774BFA2-0FA0-ACA5-81F6-49E171529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171165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095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A4199A-3DAD-4A0C-9377-0CD7BE994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099" y="1653731"/>
            <a:ext cx="8110584" cy="3935906"/>
          </a:xfrm>
        </p:spPr>
        <p:txBody>
          <a:bodyPr anchor="t">
            <a:normAutofit/>
          </a:bodyPr>
          <a:lstStyle/>
          <a:p>
            <a:pPr algn="l"/>
            <a:r>
              <a:rPr lang="fr-CA" sz="8800"/>
              <a:t>L’intégration scolaire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C8150A-CAC6-44F9-A7D2-0A70F7E05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099" y="5589638"/>
            <a:ext cx="9790030" cy="641479"/>
          </a:xfrm>
        </p:spPr>
        <p:txBody>
          <a:bodyPr>
            <a:normAutofit/>
          </a:bodyPr>
          <a:lstStyle/>
          <a:p>
            <a:pPr algn="l"/>
            <a:endParaRPr lang="fr-CA" sz="2000"/>
          </a:p>
        </p:txBody>
      </p:sp>
    </p:spTree>
    <p:extLst>
      <p:ext uri="{BB962C8B-B14F-4D97-AF65-F5344CB8AC3E}">
        <p14:creationId xmlns:p14="http://schemas.microsoft.com/office/powerpoint/2010/main" val="253303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DAC179-C790-4427-B1A0-AF7E55B8E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A1C0AE-227C-4B97-9A47-4F70347D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fr-CA" dirty="0"/>
              <a:t>L’intégration scolaire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392D87-3787-45D6-976E-B85674C0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E8E04-DEE3-49FD-89A2-285FAD1C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61A257DA-C3D1-732F-F36B-96172AF0B7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629199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241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BA3BA5-BAE5-497D-8334-911E91C0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fr-CA" sz="3400"/>
              <a:t>Reconnaissance légale pour </a:t>
            </a:r>
            <a:r>
              <a:rPr lang="fr-CA" sz="3400" err="1"/>
              <a:t>accomodements</a:t>
            </a:r>
            <a:endParaRPr lang="fr-CA" sz="3400" i="1"/>
          </a:p>
        </p:txBody>
      </p:sp>
      <p:graphicFrame>
        <p:nvGraphicFramePr>
          <p:cNvPr id="14" name="Espace réservé du contenu 2">
            <a:extLst>
              <a:ext uri="{FF2B5EF4-FFF2-40B4-BE49-F238E27FC236}">
                <a16:creationId xmlns:a16="http://schemas.microsoft.com/office/drawing/2014/main" id="{81F6FE12-257B-23B0-8397-5FDB503D2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322782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07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7D6372-2801-4F36-A3CE-DFB020BE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fr-CA" dirty="0"/>
              <a:t>Diagnostics reconnus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1E250A-E572-4BB4-B403-3FF08EC06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 indent="-383540"/>
            <a:r>
              <a:rPr lang="fr-CA"/>
              <a:t>Voir tableau 6.2 page 70 pour les diagnostics et exemples d’accommodements.</a:t>
            </a:r>
          </a:p>
          <a:p>
            <a:pPr marL="383540" indent="-383540"/>
            <a:endParaRPr lang="fr-CA" dirty="0"/>
          </a:p>
          <a:p>
            <a:pPr marL="383540" indent="-383540"/>
            <a:r>
              <a:rPr lang="fr-CA"/>
              <a:t>La mise en place de la CUA (conception universelle des apprentissages)</a:t>
            </a:r>
          </a:p>
          <a:p>
            <a:pPr marL="383540" indent="-383540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55AE37-8BAA-4894-4A88-2B6781D98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037" r="22387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3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C023C-A1B1-A6FC-F5A2-7E355A0E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Remarque sur la terminologie et Objet de la loi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0B10FB-9330-B68E-224C-C899A4F7B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Loi = personnes handicapées</a:t>
            </a:r>
          </a:p>
          <a:p>
            <a:r>
              <a:rPr lang="fr-CA" dirty="0"/>
              <a:t>Intervention = personnes en situation de handicap</a:t>
            </a:r>
          </a:p>
          <a:p>
            <a:endParaRPr lang="fr-CA" dirty="0"/>
          </a:p>
          <a:p>
            <a:r>
              <a:rPr lang="fr-CA" dirty="0"/>
              <a:t>But: protéger les droits des personnes handicapées avec 3 aspects-clé</a:t>
            </a:r>
          </a:p>
          <a:p>
            <a:pPr lvl="1"/>
            <a:r>
              <a:rPr lang="fr-CA" dirty="0"/>
              <a:t>Implication de tous;</a:t>
            </a:r>
          </a:p>
          <a:p>
            <a:pPr lvl="1"/>
            <a:r>
              <a:rPr lang="fr-CA" dirty="0"/>
              <a:t>Responsabilité</a:t>
            </a:r>
          </a:p>
          <a:p>
            <a:pPr lvl="1"/>
            <a:r>
              <a:rPr lang="fr-CA" dirty="0"/>
              <a:t>Implication centrale de l’OPHQ</a:t>
            </a:r>
          </a:p>
        </p:txBody>
      </p:sp>
      <p:sp>
        <p:nvSpPr>
          <p:cNvPr id="4" name="Nuage 3">
            <a:extLst>
              <a:ext uri="{FF2B5EF4-FFF2-40B4-BE49-F238E27FC236}">
                <a16:creationId xmlns:a16="http://schemas.microsoft.com/office/drawing/2014/main" id="{0FCB9583-F4E1-4623-0681-EA4BDF48B9D7}"/>
              </a:ext>
            </a:extLst>
          </p:cNvPr>
          <p:cNvSpPr/>
          <p:nvPr/>
        </p:nvSpPr>
        <p:spPr>
          <a:xfrm>
            <a:off x="7573618" y="4081670"/>
            <a:ext cx="3399182" cy="24516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Rappel: Chartes = ne pas discriminer et mettre en place des accommodements raisonnables</a:t>
            </a:r>
          </a:p>
        </p:txBody>
      </p:sp>
    </p:spTree>
    <p:extLst>
      <p:ext uri="{BB962C8B-B14F-4D97-AF65-F5344CB8AC3E}">
        <p14:creationId xmlns:p14="http://schemas.microsoft.com/office/powerpoint/2010/main" val="382191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E5702-5B4E-4D40-BAD8-D585B6BC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fr-CA" sz="3400"/>
              <a:t>Les services adaptés aux étudiants en situation de handicap : enseignement collégial</a:t>
            </a:r>
            <a:br>
              <a:rPr lang="fr-CA" sz="3400" b="1"/>
            </a:br>
            <a:endParaRPr lang="fr-CA" sz="340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FE46307-7A1A-1D12-550D-247B3229C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918310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97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4AF3BC-7D6A-4C6C-A1C7-CF370AC3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fr-CA" sz="2400"/>
              <a:t>Le programme de soutien à l’intégration des étudiants en situation de handicap : enseignement universitaire </a:t>
            </a:r>
            <a:br>
              <a:rPr lang="fr-CA" sz="2400" b="1"/>
            </a:br>
            <a:endParaRPr lang="fr-CA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D49AEB-2BCF-4E8B-A7C9-97B3CEB14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2286000"/>
            <a:ext cx="7705164" cy="3581400"/>
          </a:xfrm>
        </p:spPr>
        <p:txBody>
          <a:bodyPr>
            <a:normAutofit/>
          </a:bodyPr>
          <a:lstStyle/>
          <a:p>
            <a:r>
              <a:rPr lang="fr-FR"/>
              <a:t>Les diagnostics considérés sont les mêmes que pour l’enseignement collégial et l’étudiant en situation de handicap doit effectuer sensiblement la même démarche en prenant rendez-vous avec un conseiller des centres d’aide à l’université qu’il fréquentera. </a:t>
            </a:r>
            <a:endParaRPr lang="fr-CA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2173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688283-9806-413D-8691-DFA44847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099" y="1653731"/>
            <a:ext cx="8110584" cy="3935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100"/>
              <a:t>Site de soutien intéressant pour nous: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A61BED-8253-4EDB-AEC9-E1F2DF21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099" y="5589638"/>
            <a:ext cx="9790030" cy="641479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>
                <a:hlinkClick r:id="rId2"/>
              </a:rPr>
              <a:t>www.ccsi.quebec</a:t>
            </a: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36067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F47D60-A94F-48F8-AF80-A30F20892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099" y="1653731"/>
            <a:ext cx="8110584" cy="3935906"/>
          </a:xfrm>
        </p:spPr>
        <p:txBody>
          <a:bodyPr anchor="t">
            <a:normAutofit/>
          </a:bodyPr>
          <a:lstStyle/>
          <a:p>
            <a:pPr algn="l"/>
            <a:r>
              <a:rPr lang="fr-CA" sz="7500"/>
              <a:t>L’intégration professionnelle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CA3BE9-4823-4FC2-9366-4EBCBADE8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099" y="5589638"/>
            <a:ext cx="9790030" cy="641479"/>
          </a:xfrm>
        </p:spPr>
        <p:txBody>
          <a:bodyPr>
            <a:normAutofit/>
          </a:bodyPr>
          <a:lstStyle/>
          <a:p>
            <a:pPr algn="l"/>
            <a:endParaRPr lang="fr-CA" sz="2000"/>
          </a:p>
        </p:txBody>
      </p:sp>
    </p:spTree>
    <p:extLst>
      <p:ext uri="{BB962C8B-B14F-4D97-AF65-F5344CB8AC3E}">
        <p14:creationId xmlns:p14="http://schemas.microsoft.com/office/powerpoint/2010/main" val="1606024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7BF249-B735-416D-ADD8-2B02B7B1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fr-CA" dirty="0"/>
              <a:t>L’obligation d’adaptation dans les milieux de travail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A0293E-4A9A-4780-BDE1-C517DC408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2286000"/>
            <a:ext cx="7705164" cy="3581400"/>
          </a:xfrm>
        </p:spPr>
        <p:txBody>
          <a:bodyPr>
            <a:normAutofit/>
          </a:bodyPr>
          <a:lstStyle/>
          <a:p>
            <a:r>
              <a:rPr lang="fr-CA" dirty="0">
                <a:hlinkClick r:id="rId2"/>
              </a:rPr>
              <a:t>http://syndicatafpc.ca/lobligation-dadaptation-0</a:t>
            </a:r>
            <a:endParaRPr lang="fr-CA" dirty="0"/>
          </a:p>
          <a:p>
            <a:r>
              <a:rPr lang="fr-CA" dirty="0"/>
              <a:t>Doit répondre aux critères d’admissibilité selon la loi</a:t>
            </a:r>
          </a:p>
          <a:p>
            <a:r>
              <a:rPr lang="fr-CA" dirty="0"/>
              <a:t>Pas toutes les personnes handicapées vont avoir besoin d’adaptation, mais si oui, il y a des programmes et OC pour les aider.</a:t>
            </a:r>
          </a:p>
          <a:p>
            <a:r>
              <a:rPr lang="fr-CA" dirty="0"/>
              <a:t>! On se rappelle que selon la Charte, nul de ne peut refuser une entrevue ou un emploi pour seul motif de son handicap ou de l’utilisation d’un moyen pour pallier ce handicap. </a:t>
            </a:r>
          </a:p>
          <a:p>
            <a:r>
              <a:rPr lang="fr-CA" dirty="0"/>
              <a:t>! Toujours à compétences égales (sans discrimination, ni privilèges)</a:t>
            </a:r>
          </a:p>
        </p:txBody>
      </p:sp>
    </p:spTree>
    <p:extLst>
      <p:ext uri="{BB962C8B-B14F-4D97-AF65-F5344CB8AC3E}">
        <p14:creationId xmlns:p14="http://schemas.microsoft.com/office/powerpoint/2010/main" val="24402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C3BDD-4B83-41EE-9311-99BFACA8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Des programmes adaptés selon les capacités de la personne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A40503-B344-4337-99F7-1E082DEAC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512" y="2171700"/>
            <a:ext cx="9601200" cy="358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3400" i="1" dirty="0"/>
              <a:t>Voir tableau 6.3, pp. 72-73</a:t>
            </a:r>
          </a:p>
          <a:p>
            <a:pPr marL="0" indent="0">
              <a:buNone/>
            </a:pPr>
            <a:endParaRPr lang="fr-CA" sz="34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CA" sz="3400" i="1" dirty="0">
                <a:solidFill>
                  <a:srgbClr val="C00000"/>
                </a:solidFill>
              </a:rPr>
              <a:t>Retenir qu’ils existent plusieurs programmes pour faciliter l’intégration professionnelle, qu’importe les situations d’handicap vécues. Consulter le site de Sphère-Québec pour vous aider.</a:t>
            </a:r>
          </a:p>
          <a:p>
            <a:pPr marL="0" indent="0">
              <a:buNone/>
            </a:pPr>
            <a:endParaRPr lang="fr-CA" sz="34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CA" sz="3600" u="sng" dirty="0">
                <a:hlinkClick r:id="rId2"/>
              </a:rPr>
              <a:t> www.sphere-qc-ca</a:t>
            </a:r>
            <a:endParaRPr lang="fr-CA" sz="3600" u="sng" dirty="0"/>
          </a:p>
          <a:p>
            <a:pPr marL="0" indent="0">
              <a:buNone/>
            </a:pPr>
            <a:endParaRPr lang="fr-CA" sz="34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87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245048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336576-6F39-40B7-AF2D-DAC0F1400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2323" y="5589638"/>
            <a:ext cx="8779578" cy="641479"/>
          </a:xfrm>
        </p:spPr>
        <p:txBody>
          <a:bodyPr>
            <a:normAutofit/>
          </a:bodyPr>
          <a:lstStyle/>
          <a:p>
            <a:pPr algn="l"/>
            <a:endParaRPr lang="fr-CA" sz="20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1B5A26-7AC9-43FE-8B78-E909BB552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322" y="1653731"/>
            <a:ext cx="8779579" cy="3935906"/>
          </a:xfrm>
        </p:spPr>
        <p:txBody>
          <a:bodyPr anchor="t">
            <a:normAutofit/>
          </a:bodyPr>
          <a:lstStyle/>
          <a:p>
            <a:pPr algn="l"/>
            <a:r>
              <a:rPr lang="fr-CA" sz="8800"/>
              <a:t>L’intégration sociale</a:t>
            </a:r>
            <a:br>
              <a:rPr lang="fr-CA" sz="8800"/>
            </a:br>
            <a:endParaRPr lang="fr-CA" sz="8800"/>
          </a:p>
        </p:txBody>
      </p:sp>
    </p:spTree>
    <p:extLst>
      <p:ext uri="{BB962C8B-B14F-4D97-AF65-F5344CB8AC3E}">
        <p14:creationId xmlns:p14="http://schemas.microsoft.com/office/powerpoint/2010/main" val="345833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B93BD-27C9-8FE9-8E49-779DE84A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Vise la participation sociale et l’autonomisation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F86232-1F97-FEE0-0B27-53279F325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Plusieurs organismes communautaires et activités parascolaires</a:t>
            </a:r>
          </a:p>
          <a:p>
            <a:r>
              <a:rPr lang="fr-CA" dirty="0"/>
              <a:t>CPE, Centres de jour, centres communautaires municipales</a:t>
            </a:r>
          </a:p>
          <a:p>
            <a:endParaRPr lang="fr-CA" dirty="0"/>
          </a:p>
          <a:p>
            <a:r>
              <a:rPr lang="fr-CA" dirty="0"/>
              <a:t>Pour aider l’intégration sociale, plusieurs programmes de soutien existent.</a:t>
            </a:r>
          </a:p>
          <a:p>
            <a:r>
              <a:rPr lang="fr-CA" dirty="0"/>
              <a:t>Consulter les tableaux 6.4 et 6.5 pour la liste (pp. 76-77)</a:t>
            </a:r>
          </a:p>
          <a:p>
            <a:r>
              <a:rPr lang="fr-CA" dirty="0"/>
              <a:t>En cas de doute: OPHQ!</a:t>
            </a:r>
          </a:p>
        </p:txBody>
      </p:sp>
    </p:spTree>
    <p:extLst>
      <p:ext uri="{BB962C8B-B14F-4D97-AF65-F5344CB8AC3E}">
        <p14:creationId xmlns:p14="http://schemas.microsoft.com/office/powerpoint/2010/main" val="3897915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J'me fais une place en garderie (enfants handicapés -- Montréal)">
            <a:hlinkClick r:id="" action="ppaction://media"/>
            <a:extLst>
              <a:ext uri="{FF2B5EF4-FFF2-40B4-BE49-F238E27FC236}">
                <a16:creationId xmlns:a16="http://schemas.microsoft.com/office/drawing/2014/main" id="{A4D2B6CD-C146-409E-AB6C-87425686DB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485" y="127819"/>
            <a:ext cx="11946192" cy="66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La maison des petites lucioles">
            <a:hlinkClick r:id="" action="ppaction://media"/>
            <a:extLst>
              <a:ext uri="{FF2B5EF4-FFF2-40B4-BE49-F238E27FC236}">
                <a16:creationId xmlns:a16="http://schemas.microsoft.com/office/drawing/2014/main" id="{F4C17DAB-AEAC-414E-937C-97C403C1A2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830" y="109182"/>
            <a:ext cx="11941791" cy="66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9A4FE-F7A4-437C-891F-029758EB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099" y="1653731"/>
            <a:ext cx="8110584" cy="3935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6800"/>
              <a:t>L’office des personnes handicapées </a:t>
            </a:r>
            <a:br>
              <a:rPr lang="en-US" sz="6800"/>
            </a:br>
            <a:r>
              <a:rPr lang="en-US" sz="6800"/>
              <a:t>du québec (OPHQ)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18E175-A093-46CD-95FC-0E7F29C6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099" y="5589638"/>
            <a:ext cx="9790030" cy="64147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25934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DED8E24-E26B-46AB-A632-251365025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6" b="11966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4174BA0-F3C7-40E4-A9C5-FA00457C4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4914" y="1789879"/>
            <a:ext cx="5452529" cy="3569242"/>
          </a:xfrm>
        </p:spPr>
        <p:txBody>
          <a:bodyPr anchor="t">
            <a:normAutofit fontScale="90000"/>
          </a:bodyPr>
          <a:lstStyle/>
          <a:p>
            <a:r>
              <a:rPr lang="fr-CA" sz="4000" dirty="0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  <a:t>C</a:t>
            </a:r>
            <a:r>
              <a:rPr lang="fr-CA" sz="4000" b="0" dirty="0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  <a:t>haque personne handicapée soit d’abord et avant tout…</a:t>
            </a:r>
            <a:br>
              <a:rPr lang="fr-CA" sz="4000" b="0" dirty="0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</a:br>
            <a:br>
              <a:rPr lang="fr-CA" sz="4000" b="0" dirty="0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</a:br>
            <a:r>
              <a:rPr lang="fr-CA" sz="4000" b="0" dirty="0">
                <a:solidFill>
                  <a:schemeClr val="accent2">
                    <a:lumMod val="50000"/>
                  </a:schemeClr>
                </a:solidFill>
                <a:latin typeface="Modern Love" panose="04090805081005020601" pitchFamily="82" charset="0"/>
              </a:rPr>
              <a:t>une personne à part entière…</a:t>
            </a:r>
          </a:p>
        </p:txBody>
      </p:sp>
    </p:spTree>
    <p:extLst>
      <p:ext uri="{BB962C8B-B14F-4D97-AF65-F5344CB8AC3E}">
        <p14:creationId xmlns:p14="http://schemas.microsoft.com/office/powerpoint/2010/main" val="207391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E74A8-2E8F-4289-8103-EFF813D7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L’Office des personnes handicapées </a:t>
            </a:r>
            <a:br>
              <a:rPr lang="fr-CA" dirty="0"/>
            </a:br>
            <a:r>
              <a:rPr lang="fr-CA" dirty="0"/>
              <a:t>du Québec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BFC434-7C6F-49F9-ACB6-DCD5FC78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93818"/>
            <a:ext cx="9601200" cy="3581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CA" sz="3200" dirty="0"/>
              <a:t>L’Office des personnes handicapées du Québec est un organisme gouvernemental qui </a:t>
            </a:r>
            <a:r>
              <a:rPr lang="fr-CA" sz="3200" i="1" dirty="0"/>
              <a:t>« contribue à accroître la participation sociale des personnes handicapées ».</a:t>
            </a:r>
          </a:p>
          <a:p>
            <a:pPr algn="just"/>
            <a:endParaRPr lang="fr-CA" sz="3200" i="1" dirty="0"/>
          </a:p>
          <a:p>
            <a:pPr algn="just"/>
            <a:r>
              <a:rPr lang="fr-CA" sz="3200" dirty="0"/>
              <a:t>Rôles multiples: </a:t>
            </a:r>
            <a:r>
              <a:rPr lang="fr-CA" sz="3200" i="1" dirty="0"/>
              <a:t>surveillance, évaluation des services offerts, références, information, conseil-expertise, services directs à la personne et à l’entourage</a:t>
            </a:r>
          </a:p>
          <a:p>
            <a:pPr algn="just"/>
            <a:r>
              <a:rPr lang="fr-CA" sz="3200" i="1" dirty="0">
                <a:hlinkClick r:id="rId2"/>
              </a:rPr>
              <a:t>https://www.ophq.gouv.qc.ca/</a:t>
            </a:r>
            <a:endParaRPr lang="fr-CA" sz="3200" i="1" dirty="0"/>
          </a:p>
        </p:txBody>
      </p:sp>
    </p:spTree>
    <p:extLst>
      <p:ext uri="{BB962C8B-B14F-4D97-AF65-F5344CB8AC3E}">
        <p14:creationId xmlns:p14="http://schemas.microsoft.com/office/powerpoint/2010/main" val="23812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0C2FB-B6C8-42B8-A24D-E02C2B7A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service de soutien à la personne de l’OPHQ</a:t>
            </a:r>
          </a:p>
        </p:txBody>
      </p:sp>
      <p:pic>
        <p:nvPicPr>
          <p:cNvPr id="6" name="Média en ligne 5" title="Lumière sur les bénéfices de nos services à la population - Version LSQ">
            <a:hlinkClick r:id="" action="ppaction://media"/>
            <a:extLst>
              <a:ext uri="{FF2B5EF4-FFF2-40B4-BE49-F238E27FC236}">
                <a16:creationId xmlns:a16="http://schemas.microsoft.com/office/drawing/2014/main" id="{5607C391-FB74-41BA-83B7-4E01D1A353D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3604" y="1958337"/>
            <a:ext cx="6918834" cy="39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9BA76F-F32B-4D0A-A8FB-2BB4934D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099" y="1653731"/>
            <a:ext cx="8110584" cy="3935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800"/>
              <a:t>Définition </a:t>
            </a:r>
            <a:br>
              <a:rPr lang="en-US" sz="8800"/>
            </a:br>
            <a:r>
              <a:rPr lang="en-US" sz="8800"/>
              <a:t>légale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F933E4-997D-4006-9EB4-624B2FDB3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099" y="5589638"/>
            <a:ext cx="9790030" cy="64147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2513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0A15A3-8F6F-4B29-AD68-883AC25A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Définition légale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0D2F6E-8BC7-49BA-99EF-671F447E2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CA" sz="3200" dirty="0"/>
              <a:t>« Toute personne ayant une </a:t>
            </a:r>
            <a:r>
              <a:rPr lang="fr-CA" sz="3200" dirty="0">
                <a:solidFill>
                  <a:srgbClr val="C00000"/>
                </a:solidFill>
              </a:rPr>
              <a:t>déficience</a:t>
            </a:r>
            <a:r>
              <a:rPr lang="fr-CA" sz="3200" dirty="0"/>
              <a:t> entraînant une </a:t>
            </a:r>
            <a:r>
              <a:rPr lang="fr-CA" sz="3200" dirty="0">
                <a:solidFill>
                  <a:srgbClr val="C00000"/>
                </a:solidFill>
              </a:rPr>
              <a:t>incapacité</a:t>
            </a:r>
            <a:r>
              <a:rPr lang="fr-CA" sz="3200" dirty="0"/>
              <a:t> significative et ­persistante et qui est sujette à </a:t>
            </a:r>
            <a:r>
              <a:rPr lang="fr-CA" sz="3200" dirty="0">
                <a:solidFill>
                  <a:srgbClr val="C00000"/>
                </a:solidFill>
              </a:rPr>
              <a:t>rencontrer des obstacles </a:t>
            </a:r>
            <a:r>
              <a:rPr lang="fr-CA" sz="3200" dirty="0"/>
              <a:t>dans l’accomplissement d’activités courantes ».</a:t>
            </a:r>
          </a:p>
          <a:p>
            <a:pPr algn="just"/>
            <a:endParaRPr lang="fr-CA" sz="3200" dirty="0"/>
          </a:p>
          <a:p>
            <a:pPr marL="0" indent="0" algn="just">
              <a:buNone/>
            </a:pPr>
            <a:r>
              <a:rPr lang="fr-CA" dirty="0"/>
              <a:t>GOUVERNEMENT DU QUÉBEC, </a:t>
            </a:r>
            <a:r>
              <a:rPr lang="fr-CA" i="1" dirty="0"/>
              <a:t>Loi assurant l’exercice des droits des personnes handicapées en vue de leur intégration scolaire, professionnelle et sociale</a:t>
            </a:r>
            <a:r>
              <a:rPr lang="fr-CA" dirty="0"/>
              <a:t>, Québec, Éditeur officiel du Québec, 2018, article 1,g.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26071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0B1FE-ED3C-4B57-A857-DCF359F4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Définition légale: </a:t>
            </a:r>
            <a:r>
              <a:rPr lang="fr-CA" i="1" dirty="0"/>
              <a:t>Toute personne ayant une </a:t>
            </a:r>
            <a:r>
              <a:rPr lang="fr-CA" i="1" dirty="0">
                <a:solidFill>
                  <a:srgbClr val="C00000"/>
                </a:solidFill>
              </a:rPr>
              <a:t>déficience</a:t>
            </a:r>
            <a:r>
              <a:rPr lang="fr-CA" i="1" dirty="0"/>
              <a:t> (…)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2D6C6D-94C1-45E9-AA56-BBC14432B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Déficience = tout problème du fonctionnement ou anomalie qui touche une ou des éléments du corps:</a:t>
            </a:r>
          </a:p>
          <a:p>
            <a:pPr lvl="1"/>
            <a:r>
              <a:rPr lang="fr-CA" sz="2800" dirty="0"/>
              <a:t>Les organes, le système nerveux, cardiovasculaire, digestif, respiratoire, immunitaire ou musculaire.</a:t>
            </a:r>
          </a:p>
          <a:p>
            <a:pPr lvl="1"/>
            <a:endParaRPr lang="fr-CA" sz="2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fr-CA" sz="2800" i="0" dirty="0"/>
              <a:t>La déficience peut être physique, intellectuelle, neurologique ou liée à un problème grave de santé mentale</a:t>
            </a:r>
          </a:p>
        </p:txBody>
      </p:sp>
    </p:spTree>
    <p:extLst>
      <p:ext uri="{BB962C8B-B14F-4D97-AF65-F5344CB8AC3E}">
        <p14:creationId xmlns:p14="http://schemas.microsoft.com/office/powerpoint/2010/main" val="25536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191974-DC53-4A3D-B7B0-ADE697B8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291157" cy="1485900"/>
          </a:xfrm>
        </p:spPr>
        <p:txBody>
          <a:bodyPr>
            <a:normAutofit/>
          </a:bodyPr>
          <a:lstStyle/>
          <a:p>
            <a:r>
              <a:rPr lang="fr-CA" sz="3800" dirty="0"/>
              <a:t>Définition légale: </a:t>
            </a:r>
            <a:r>
              <a:rPr lang="fr-CA" sz="3600" i="1" dirty="0"/>
              <a:t>Toute personne ayant une déficience </a:t>
            </a:r>
            <a:r>
              <a:rPr lang="fr-CA" sz="3800" i="1" dirty="0">
                <a:solidFill>
                  <a:srgbClr val="C00000"/>
                </a:solidFill>
              </a:rPr>
              <a:t>significative et persistante</a:t>
            </a:r>
            <a:r>
              <a:rPr lang="fr-CA" sz="3800" i="1" dirty="0"/>
              <a:t> (…)</a:t>
            </a:r>
            <a:endParaRPr lang="fr-CA" sz="3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ED43D3-F635-4F78-960C-99B7C594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23678"/>
          </a:xfrm>
        </p:spPr>
        <p:txBody>
          <a:bodyPr/>
          <a:lstStyle/>
          <a:p>
            <a:pPr algn="just"/>
            <a:r>
              <a:rPr lang="fr-CA" dirty="0"/>
              <a:t>L’appréciation des notions d’incapacité significative et persistante sont déterminés par des professionnels.</a:t>
            </a:r>
          </a:p>
          <a:p>
            <a:pPr algn="just"/>
            <a:r>
              <a:rPr lang="fr-CA" dirty="0"/>
              <a:t>Si l’incapacité peut être compensée par l’usage d’une prothèse ou d’une orthèse et permettre un fonctionnement dit normal, elle n’est pas considérée significative</a:t>
            </a:r>
          </a:p>
          <a:p>
            <a:pPr algn="just"/>
            <a:r>
              <a:rPr lang="fr-CA" dirty="0"/>
              <a:t>Lorsque l’incapacité survient à la suite d’une maladie ou d’une blessure et que le temps ou un traitement permettra à la personne de retrouver un fonctionnement normal, l’incapacité n’est pas jugée persistante.</a:t>
            </a:r>
          </a:p>
          <a:p>
            <a:pPr algn="just"/>
            <a:endParaRPr lang="fr-CA" dirty="0"/>
          </a:p>
          <a:p>
            <a:pPr marL="0" indent="0" algn="just">
              <a:buNone/>
            </a:pPr>
            <a:r>
              <a:rPr lang="fr-CA" sz="2400" dirty="0">
                <a:solidFill>
                  <a:srgbClr val="C00000"/>
                </a:solidFill>
              </a:rPr>
              <a:t>Mise en garde: seuls les professionnels peuvent apprécier l’incapacité et chaque situation est unique!</a:t>
            </a:r>
          </a:p>
        </p:txBody>
      </p:sp>
    </p:spTree>
    <p:extLst>
      <p:ext uri="{BB962C8B-B14F-4D97-AF65-F5344CB8AC3E}">
        <p14:creationId xmlns:p14="http://schemas.microsoft.com/office/powerpoint/2010/main" val="1926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gn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1108</Words>
  <Application>Microsoft Office PowerPoint</Application>
  <PresentationFormat>Grand écran</PresentationFormat>
  <Paragraphs>99</Paragraphs>
  <Slides>30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Franklin Gothic Book</vt:lpstr>
      <vt:lpstr>Modern Love</vt:lpstr>
      <vt:lpstr>Wingdings</vt:lpstr>
      <vt:lpstr>office theme</vt:lpstr>
      <vt:lpstr>Rognage</vt:lpstr>
      <vt:lpstr>Loi assurant l’exercice des droits des personnes handicapées en vue de leur intégration scolaire, sociale et professionnelle (LPH)</vt:lpstr>
      <vt:lpstr>Remarque sur la terminologie et Objet de la loi</vt:lpstr>
      <vt:lpstr>L’office des personnes handicapées  du québec (OPHQ)</vt:lpstr>
      <vt:lpstr>L’Office des personnes handicapées  du Québec</vt:lpstr>
      <vt:lpstr>Le service de soutien à la personne de l’OPHQ</vt:lpstr>
      <vt:lpstr>Définition  légale</vt:lpstr>
      <vt:lpstr>Définition légale</vt:lpstr>
      <vt:lpstr>Définition légale: Toute personne ayant une déficience (…)</vt:lpstr>
      <vt:lpstr>Définition légale: Toute personne ayant une déficience significative et persistante (…)</vt:lpstr>
      <vt:lpstr>Définition légale: « Toute personne ayant une déficience entraînant une incapacité significative et ­persistante et qui est sujette à rencontrer des obstacles dans l’accomplissement d’activités courantes ».  </vt:lpstr>
      <vt:lpstr> </vt:lpstr>
      <vt:lpstr>La reconnaissance légale</vt:lpstr>
      <vt:lpstr>La reconnaissance légale</vt:lpstr>
      <vt:lpstr>Rôle de l’éducateur spécialisé</vt:lpstr>
      <vt:lpstr>Mandats de l’éducateur spécialisé</vt:lpstr>
      <vt:lpstr>L’intégration scolaire</vt:lpstr>
      <vt:lpstr>L’intégration scolaire</vt:lpstr>
      <vt:lpstr>Reconnaissance légale pour accomodements</vt:lpstr>
      <vt:lpstr>Diagnostics reconnus</vt:lpstr>
      <vt:lpstr>Les services adaptés aux étudiants en situation de handicap : enseignement collégial </vt:lpstr>
      <vt:lpstr>Le programme de soutien à l’intégration des étudiants en situation de handicap : enseignement universitaire  </vt:lpstr>
      <vt:lpstr>Site de soutien intéressant pour nous: </vt:lpstr>
      <vt:lpstr>L’intégration professionnelle</vt:lpstr>
      <vt:lpstr>L’obligation d’adaptation dans les milieux de travail</vt:lpstr>
      <vt:lpstr>Des programmes adaptés selon les capacités de la personne</vt:lpstr>
      <vt:lpstr>L’intégration sociale </vt:lpstr>
      <vt:lpstr>Vise la participation sociale et l’autonomisation</vt:lpstr>
      <vt:lpstr>Présentation PowerPoint</vt:lpstr>
      <vt:lpstr>Présentation PowerPoint</vt:lpstr>
      <vt:lpstr>Chaque personne handicapée soit d’abord et avant tout…  une personne à part entière…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Céline Gagnon</cp:lastModifiedBy>
  <cp:revision>74</cp:revision>
  <dcterms:created xsi:type="dcterms:W3CDTF">2022-10-15T21:19:06Z</dcterms:created>
  <dcterms:modified xsi:type="dcterms:W3CDTF">2023-08-03T19:45:16Z</dcterms:modified>
</cp:coreProperties>
</file>