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474" r:id="rId4"/>
    <p:sldId id="477" r:id="rId5"/>
    <p:sldId id="475" r:id="rId6"/>
    <p:sldId id="257" r:id="rId7"/>
    <p:sldId id="476" r:id="rId8"/>
    <p:sldId id="47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CA"/>
              <a:t>Modifier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351262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CA"/>
              <a:t>Modifier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88828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CA"/>
              <a:t>Modifier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4CBBE-3863-4443-9331-96D5ADB00F0F}"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424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CA"/>
              <a:t>Modifier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CA"/>
              <a:t>Cliquez pour modifier les styles du texte du masque</a:t>
            </a:r>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32696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CA"/>
              <a:t>Modifier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CA"/>
              <a:t>Cliquez pour modifier les styles du texte du masque</a:t>
            </a:r>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4CBBE-3863-4443-9331-96D5ADB00F0F}"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805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CA"/>
              <a:t>Modifier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CA"/>
              <a:t>Cliquez pour modifier les styles du texte du masque</a:t>
            </a:r>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18935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368418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CA"/>
              <a:t>Modifier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370833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CA"/>
              <a:t>Modifier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43309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CA"/>
              <a:t>Modifier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128B147-43A3-4536-B824-2FA18480EEFB}" type="datetimeFigureOut">
              <a:rPr lang="fr-CA" smtClean="0"/>
              <a:t>2023-08-03</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68922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80597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a:t>Modifier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C128B147-43A3-4536-B824-2FA18480EEFB}" type="datetimeFigureOut">
              <a:rPr lang="fr-CA" smtClean="0"/>
              <a:t>2023-08-03</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173948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C128B147-43A3-4536-B824-2FA18480EEFB}" type="datetimeFigureOut">
              <a:rPr lang="fr-CA" smtClean="0"/>
              <a:t>2023-08-03</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104731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8B147-43A3-4536-B824-2FA18480EEFB}" type="datetimeFigureOut">
              <a:rPr lang="fr-CA" smtClean="0"/>
              <a:t>2023-08-03</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87879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CA"/>
              <a:t>Modifier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59218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CA"/>
              <a:t>Modifier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C128B147-43A3-4536-B824-2FA18480EEFB}" type="datetimeFigureOut">
              <a:rPr lang="fr-CA" smtClean="0"/>
              <a:t>2023-08-03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4CBBE-3863-4443-9331-96D5ADB00F0F}" type="slidenum">
              <a:rPr lang="fr-CA" smtClean="0"/>
              <a:t>‹n°›</a:t>
            </a:fld>
            <a:endParaRPr lang="fr-CA"/>
          </a:p>
        </p:txBody>
      </p:sp>
    </p:spTree>
    <p:extLst>
      <p:ext uri="{BB962C8B-B14F-4D97-AF65-F5344CB8AC3E}">
        <p14:creationId xmlns:p14="http://schemas.microsoft.com/office/powerpoint/2010/main" val="235342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CA"/>
              <a:t>Modifier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28B147-43A3-4536-B824-2FA18480EEFB}" type="datetimeFigureOut">
              <a:rPr lang="fr-CA" smtClean="0"/>
              <a:t>2023-08-03</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34CBBE-3863-4443-9331-96D5ADB00F0F}" type="slidenum">
              <a:rPr lang="fr-CA" smtClean="0"/>
              <a:t>‹n°›</a:t>
            </a:fld>
            <a:endParaRPr lang="fr-CA"/>
          </a:p>
        </p:txBody>
      </p:sp>
    </p:spTree>
    <p:extLst>
      <p:ext uri="{BB962C8B-B14F-4D97-AF65-F5344CB8AC3E}">
        <p14:creationId xmlns:p14="http://schemas.microsoft.com/office/powerpoint/2010/main" val="3037707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mopen-lifespandevelopment/chapter/cognitive-development-in-late-adulthoo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C3%B4pital_g%C3%A9n%C3%A9ral_de_Qu%C3%A9bec.jp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ducaloi.qc.ca/dossier/proches-aid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nio.com/people/female-women/face-people-grandmother-portrait-hat-senior-rustic-man-perso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qvvCls7GkXc?start=3&amp;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olicyoptions.irpp.org/2014/10/07/the-cost-of-relying-on-unpaid-car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a:extLst>
              <a:ext uri="{FF2B5EF4-FFF2-40B4-BE49-F238E27FC236}">
                <a16:creationId xmlns:a16="http://schemas.microsoft.com/office/drawing/2014/main" id="{3DD9AF60-783F-CB4B-75A4-BC90F23D596D}"/>
              </a:ext>
            </a:extLst>
          </p:cNvPr>
          <p:cNvPicPr>
            <a:picLocks noChangeAspect="1"/>
          </p:cNvPicPr>
          <p:nvPr/>
        </p:nvPicPr>
        <p:blipFill rotWithShape="1">
          <a:blip r:embed="rId2">
            <a:extLst>
              <a:ext uri="{28A0092B-C50C-407E-A947-70E740481C1C}">
                <a14:useLocalDpi xmlns:a14="http://schemas.microsoft.com/office/drawing/2010/main" val="0"/>
              </a:ext>
            </a:extLst>
          </a:blip>
          <a:srcRect l="5010" t="9091" r="4081"/>
          <a:stretch/>
        </p:blipFill>
        <p:spPr>
          <a:xfrm>
            <a:off x="0" y="0"/>
            <a:ext cx="12192000" cy="6858000"/>
          </a:xfrm>
          <a:prstGeom prst="rect">
            <a:avLst/>
          </a:prstGeom>
        </p:spPr>
      </p:pic>
      <p:sp>
        <p:nvSpPr>
          <p:cNvPr id="12" name="Freeform 5">
            <a:extLst>
              <a:ext uri="{FF2B5EF4-FFF2-40B4-BE49-F238E27FC236}">
                <a16:creationId xmlns:a16="http://schemas.microsoft.com/office/drawing/2014/main" id="{4536C52F-C11B-4718-8B63-3E4A4346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0698E335-02AC-4EDB-B0AF-6FC29B41C577}"/>
              </a:ext>
            </a:extLst>
          </p:cNvPr>
          <p:cNvSpPr>
            <a:spLocks noGrp="1"/>
          </p:cNvSpPr>
          <p:nvPr>
            <p:ph type="ctrTitle"/>
          </p:nvPr>
        </p:nvSpPr>
        <p:spPr>
          <a:xfrm>
            <a:off x="1083733" y="3962400"/>
            <a:ext cx="8458200" cy="958911"/>
          </a:xfrm>
        </p:spPr>
        <p:txBody>
          <a:bodyPr>
            <a:normAutofit fontScale="90000"/>
          </a:bodyPr>
          <a:lstStyle/>
          <a:p>
            <a:r>
              <a:rPr lang="fr-CA" sz="4400" dirty="0">
                <a:solidFill>
                  <a:srgbClr val="FEFFFF"/>
                </a:solidFill>
              </a:rPr>
              <a:t>Les CHSLD et l’éducateur spécialisé</a:t>
            </a:r>
          </a:p>
        </p:txBody>
      </p:sp>
      <p:sp>
        <p:nvSpPr>
          <p:cNvPr id="3" name="Sous-titre 2">
            <a:extLst>
              <a:ext uri="{FF2B5EF4-FFF2-40B4-BE49-F238E27FC236}">
                <a16:creationId xmlns:a16="http://schemas.microsoft.com/office/drawing/2014/main" id="{1116FB0C-37DC-4D17-7893-0E8BC9F0F219}"/>
              </a:ext>
            </a:extLst>
          </p:cNvPr>
          <p:cNvSpPr>
            <a:spLocks noGrp="1"/>
          </p:cNvSpPr>
          <p:nvPr>
            <p:ph type="subTitle" idx="1"/>
          </p:nvPr>
        </p:nvSpPr>
        <p:spPr>
          <a:xfrm>
            <a:off x="1083733" y="4944531"/>
            <a:ext cx="8458200" cy="524935"/>
          </a:xfrm>
        </p:spPr>
        <p:txBody>
          <a:bodyPr>
            <a:normAutofit fontScale="62500" lnSpcReduction="20000"/>
          </a:bodyPr>
          <a:lstStyle/>
          <a:p>
            <a:r>
              <a:rPr lang="fr-CA" dirty="0">
                <a:solidFill>
                  <a:srgbClr val="FEFFFF"/>
                </a:solidFill>
              </a:rPr>
              <a:t>Mandats, fonctions, défis et enjeux</a:t>
            </a:r>
          </a:p>
          <a:p>
            <a:r>
              <a:rPr lang="fr-CA" dirty="0">
                <a:solidFill>
                  <a:srgbClr val="FEFFFF"/>
                </a:solidFill>
              </a:rPr>
              <a:t>La personne avant tout, pp.104 à 109</a:t>
            </a:r>
          </a:p>
        </p:txBody>
      </p:sp>
    </p:spTree>
    <p:extLst>
      <p:ext uri="{BB962C8B-B14F-4D97-AF65-F5344CB8AC3E}">
        <p14:creationId xmlns:p14="http://schemas.microsoft.com/office/powerpoint/2010/main" val="191861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596058-8166-7897-A0A7-A771321D81AE}"/>
              </a:ext>
            </a:extLst>
          </p:cNvPr>
          <p:cNvSpPr>
            <a:spLocks noGrp="1"/>
          </p:cNvSpPr>
          <p:nvPr>
            <p:ph type="title"/>
          </p:nvPr>
        </p:nvSpPr>
        <p:spPr>
          <a:xfrm>
            <a:off x="649224" y="645106"/>
            <a:ext cx="3650279" cy="1259894"/>
          </a:xfrm>
        </p:spPr>
        <p:txBody>
          <a:bodyPr>
            <a:normAutofit/>
          </a:bodyPr>
          <a:lstStyle/>
          <a:p>
            <a:pPr>
              <a:lnSpc>
                <a:spcPct val="90000"/>
              </a:lnSpc>
            </a:pPr>
            <a:r>
              <a:rPr lang="fr-CA" sz="2500"/>
              <a:t>Les centres d’hébergement et de soins de longue durée</a:t>
            </a:r>
          </a:p>
        </p:txBody>
      </p:sp>
      <p:sp>
        <p:nvSpPr>
          <p:cNvPr id="3" name="Espace réservé du contenu 2">
            <a:extLst>
              <a:ext uri="{FF2B5EF4-FFF2-40B4-BE49-F238E27FC236}">
                <a16:creationId xmlns:a16="http://schemas.microsoft.com/office/drawing/2014/main" id="{10503ACB-0AB8-E754-A7E6-59E52B83B23F}"/>
              </a:ext>
            </a:extLst>
          </p:cNvPr>
          <p:cNvSpPr>
            <a:spLocks noGrp="1"/>
          </p:cNvSpPr>
          <p:nvPr>
            <p:ph idx="1"/>
          </p:nvPr>
        </p:nvSpPr>
        <p:spPr>
          <a:xfrm>
            <a:off x="649225" y="2133600"/>
            <a:ext cx="3650278" cy="3759253"/>
          </a:xfrm>
        </p:spPr>
        <p:txBody>
          <a:bodyPr>
            <a:normAutofit/>
          </a:bodyPr>
          <a:lstStyle/>
          <a:p>
            <a:r>
              <a:rPr lang="fr-CA" dirty="0"/>
              <a:t>1 des 5 missions du CIUSSS</a:t>
            </a:r>
          </a:p>
          <a:p>
            <a:r>
              <a:rPr lang="fr-CA" dirty="0"/>
              <a:t>Actuellement, peu d’éducateurs par milieu, mais clientèle en augmentation accélérée: une des clientèles qui va prendre le plus de place dans les services pour les prochains 25 ans;</a:t>
            </a:r>
          </a:p>
          <a:p>
            <a:endParaRPr lang="fr-CA" dirty="0"/>
          </a:p>
        </p:txBody>
      </p:sp>
      <p:pic>
        <p:nvPicPr>
          <p:cNvPr id="7" name="Image 6">
            <a:extLst>
              <a:ext uri="{FF2B5EF4-FFF2-40B4-BE49-F238E27FC236}">
                <a16:creationId xmlns:a16="http://schemas.microsoft.com/office/drawing/2014/main" id="{CB9D9DE6-A396-8842-B64F-98815BD4D2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6295" b="-1"/>
          <a:stretch/>
        </p:blipFill>
        <p:spPr>
          <a:xfrm>
            <a:off x="4619543" y="10"/>
            <a:ext cx="7572457" cy="6857990"/>
          </a:xfrm>
          <a:prstGeom prst="rect">
            <a:avLst/>
          </a:prstGeom>
        </p:spPr>
      </p:pic>
      <p:sp>
        <p:nvSpPr>
          <p:cNvPr id="9" name="ZoneTexte 8">
            <a:extLst>
              <a:ext uri="{FF2B5EF4-FFF2-40B4-BE49-F238E27FC236}">
                <a16:creationId xmlns:a16="http://schemas.microsoft.com/office/drawing/2014/main" id="{FB7EA802-40FC-D053-6CDA-00862F799A9C}"/>
              </a:ext>
            </a:extLst>
          </p:cNvPr>
          <p:cNvSpPr txBox="1"/>
          <p:nvPr/>
        </p:nvSpPr>
        <p:spPr>
          <a:xfrm>
            <a:off x="9238949" y="6657945"/>
            <a:ext cx="2953051"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courses.lumenlearning.com/wmopen-lifespandevelopment/chapter/cognitive-development-in-late-adulthood/">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fr-CA" sz="700">
              <a:solidFill>
                <a:srgbClr val="FFFFFF"/>
              </a:solidFill>
            </a:endParaRPr>
          </a:p>
        </p:txBody>
      </p:sp>
    </p:spTree>
    <p:extLst>
      <p:ext uri="{BB962C8B-B14F-4D97-AF65-F5344CB8AC3E}">
        <p14:creationId xmlns:p14="http://schemas.microsoft.com/office/powerpoint/2010/main" val="4322530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3A066-7776-4868-8427-7A535239AD6E}"/>
              </a:ext>
            </a:extLst>
          </p:cNvPr>
          <p:cNvSpPr>
            <a:spLocks noGrp="1"/>
          </p:cNvSpPr>
          <p:nvPr>
            <p:ph type="title"/>
          </p:nvPr>
        </p:nvSpPr>
        <p:spPr>
          <a:xfrm>
            <a:off x="6409342" y="365126"/>
            <a:ext cx="3630007" cy="1807305"/>
          </a:xfrm>
        </p:spPr>
        <p:txBody>
          <a:bodyPr>
            <a:normAutofit fontScale="90000"/>
          </a:bodyPr>
          <a:lstStyle/>
          <a:p>
            <a:pPr>
              <a:lnSpc>
                <a:spcPct val="90000"/>
              </a:lnSpc>
            </a:pPr>
            <a:r>
              <a:rPr lang="fr-CA" sz="3100"/>
              <a:t>Centre d'hébergement et de soins de longue durée (CHSLD) </a:t>
            </a:r>
          </a:p>
        </p:txBody>
      </p:sp>
      <p:pic>
        <p:nvPicPr>
          <p:cNvPr id="4" name="Image 3">
            <a:extLst>
              <a:ext uri="{FF2B5EF4-FFF2-40B4-BE49-F238E27FC236}">
                <a16:creationId xmlns:a16="http://schemas.microsoft.com/office/drawing/2014/main" id="{928928B8-F167-4D32-954B-1ED33AD1BB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304" r="37206"/>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0A87B796-973F-450C-B41A-35CB1F1D5158}"/>
              </a:ext>
            </a:extLst>
          </p:cNvPr>
          <p:cNvSpPr>
            <a:spLocks noGrp="1"/>
          </p:cNvSpPr>
          <p:nvPr>
            <p:ph idx="1"/>
          </p:nvPr>
        </p:nvSpPr>
        <p:spPr>
          <a:xfrm>
            <a:off x="6409342" y="2333297"/>
            <a:ext cx="3630007" cy="3843666"/>
          </a:xfrm>
        </p:spPr>
        <p:txBody>
          <a:bodyPr>
            <a:normAutofit fontScale="92500"/>
          </a:bodyPr>
          <a:lstStyle/>
          <a:p>
            <a:r>
              <a:rPr lang="fr-CA" sz="1700" dirty="0"/>
              <a:t>«Offrir de façon </a:t>
            </a:r>
            <a:r>
              <a:rPr lang="fr-CA" sz="1700" dirty="0">
                <a:solidFill>
                  <a:srgbClr val="00B0F0"/>
                </a:solidFill>
              </a:rPr>
              <a:t>temporaire ou permanente</a:t>
            </a:r>
            <a:r>
              <a:rPr lang="fr-CA" sz="1700" dirty="0"/>
              <a:t> un milieu de vie substitut, des services d’hébergement, d’assistance, de soutien et de surveillance ainsi que des services de réadaptation, psychosociaux, infirmiers, pharmaceutiques et médicaux aux adultes qui, en raisons de leur </a:t>
            </a:r>
            <a:r>
              <a:rPr lang="fr-CA" sz="1700" dirty="0">
                <a:solidFill>
                  <a:srgbClr val="00B0F0"/>
                </a:solidFill>
              </a:rPr>
              <a:t>perte d’autonomie fonctionnelle ou psychosociale</a:t>
            </a:r>
            <a:r>
              <a:rPr lang="fr-CA" sz="1700" dirty="0"/>
              <a:t>, </a:t>
            </a:r>
            <a:r>
              <a:rPr lang="fr-CA" sz="1700" dirty="0">
                <a:solidFill>
                  <a:srgbClr val="C00000"/>
                </a:solidFill>
              </a:rPr>
              <a:t>ne peuvent plus </a:t>
            </a:r>
            <a:r>
              <a:rPr lang="fr-CA" sz="1700" dirty="0"/>
              <a:t>demeurer dans leur milieu de vie naturel, malgré le support de leur entourage».</a:t>
            </a:r>
          </a:p>
        </p:txBody>
      </p:sp>
      <p:sp>
        <p:nvSpPr>
          <p:cNvPr id="5" name="ZoneTexte 4">
            <a:extLst>
              <a:ext uri="{FF2B5EF4-FFF2-40B4-BE49-F238E27FC236}">
                <a16:creationId xmlns:a16="http://schemas.microsoft.com/office/drawing/2014/main" id="{FBA38F3E-C050-44D1-BAC2-9059812B6D98}"/>
              </a:ext>
            </a:extLst>
          </p:cNvPr>
          <p:cNvSpPr txBox="1"/>
          <p:nvPr/>
        </p:nvSpPr>
        <p:spPr>
          <a:xfrm>
            <a:off x="7631592" y="6657946"/>
            <a:ext cx="303640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commons.wikimedia.org/wiki/File:H%C3%B4pital_g%C3%A9n%C3%A9ral_de_Qu%C3%A9bec.jpg">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Tree>
    <p:extLst>
      <p:ext uri="{BB962C8B-B14F-4D97-AF65-F5344CB8AC3E}">
        <p14:creationId xmlns:p14="http://schemas.microsoft.com/office/powerpoint/2010/main" val="34844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DDA7F-02EB-0A6E-43ED-2551E1FB26A6}"/>
              </a:ext>
            </a:extLst>
          </p:cNvPr>
          <p:cNvSpPr>
            <a:spLocks noGrp="1"/>
          </p:cNvSpPr>
          <p:nvPr>
            <p:ph type="title"/>
          </p:nvPr>
        </p:nvSpPr>
        <p:spPr/>
        <p:txBody>
          <a:bodyPr/>
          <a:lstStyle/>
          <a:p>
            <a:r>
              <a:rPr lang="fr-CA" dirty="0"/>
              <a:t>L’aspect légal</a:t>
            </a:r>
          </a:p>
        </p:txBody>
      </p:sp>
      <p:sp>
        <p:nvSpPr>
          <p:cNvPr id="3" name="Espace réservé du contenu 2">
            <a:extLst>
              <a:ext uri="{FF2B5EF4-FFF2-40B4-BE49-F238E27FC236}">
                <a16:creationId xmlns:a16="http://schemas.microsoft.com/office/drawing/2014/main" id="{2ED24288-7055-51B4-AFD7-22B19F8EFC8E}"/>
              </a:ext>
            </a:extLst>
          </p:cNvPr>
          <p:cNvSpPr>
            <a:spLocks noGrp="1"/>
          </p:cNvSpPr>
          <p:nvPr>
            <p:ph idx="1"/>
          </p:nvPr>
        </p:nvSpPr>
        <p:spPr/>
        <p:txBody>
          <a:bodyPr/>
          <a:lstStyle/>
          <a:p>
            <a:r>
              <a:rPr lang="fr-CA" dirty="0"/>
              <a:t>Loi sur le système de santé et de services sociaux (LSSSS) –Fiche 3, Dostie</a:t>
            </a:r>
          </a:p>
          <a:p>
            <a:r>
              <a:rPr lang="fr-CA" dirty="0"/>
              <a:t>Loi sur le curateur public – Fiche 5, Dostie</a:t>
            </a:r>
          </a:p>
          <a:p>
            <a:r>
              <a:rPr lang="fr-CA" dirty="0"/>
              <a:t>Loi assurant l’exercice des droits des personnes handicapées en vue de leur intégration scolaire, professionnelle et sociale (LPH)- Fiche 6, Dostie</a:t>
            </a:r>
          </a:p>
          <a:p>
            <a:r>
              <a:rPr lang="fr-CA" dirty="0"/>
              <a:t>Autres lois: Loi visant à lutter contre la maltraitance envers les ainés et toute autre personne majeure en situation de vulnérabilité – Fiche 11, Dostie</a:t>
            </a:r>
          </a:p>
          <a:p>
            <a:r>
              <a:rPr lang="fr-CA" dirty="0"/>
              <a:t>Et pour soutenir les proches aidants: Loi visant à soutenir et reconnaître les proches aidants</a:t>
            </a:r>
          </a:p>
          <a:p>
            <a:r>
              <a:rPr lang="fr-CA" dirty="0">
                <a:hlinkClick r:id="rId2"/>
              </a:rPr>
              <a:t>https://educaloi.qc.ca/dossier/proches-aidants/</a:t>
            </a:r>
            <a:endParaRPr lang="fr-CA" dirty="0"/>
          </a:p>
          <a:p>
            <a:endParaRPr lang="fr-CA" dirty="0"/>
          </a:p>
          <a:p>
            <a:endParaRPr lang="fr-CA" dirty="0"/>
          </a:p>
        </p:txBody>
      </p:sp>
    </p:spTree>
    <p:extLst>
      <p:ext uri="{BB962C8B-B14F-4D97-AF65-F5344CB8AC3E}">
        <p14:creationId xmlns:p14="http://schemas.microsoft.com/office/powerpoint/2010/main" val="342403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C3C20A-329F-0D2E-49FE-11AF7B3823AD}"/>
              </a:ext>
            </a:extLst>
          </p:cNvPr>
          <p:cNvSpPr>
            <a:spLocks noGrp="1"/>
          </p:cNvSpPr>
          <p:nvPr>
            <p:ph type="title"/>
          </p:nvPr>
        </p:nvSpPr>
        <p:spPr>
          <a:xfrm>
            <a:off x="649224" y="645106"/>
            <a:ext cx="3650279" cy="1259894"/>
          </a:xfrm>
        </p:spPr>
        <p:txBody>
          <a:bodyPr>
            <a:normAutofit/>
          </a:bodyPr>
          <a:lstStyle/>
          <a:p>
            <a:r>
              <a:rPr lang="fr-CA" dirty="0"/>
              <a:t>Le mandat</a:t>
            </a:r>
          </a:p>
        </p:txBody>
      </p:sp>
      <p:sp>
        <p:nvSpPr>
          <p:cNvPr id="3" name="Espace réservé du contenu 2">
            <a:extLst>
              <a:ext uri="{FF2B5EF4-FFF2-40B4-BE49-F238E27FC236}">
                <a16:creationId xmlns:a16="http://schemas.microsoft.com/office/drawing/2014/main" id="{10128B1E-886C-F600-DE81-816550D8EB28}"/>
              </a:ext>
            </a:extLst>
          </p:cNvPr>
          <p:cNvSpPr>
            <a:spLocks noGrp="1"/>
          </p:cNvSpPr>
          <p:nvPr>
            <p:ph idx="1"/>
          </p:nvPr>
        </p:nvSpPr>
        <p:spPr>
          <a:xfrm>
            <a:off x="649225" y="1446246"/>
            <a:ext cx="3650278" cy="5178490"/>
          </a:xfrm>
        </p:spPr>
        <p:txBody>
          <a:bodyPr>
            <a:normAutofit lnSpcReduction="10000"/>
          </a:bodyPr>
          <a:lstStyle/>
          <a:p>
            <a:pPr>
              <a:lnSpc>
                <a:spcPct val="90000"/>
              </a:lnSpc>
            </a:pPr>
            <a:r>
              <a:rPr lang="fr-CA" sz="1400" dirty="0"/>
              <a:t>Offrir un milieu de vie substitut pour tout adulte en grande perte d’autonomie. </a:t>
            </a:r>
          </a:p>
          <a:p>
            <a:pPr>
              <a:lnSpc>
                <a:spcPct val="90000"/>
              </a:lnSpc>
            </a:pPr>
            <a:endParaRPr lang="fr-CA" sz="1400" dirty="0"/>
          </a:p>
          <a:p>
            <a:pPr>
              <a:lnSpc>
                <a:spcPct val="90000"/>
              </a:lnSpc>
            </a:pPr>
            <a:r>
              <a:rPr lang="fr-CA" sz="1400" dirty="0"/>
              <a:t>Le profil de la clientèle:</a:t>
            </a:r>
          </a:p>
          <a:p>
            <a:pPr lvl="1">
              <a:lnSpc>
                <a:spcPct val="90000"/>
              </a:lnSpc>
            </a:pPr>
            <a:r>
              <a:rPr lang="fr-CA" sz="1400" dirty="0"/>
              <a:t>75% et + = troubles neurocognitifs irréversibles dont la plupart vivent avec des SCPD</a:t>
            </a:r>
          </a:p>
          <a:p>
            <a:pPr lvl="1">
              <a:lnSpc>
                <a:spcPct val="90000"/>
              </a:lnSpc>
            </a:pPr>
            <a:r>
              <a:rPr lang="fr-CA" sz="1400" dirty="0"/>
              <a:t>5% = clientèles émergentes atypiques (santé mentale, DI, DP)</a:t>
            </a:r>
          </a:p>
          <a:p>
            <a:pPr lvl="1">
              <a:lnSpc>
                <a:spcPct val="90000"/>
              </a:lnSpc>
            </a:pPr>
            <a:r>
              <a:rPr lang="fr-CA" sz="1400" dirty="0"/>
              <a:t>Tous ont des pertes physiques ou motrices variées, mais avec une grande fragilité</a:t>
            </a:r>
          </a:p>
          <a:p>
            <a:pPr lvl="1">
              <a:lnSpc>
                <a:spcPct val="90000"/>
              </a:lnSpc>
            </a:pPr>
            <a:r>
              <a:rPr lang="fr-CA" sz="1400" dirty="0"/>
              <a:t>Beaucoup de comorbidité: TNC, TSM, problèmes de dépendance…</a:t>
            </a:r>
          </a:p>
          <a:p>
            <a:pPr lvl="1">
              <a:lnSpc>
                <a:spcPct val="90000"/>
              </a:lnSpc>
            </a:pPr>
            <a:r>
              <a:rPr lang="fr-CA" sz="1400" dirty="0"/>
              <a:t>La moyenne d’âge est de 84 ans, mais il y a des personnes entre 18 et 65 ans qui y habitent aussi, faute de place dans des ressources intermédiaires.</a:t>
            </a:r>
          </a:p>
        </p:txBody>
      </p:sp>
      <p:pic>
        <p:nvPicPr>
          <p:cNvPr id="5" name="Image 4">
            <a:extLst>
              <a:ext uri="{FF2B5EF4-FFF2-40B4-BE49-F238E27FC236}">
                <a16:creationId xmlns:a16="http://schemas.microsoft.com/office/drawing/2014/main" id="{87C1F7A5-51C9-3717-5589-73B090B9C39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43" r="15343"/>
          <a:stretch/>
        </p:blipFill>
        <p:spPr>
          <a:xfrm>
            <a:off x="4619543" y="10"/>
            <a:ext cx="7572457" cy="6857990"/>
          </a:xfrm>
          <a:prstGeom prst="rect">
            <a:avLst/>
          </a:prstGeom>
        </p:spPr>
      </p:pic>
      <p:sp>
        <p:nvSpPr>
          <p:cNvPr id="6" name="Nuage 5">
            <a:extLst>
              <a:ext uri="{FF2B5EF4-FFF2-40B4-BE49-F238E27FC236}">
                <a16:creationId xmlns:a16="http://schemas.microsoft.com/office/drawing/2014/main" id="{D0B67F72-8FCB-0AB5-5287-29F1C186583B}"/>
              </a:ext>
            </a:extLst>
          </p:cNvPr>
          <p:cNvSpPr/>
          <p:nvPr/>
        </p:nvSpPr>
        <p:spPr>
          <a:xfrm>
            <a:off x="3814333" y="1441498"/>
            <a:ext cx="2397077" cy="15488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n w="0"/>
                <a:solidFill>
                  <a:schemeClr val="tx1"/>
                </a:solidFill>
                <a:effectLst>
                  <a:outerShdw blurRad="38100" dist="19050" dir="2700000" algn="tl" rotWithShape="0">
                    <a:schemeClr val="dk1">
                      <a:alpha val="40000"/>
                    </a:schemeClr>
                  </a:outerShdw>
                </a:effectLst>
              </a:rPr>
              <a:t>Nous verrons ensemble les TNC avec SCPD dans le cours d’ainés </a:t>
            </a:r>
            <a:r>
              <a:rPr lang="fr-CA" sz="1400" dirty="0">
                <a:ln w="0"/>
                <a:solidFill>
                  <a:schemeClr val="tx1"/>
                </a:solidFill>
                <a:effectLst>
                  <a:outerShdw blurRad="38100" dist="19050" dir="2700000" algn="tl" rotWithShape="0">
                    <a:schemeClr val="dk1">
                      <a:alpha val="40000"/>
                    </a:schemeClr>
                  </a:outerShdw>
                </a:effectLst>
                <a:sym typeface="Wingdings" panose="05000000000000000000" pitchFamily="2" charset="2"/>
              </a:rPr>
              <a:t></a:t>
            </a:r>
            <a:endParaRPr lang="fr-CA"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269417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F257B-6C56-B5DA-1FFD-943D56DBCB09}"/>
              </a:ext>
            </a:extLst>
          </p:cNvPr>
          <p:cNvSpPr>
            <a:spLocks noGrp="1"/>
          </p:cNvSpPr>
          <p:nvPr>
            <p:ph type="title"/>
          </p:nvPr>
        </p:nvSpPr>
        <p:spPr/>
        <p:txBody>
          <a:bodyPr/>
          <a:lstStyle/>
          <a:p>
            <a:r>
              <a:rPr lang="fr-CA" dirty="0"/>
              <a:t>Les fonctions et rôles de l’éducateur spécialisé en CHSLD</a:t>
            </a:r>
          </a:p>
        </p:txBody>
      </p:sp>
      <p:pic>
        <p:nvPicPr>
          <p:cNvPr id="6" name="Média en ligne 5" title="Éducateur spécialisé | Rencontrez Steve!">
            <a:hlinkClick r:id="" action="ppaction://media"/>
            <a:extLst>
              <a:ext uri="{FF2B5EF4-FFF2-40B4-BE49-F238E27FC236}">
                <a16:creationId xmlns:a16="http://schemas.microsoft.com/office/drawing/2014/main" id="{20A6D4EF-D3D1-4367-BB4A-0B12F322EEEC}"/>
              </a:ext>
            </a:extLst>
          </p:cNvPr>
          <p:cNvPicPr>
            <a:picLocks noGrp="1" noRot="1" noChangeAspect="1"/>
          </p:cNvPicPr>
          <p:nvPr>
            <p:ph sz="half" idx="2"/>
            <a:videoFile r:link="rId1"/>
          </p:nvPr>
        </p:nvPicPr>
        <p:blipFill>
          <a:blip r:embed="rId3"/>
          <a:stretch>
            <a:fillRect/>
          </a:stretch>
        </p:blipFill>
        <p:spPr>
          <a:xfrm>
            <a:off x="563283" y="2545738"/>
            <a:ext cx="5936390" cy="3354060"/>
          </a:xfrm>
          <a:prstGeom prst="rect">
            <a:avLst/>
          </a:prstGeom>
        </p:spPr>
      </p:pic>
      <p:sp>
        <p:nvSpPr>
          <p:cNvPr id="8" name="Espace réservé du texte 7">
            <a:extLst>
              <a:ext uri="{FF2B5EF4-FFF2-40B4-BE49-F238E27FC236}">
                <a16:creationId xmlns:a16="http://schemas.microsoft.com/office/drawing/2014/main" id="{E2BCBD74-9C0F-3AB2-5EB9-E8CA48C4EB1B}"/>
              </a:ext>
            </a:extLst>
          </p:cNvPr>
          <p:cNvSpPr>
            <a:spLocks noGrp="1"/>
          </p:cNvSpPr>
          <p:nvPr>
            <p:ph type="body" sz="quarter" idx="3"/>
          </p:nvPr>
        </p:nvSpPr>
        <p:spPr>
          <a:xfrm>
            <a:off x="6938458" y="1933539"/>
            <a:ext cx="5321604" cy="576262"/>
          </a:xfrm>
        </p:spPr>
        <p:txBody>
          <a:bodyPr/>
          <a:lstStyle/>
          <a:p>
            <a:r>
              <a:rPr lang="fr-CA" sz="1800" dirty="0"/>
              <a:t>Objectif: améliorer la qualité de vie au quotidien</a:t>
            </a:r>
          </a:p>
        </p:txBody>
      </p:sp>
      <p:sp>
        <p:nvSpPr>
          <p:cNvPr id="9" name="Espace réservé du contenu 8">
            <a:extLst>
              <a:ext uri="{FF2B5EF4-FFF2-40B4-BE49-F238E27FC236}">
                <a16:creationId xmlns:a16="http://schemas.microsoft.com/office/drawing/2014/main" id="{A999EEB0-0062-82FA-BC09-49055EE1CFEA}"/>
              </a:ext>
            </a:extLst>
          </p:cNvPr>
          <p:cNvSpPr>
            <a:spLocks noGrp="1"/>
          </p:cNvSpPr>
          <p:nvPr>
            <p:ph sz="quarter" idx="4"/>
          </p:nvPr>
        </p:nvSpPr>
        <p:spPr/>
        <p:txBody>
          <a:bodyPr>
            <a:normAutofit fontScale="85000" lnSpcReduction="20000"/>
          </a:bodyPr>
          <a:lstStyle/>
          <a:p>
            <a:r>
              <a:rPr lang="fr-CA" dirty="0"/>
              <a:t>Élaborer et animer des activités pour stimuler et maintenir les capacités résiduelles (physique, cognitif, sensoriel, social)</a:t>
            </a:r>
          </a:p>
          <a:p>
            <a:r>
              <a:rPr lang="fr-CA" dirty="0"/>
              <a:t>Briser l’isolement (visites d’amitié, rencontre individuelle, de groupe)</a:t>
            </a:r>
          </a:p>
          <a:p>
            <a:r>
              <a:rPr lang="fr-CA" dirty="0"/>
              <a:t>Répondre à des requêtes des équipes de soins</a:t>
            </a:r>
          </a:p>
          <a:p>
            <a:r>
              <a:rPr lang="fr-CA" dirty="0"/>
              <a:t>Faire du coaching auprès des intervenants et bénévoles</a:t>
            </a:r>
          </a:p>
          <a:p>
            <a:r>
              <a:rPr lang="fr-CA" dirty="0"/>
              <a:t>Élaborer des PI et des plans d’action spécifiques</a:t>
            </a:r>
          </a:p>
          <a:p>
            <a:r>
              <a:rPr lang="fr-CA" dirty="0"/>
              <a:t>Accompagner la personne et son entourage dans les pertes</a:t>
            </a:r>
          </a:p>
        </p:txBody>
      </p:sp>
    </p:spTree>
    <p:extLst>
      <p:ext uri="{BB962C8B-B14F-4D97-AF65-F5344CB8AC3E}">
        <p14:creationId xmlns:p14="http://schemas.microsoft.com/office/powerpoint/2010/main" val="23119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F3AC2-6301-ADAD-318F-CA7DA84B844E}"/>
              </a:ext>
            </a:extLst>
          </p:cNvPr>
          <p:cNvSpPr>
            <a:spLocks noGrp="1"/>
          </p:cNvSpPr>
          <p:nvPr>
            <p:ph type="title"/>
          </p:nvPr>
        </p:nvSpPr>
        <p:spPr/>
        <p:txBody>
          <a:bodyPr/>
          <a:lstStyle/>
          <a:p>
            <a:r>
              <a:rPr lang="fr-CA" dirty="0"/>
              <a:t>Les principaux défis et enjeux</a:t>
            </a:r>
          </a:p>
        </p:txBody>
      </p:sp>
      <p:sp>
        <p:nvSpPr>
          <p:cNvPr id="3" name="Espace réservé du texte 2">
            <a:extLst>
              <a:ext uri="{FF2B5EF4-FFF2-40B4-BE49-F238E27FC236}">
                <a16:creationId xmlns:a16="http://schemas.microsoft.com/office/drawing/2014/main" id="{FD3CA715-0E7B-D20E-A8FB-6C590AF69013}"/>
              </a:ext>
            </a:extLst>
          </p:cNvPr>
          <p:cNvSpPr>
            <a:spLocks noGrp="1"/>
          </p:cNvSpPr>
          <p:nvPr>
            <p:ph type="body" idx="1"/>
          </p:nvPr>
        </p:nvSpPr>
        <p:spPr>
          <a:xfrm>
            <a:off x="2690025" y="1534469"/>
            <a:ext cx="3992732" cy="576262"/>
          </a:xfrm>
        </p:spPr>
        <p:txBody>
          <a:bodyPr/>
          <a:lstStyle/>
          <a:p>
            <a:r>
              <a:rPr lang="fr-CA" dirty="0"/>
              <a:t>Défis</a:t>
            </a:r>
          </a:p>
        </p:txBody>
      </p:sp>
      <p:sp>
        <p:nvSpPr>
          <p:cNvPr id="4" name="Espace réservé du contenu 3">
            <a:extLst>
              <a:ext uri="{FF2B5EF4-FFF2-40B4-BE49-F238E27FC236}">
                <a16:creationId xmlns:a16="http://schemas.microsoft.com/office/drawing/2014/main" id="{D9719B98-817B-48B9-FB4C-66000FE61293}"/>
              </a:ext>
            </a:extLst>
          </p:cNvPr>
          <p:cNvSpPr>
            <a:spLocks noGrp="1"/>
          </p:cNvSpPr>
          <p:nvPr>
            <p:ph sz="half" idx="2"/>
          </p:nvPr>
        </p:nvSpPr>
        <p:spPr>
          <a:xfrm>
            <a:off x="1802168" y="2381635"/>
            <a:ext cx="5129938" cy="3514933"/>
          </a:xfrm>
        </p:spPr>
        <p:txBody>
          <a:bodyPr>
            <a:noAutofit/>
          </a:bodyPr>
          <a:lstStyle/>
          <a:p>
            <a:r>
              <a:rPr lang="fr-CA" sz="1600" dirty="0"/>
              <a:t>Être autonome, bonne capacité de planification et d’organisation</a:t>
            </a:r>
          </a:p>
          <a:p>
            <a:r>
              <a:rPr lang="fr-CA" sz="1600" dirty="0"/>
              <a:t>Confiance en soi et diplomatie pour le coaching et pour désamorcer les situations de crise</a:t>
            </a:r>
          </a:p>
          <a:p>
            <a:r>
              <a:rPr lang="fr-CA" sz="1600" dirty="0"/>
              <a:t>Bonne maitrise de soi et gestion des émotions</a:t>
            </a:r>
          </a:p>
          <a:p>
            <a:r>
              <a:rPr lang="fr-CA" sz="1600" dirty="0"/>
              <a:t>Aptitudes empathiques = essentiel (SCPD, soins palliatifs, accompagnement des familles…)</a:t>
            </a:r>
          </a:p>
          <a:p>
            <a:r>
              <a:rPr lang="fr-CA" sz="1600" dirty="0"/>
              <a:t>Doit rester à jour sur les connaissances liées aux TNCM et les lois qui concernent la clientèle: cela bouge beaucoup vu l’augmentation de la clientèle et la présence plus élevée de comorbidité</a:t>
            </a:r>
          </a:p>
        </p:txBody>
      </p:sp>
      <p:sp>
        <p:nvSpPr>
          <p:cNvPr id="5" name="Espace réservé du texte 4">
            <a:extLst>
              <a:ext uri="{FF2B5EF4-FFF2-40B4-BE49-F238E27FC236}">
                <a16:creationId xmlns:a16="http://schemas.microsoft.com/office/drawing/2014/main" id="{A53B1834-9470-6D65-6DA2-9610CE977E1B}"/>
              </a:ext>
            </a:extLst>
          </p:cNvPr>
          <p:cNvSpPr>
            <a:spLocks noGrp="1"/>
          </p:cNvSpPr>
          <p:nvPr>
            <p:ph type="body" sz="quarter" idx="3"/>
          </p:nvPr>
        </p:nvSpPr>
        <p:spPr>
          <a:xfrm>
            <a:off x="7505610" y="1534469"/>
            <a:ext cx="3999001" cy="576262"/>
          </a:xfrm>
        </p:spPr>
        <p:txBody>
          <a:bodyPr/>
          <a:lstStyle/>
          <a:p>
            <a:r>
              <a:rPr lang="fr-CA" dirty="0"/>
              <a:t>Enjeux</a:t>
            </a:r>
          </a:p>
        </p:txBody>
      </p:sp>
      <p:sp>
        <p:nvSpPr>
          <p:cNvPr id="6" name="Espace réservé du contenu 5">
            <a:extLst>
              <a:ext uri="{FF2B5EF4-FFF2-40B4-BE49-F238E27FC236}">
                <a16:creationId xmlns:a16="http://schemas.microsoft.com/office/drawing/2014/main" id="{E34937B5-DA73-5D28-B0B3-8B69590C7DF9}"/>
              </a:ext>
            </a:extLst>
          </p:cNvPr>
          <p:cNvSpPr>
            <a:spLocks noGrp="1"/>
          </p:cNvSpPr>
          <p:nvPr>
            <p:ph sz="quarter" idx="4"/>
          </p:nvPr>
        </p:nvSpPr>
        <p:spPr>
          <a:xfrm>
            <a:off x="6932106" y="2384864"/>
            <a:ext cx="4572505" cy="4610739"/>
          </a:xfrm>
        </p:spPr>
        <p:txBody>
          <a:bodyPr>
            <a:normAutofit fontScale="62500" lnSpcReduction="20000"/>
          </a:bodyPr>
          <a:lstStyle/>
          <a:p>
            <a:r>
              <a:rPr lang="fr-CA" sz="2600" dirty="0"/>
              <a:t>Souvent seul éducateur: doit connaitre son rôle et le respecter et connaitre celui des autres intervenants</a:t>
            </a:r>
          </a:p>
          <a:p>
            <a:r>
              <a:rPr lang="fr-CA" sz="2600" dirty="0"/>
              <a:t>Vu souvent par les autres comme celui qui va éteindre les feux, «régler» les problèmes: ce n’est pas le cas</a:t>
            </a:r>
          </a:p>
          <a:p>
            <a:r>
              <a:rPr lang="fr-CA" sz="2600" dirty="0"/>
              <a:t>Plusieurs situations de négligence en particulier: organisationnelle, psychologique et physique</a:t>
            </a:r>
          </a:p>
          <a:p>
            <a:r>
              <a:rPr lang="fr-CA" sz="2600" dirty="0"/>
              <a:t>Pénurie de main- d’œuvre et l’effet attractif des maisons des ainés et des services SAD: moins de personnel d’expérience qui reste dans les CHSLD</a:t>
            </a:r>
          </a:p>
          <a:p>
            <a:r>
              <a:rPr lang="fr-CA" sz="2600" dirty="0"/>
              <a:t>Doit faire du coaching de son équipe avec doigté: souvent méconnaissance des problématiques (TNC, SCPD, dépendance, santé mentale): tous vos cours vont vous être utiles!</a:t>
            </a:r>
          </a:p>
          <a:p>
            <a:endParaRPr lang="fr-CA" dirty="0"/>
          </a:p>
        </p:txBody>
      </p:sp>
    </p:spTree>
    <p:extLst>
      <p:ext uri="{BB962C8B-B14F-4D97-AF65-F5344CB8AC3E}">
        <p14:creationId xmlns:p14="http://schemas.microsoft.com/office/powerpoint/2010/main" val="302973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209956-8531-D97C-17E6-C1064D899B6D}"/>
              </a:ext>
            </a:extLst>
          </p:cNvPr>
          <p:cNvSpPr>
            <a:spLocks noGrp="1"/>
          </p:cNvSpPr>
          <p:nvPr>
            <p:ph type="title"/>
          </p:nvPr>
        </p:nvSpPr>
        <p:spPr>
          <a:xfrm>
            <a:off x="649224" y="645106"/>
            <a:ext cx="3650279" cy="1259894"/>
          </a:xfrm>
        </p:spPr>
        <p:txBody>
          <a:bodyPr>
            <a:normAutofit/>
          </a:bodyPr>
          <a:lstStyle/>
          <a:p>
            <a:r>
              <a:rPr lang="fr-CA" dirty="0"/>
              <a:t>En résumé…</a:t>
            </a:r>
          </a:p>
        </p:txBody>
      </p:sp>
      <p:sp>
        <p:nvSpPr>
          <p:cNvPr id="14" name="Content Placeholder 13">
            <a:extLst>
              <a:ext uri="{FF2B5EF4-FFF2-40B4-BE49-F238E27FC236}">
                <a16:creationId xmlns:a16="http://schemas.microsoft.com/office/drawing/2014/main" id="{0575440D-221F-7988-F71A-A53324A11806}"/>
              </a:ext>
            </a:extLst>
          </p:cNvPr>
          <p:cNvSpPr>
            <a:spLocks noGrp="1"/>
          </p:cNvSpPr>
          <p:nvPr>
            <p:ph idx="1"/>
          </p:nvPr>
        </p:nvSpPr>
        <p:spPr>
          <a:xfrm>
            <a:off x="649225" y="2133600"/>
            <a:ext cx="3650278" cy="3759253"/>
          </a:xfrm>
        </p:spPr>
        <p:txBody>
          <a:bodyPr>
            <a:normAutofit fontScale="92500" lnSpcReduction="10000"/>
          </a:bodyPr>
          <a:lstStyle/>
          <a:p>
            <a:r>
              <a:rPr lang="en-US" dirty="0"/>
              <a:t>Clientèle </a:t>
            </a:r>
            <a:r>
              <a:rPr lang="en-US" dirty="0" err="1"/>
              <a:t>en</a:t>
            </a:r>
            <a:r>
              <a:rPr lang="en-US" dirty="0"/>
              <a:t> forte </a:t>
            </a:r>
            <a:r>
              <a:rPr lang="en-US" dirty="0" err="1"/>
              <a:t>émergence</a:t>
            </a:r>
            <a:endParaRPr lang="en-US" dirty="0"/>
          </a:p>
          <a:p>
            <a:r>
              <a:rPr lang="en-US" dirty="0"/>
              <a:t>CHSLD = milieu de vie </a:t>
            </a:r>
            <a:r>
              <a:rPr lang="en-US" dirty="0" err="1"/>
              <a:t>substitut</a:t>
            </a:r>
            <a:r>
              <a:rPr lang="en-US" dirty="0"/>
              <a:t> et milieu de fin de vie pour les </a:t>
            </a:r>
            <a:r>
              <a:rPr lang="en-US" dirty="0" err="1"/>
              <a:t>personnes</a:t>
            </a:r>
            <a:r>
              <a:rPr lang="en-US" dirty="0"/>
              <a:t> </a:t>
            </a:r>
            <a:r>
              <a:rPr lang="en-US" dirty="0" err="1"/>
              <a:t>en</a:t>
            </a:r>
            <a:r>
              <a:rPr lang="en-US" dirty="0"/>
              <a:t> </a:t>
            </a:r>
            <a:r>
              <a:rPr lang="en-US" dirty="0" err="1"/>
              <a:t>grande</a:t>
            </a:r>
            <a:r>
              <a:rPr lang="en-US" dirty="0"/>
              <a:t> </a:t>
            </a:r>
            <a:r>
              <a:rPr lang="en-US" dirty="0" err="1"/>
              <a:t>perte</a:t>
            </a:r>
            <a:r>
              <a:rPr lang="en-US" dirty="0"/>
              <a:t> </a:t>
            </a:r>
            <a:r>
              <a:rPr lang="en-US" dirty="0" err="1"/>
              <a:t>d’autonomie</a:t>
            </a:r>
            <a:endParaRPr lang="en-US" dirty="0"/>
          </a:p>
          <a:p>
            <a:r>
              <a:rPr lang="en-US" dirty="0" err="1"/>
              <a:t>L’éducateur</a:t>
            </a:r>
            <a:r>
              <a:rPr lang="en-US" dirty="0"/>
              <a:t> aide à </a:t>
            </a:r>
            <a:r>
              <a:rPr lang="en-US" dirty="0" err="1"/>
              <a:t>l’amélioration</a:t>
            </a:r>
            <a:r>
              <a:rPr lang="en-US" dirty="0"/>
              <a:t> de vie au </a:t>
            </a:r>
            <a:r>
              <a:rPr lang="en-US" dirty="0" err="1"/>
              <a:t>quotidien</a:t>
            </a:r>
            <a:r>
              <a:rPr lang="en-US" dirty="0"/>
              <a:t> et à </a:t>
            </a:r>
            <a:r>
              <a:rPr lang="en-US" dirty="0" err="1"/>
              <a:t>maintenir</a:t>
            </a:r>
            <a:r>
              <a:rPr lang="en-US" dirty="0"/>
              <a:t> les acquis de la </a:t>
            </a:r>
            <a:r>
              <a:rPr lang="en-US" dirty="0" err="1"/>
              <a:t>personne</a:t>
            </a:r>
            <a:endParaRPr lang="en-US" dirty="0"/>
          </a:p>
          <a:p>
            <a:r>
              <a:rPr lang="en-US" dirty="0" err="1"/>
              <a:t>L’éducateur</a:t>
            </a:r>
            <a:r>
              <a:rPr lang="en-US" dirty="0"/>
              <a:t> </a:t>
            </a:r>
            <a:r>
              <a:rPr lang="en-US" dirty="0" err="1"/>
              <a:t>soutient</a:t>
            </a:r>
            <a:r>
              <a:rPr lang="en-US" dirty="0"/>
              <a:t> les équipes de </a:t>
            </a:r>
            <a:r>
              <a:rPr lang="en-US" dirty="0" err="1"/>
              <a:t>soins</a:t>
            </a:r>
            <a:r>
              <a:rPr lang="en-US" dirty="0"/>
              <a:t>, des </a:t>
            </a:r>
            <a:r>
              <a:rPr lang="en-US" dirty="0" err="1"/>
              <a:t>loisirs</a:t>
            </a:r>
            <a:r>
              <a:rPr lang="en-US" dirty="0"/>
              <a:t> et </a:t>
            </a:r>
            <a:r>
              <a:rPr lang="en-US" dirty="0" err="1"/>
              <a:t>l’entourage</a:t>
            </a:r>
            <a:r>
              <a:rPr lang="en-US" dirty="0"/>
              <a:t> de </a:t>
            </a:r>
            <a:r>
              <a:rPr lang="en-US" dirty="0" err="1"/>
              <a:t>l’ainé</a:t>
            </a:r>
            <a:r>
              <a:rPr lang="en-US" dirty="0"/>
              <a:t> </a:t>
            </a:r>
            <a:r>
              <a:rPr lang="en-US" dirty="0" err="1"/>
              <a:t>en</a:t>
            </a:r>
            <a:r>
              <a:rPr lang="en-US" dirty="0"/>
              <a:t> situation de </a:t>
            </a:r>
            <a:r>
              <a:rPr lang="en-US" dirty="0" err="1"/>
              <a:t>vulnérabilité</a:t>
            </a:r>
            <a:endParaRPr lang="en-US" dirty="0"/>
          </a:p>
        </p:txBody>
      </p:sp>
      <p:pic>
        <p:nvPicPr>
          <p:cNvPr id="9" name="Espace réservé du contenu 8">
            <a:extLst>
              <a:ext uri="{FF2B5EF4-FFF2-40B4-BE49-F238E27FC236}">
                <a16:creationId xmlns:a16="http://schemas.microsoft.com/office/drawing/2014/main" id="{DF3A07C1-867E-37F8-15F1-6E52928F54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685" r="9585" b="1"/>
          <a:stretch/>
        </p:blipFill>
        <p:spPr>
          <a:xfrm>
            <a:off x="4619543" y="10"/>
            <a:ext cx="7572457" cy="6857990"/>
          </a:xfrm>
          <a:prstGeom prst="rect">
            <a:avLst/>
          </a:prstGeom>
        </p:spPr>
      </p:pic>
      <p:sp>
        <p:nvSpPr>
          <p:cNvPr id="10" name="ZoneTexte 9">
            <a:extLst>
              <a:ext uri="{FF2B5EF4-FFF2-40B4-BE49-F238E27FC236}">
                <a16:creationId xmlns:a16="http://schemas.microsoft.com/office/drawing/2014/main" id="{ECBF8E01-D2E7-3178-4624-3F01AE8BB022}"/>
              </a:ext>
            </a:extLst>
          </p:cNvPr>
          <p:cNvSpPr txBox="1"/>
          <p:nvPr/>
        </p:nvSpPr>
        <p:spPr>
          <a:xfrm>
            <a:off x="9075441" y="6657945"/>
            <a:ext cx="311655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policyoptions.irpp.org/2014/10/07/the-cost-of-relying-on-unpaid-care/">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fr-CA" sz="700">
              <a:solidFill>
                <a:srgbClr val="FFFFFF"/>
              </a:solidFill>
            </a:endParaRPr>
          </a:p>
        </p:txBody>
      </p:sp>
    </p:spTree>
    <p:extLst>
      <p:ext uri="{BB962C8B-B14F-4D97-AF65-F5344CB8AC3E}">
        <p14:creationId xmlns:p14="http://schemas.microsoft.com/office/powerpoint/2010/main" val="22201150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TM02892315[[fn=Brin]]</Template>
  <TotalTime>222</TotalTime>
  <Words>756</Words>
  <Application>Microsoft Office PowerPoint</Application>
  <PresentationFormat>Grand écran</PresentationFormat>
  <Paragraphs>54</Paragraphs>
  <Slides>8</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Century Gothic</vt:lpstr>
      <vt:lpstr>Wingdings 3</vt:lpstr>
      <vt:lpstr>Brin</vt:lpstr>
      <vt:lpstr>Les CHSLD et l’éducateur spécialisé</vt:lpstr>
      <vt:lpstr>Les centres d’hébergement et de soins de longue durée</vt:lpstr>
      <vt:lpstr>Centre d'hébergement et de soins de longue durée (CHSLD) </vt:lpstr>
      <vt:lpstr>L’aspect légal</vt:lpstr>
      <vt:lpstr>Le mandat</vt:lpstr>
      <vt:lpstr>Les fonctions et rôles de l’éducateur spécialisé en CHSLD</vt:lpstr>
      <vt:lpstr>Les principaux défis et enjeux</vt:lpstr>
      <vt:lpstr>En résumé…</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Gagnon</dc:creator>
  <cp:lastModifiedBy>Céline Gagnon</cp:lastModifiedBy>
  <cp:revision>5</cp:revision>
  <dcterms:created xsi:type="dcterms:W3CDTF">2023-07-17T19:37:50Z</dcterms:created>
  <dcterms:modified xsi:type="dcterms:W3CDTF">2023-08-03T19:51:45Z</dcterms:modified>
</cp:coreProperties>
</file>