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65" r:id="rId1"/>
  </p:sldMasterIdLst>
  <p:notesMasterIdLst>
    <p:notesMasterId r:id="rId19"/>
  </p:notesMasterIdLst>
  <p:handoutMasterIdLst>
    <p:handoutMasterId r:id="rId20"/>
  </p:handoutMasterIdLst>
  <p:sldIdLst>
    <p:sldId id="262" r:id="rId2"/>
    <p:sldId id="274" r:id="rId3"/>
    <p:sldId id="311" r:id="rId4"/>
    <p:sldId id="282" r:id="rId5"/>
    <p:sldId id="283" r:id="rId6"/>
    <p:sldId id="300" r:id="rId7"/>
    <p:sldId id="285" r:id="rId8"/>
    <p:sldId id="287" r:id="rId9"/>
    <p:sldId id="291" r:id="rId10"/>
    <p:sldId id="312" r:id="rId11"/>
    <p:sldId id="313" r:id="rId12"/>
    <p:sldId id="316" r:id="rId13"/>
    <p:sldId id="299" r:id="rId14"/>
    <p:sldId id="303" r:id="rId15"/>
    <p:sldId id="317" r:id="rId16"/>
    <p:sldId id="318" r:id="rId17"/>
    <p:sldId id="319" r:id="rId18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horloge 30 secondes" id="{1C85585A-2ADC-4385-8BA5-044504A297B6}">
          <p14:sldIdLst>
            <p14:sldId id="262"/>
            <p14:sldId id="274"/>
            <p14:sldId id="311"/>
          </p14:sldIdLst>
        </p14:section>
        <p14:section name="horloge 1 minute" id="{FF6287C1-9615-4057-B8F7-830BF6E948DA}">
          <p14:sldIdLst>
            <p14:sldId id="282"/>
            <p14:sldId id="283"/>
            <p14:sldId id="300"/>
            <p14:sldId id="285"/>
            <p14:sldId id="287"/>
            <p14:sldId id="291"/>
            <p14:sldId id="312"/>
            <p14:sldId id="313"/>
            <p14:sldId id="316"/>
            <p14:sldId id="299"/>
            <p14:sldId id="303"/>
            <p14:sldId id="317"/>
            <p14:sldId id="318"/>
            <p14:sldId id="31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eu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DD0A4"/>
    <a:srgbClr val="FDCA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293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C78793-24BC-44FE-9BB7-56E920BABCD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AF5C3083-5B1A-41B7-92F5-19B53AA942BE}">
      <dgm:prSet/>
      <dgm:spPr/>
      <dgm:t>
        <a:bodyPr/>
        <a:lstStyle/>
        <a:p>
          <a:r>
            <a:rPr lang="en-CA"/>
            <a:t>Nature et objectifs des services éducatifs offerts;</a:t>
          </a:r>
          <a:endParaRPr lang="en-US"/>
        </a:p>
      </dgm:t>
    </dgm:pt>
    <dgm:pt modelId="{9B05C031-ADE8-4431-9F0E-70B7202183A9}" type="parTrans" cxnId="{2B780CB7-3634-4AB1-9390-67863B3B9F54}">
      <dgm:prSet/>
      <dgm:spPr/>
      <dgm:t>
        <a:bodyPr/>
        <a:lstStyle/>
        <a:p>
          <a:endParaRPr lang="en-US"/>
        </a:p>
      </dgm:t>
    </dgm:pt>
    <dgm:pt modelId="{7312B492-4F52-4963-86B7-481736D3411E}" type="sibTrans" cxnId="{2B780CB7-3634-4AB1-9390-67863B3B9F54}">
      <dgm:prSet/>
      <dgm:spPr/>
      <dgm:t>
        <a:bodyPr/>
        <a:lstStyle/>
        <a:p>
          <a:endParaRPr lang="en-US"/>
        </a:p>
      </dgm:t>
    </dgm:pt>
    <dgm:pt modelId="{7BB2C6CD-AF4F-4E11-975B-36A512146B5D}">
      <dgm:prSet/>
      <dgm:spPr/>
      <dgm:t>
        <a:bodyPr/>
        <a:lstStyle/>
        <a:p>
          <a:r>
            <a:rPr lang="en-CA" dirty="0"/>
            <a:t>Les conditions </a:t>
          </a:r>
          <a:r>
            <a:rPr lang="en-CA" dirty="0" err="1"/>
            <a:t>d’admission</a:t>
          </a:r>
          <a:r>
            <a:rPr lang="en-CA" dirty="0"/>
            <a:t> et </a:t>
          </a:r>
          <a:r>
            <a:rPr lang="en-CA" dirty="0" err="1"/>
            <a:t>d’inscription</a:t>
          </a:r>
          <a:r>
            <a:rPr lang="en-CA" dirty="0"/>
            <a:t>;</a:t>
          </a:r>
          <a:endParaRPr lang="en-US" dirty="0"/>
        </a:p>
      </dgm:t>
    </dgm:pt>
    <dgm:pt modelId="{72DB7AEC-5CF1-4819-B3F1-A689F2551E81}" type="parTrans" cxnId="{525774BC-2FE2-425C-92BE-FB9586FB071F}">
      <dgm:prSet/>
      <dgm:spPr/>
      <dgm:t>
        <a:bodyPr/>
        <a:lstStyle/>
        <a:p>
          <a:endParaRPr lang="en-US"/>
        </a:p>
      </dgm:t>
    </dgm:pt>
    <dgm:pt modelId="{13C393BC-45B2-4FB5-9C90-ED64150AA346}" type="sibTrans" cxnId="{525774BC-2FE2-425C-92BE-FB9586FB071F}">
      <dgm:prSet/>
      <dgm:spPr/>
      <dgm:t>
        <a:bodyPr/>
        <a:lstStyle/>
        <a:p>
          <a:endParaRPr lang="en-US"/>
        </a:p>
      </dgm:t>
    </dgm:pt>
    <dgm:pt modelId="{3634878D-9E58-43B0-AC37-DC4A100A6873}">
      <dgm:prSet/>
      <dgm:spPr/>
      <dgm:t>
        <a:bodyPr/>
        <a:lstStyle/>
        <a:p>
          <a:r>
            <a:rPr lang="en-CA"/>
            <a:t>La gratuité des services;</a:t>
          </a:r>
          <a:endParaRPr lang="en-US"/>
        </a:p>
      </dgm:t>
    </dgm:pt>
    <dgm:pt modelId="{69CE8DFF-4814-42E0-B92F-D5B56B642498}" type="parTrans" cxnId="{03099CCB-88C3-4185-9AC6-423289EE5896}">
      <dgm:prSet/>
      <dgm:spPr/>
      <dgm:t>
        <a:bodyPr/>
        <a:lstStyle/>
        <a:p>
          <a:endParaRPr lang="en-US"/>
        </a:p>
      </dgm:t>
    </dgm:pt>
    <dgm:pt modelId="{5D0DD410-0442-4E50-9D4F-9045C27069A3}" type="sibTrans" cxnId="{03099CCB-88C3-4185-9AC6-423289EE5896}">
      <dgm:prSet/>
      <dgm:spPr/>
      <dgm:t>
        <a:bodyPr/>
        <a:lstStyle/>
        <a:p>
          <a:endParaRPr lang="en-US"/>
        </a:p>
      </dgm:t>
    </dgm:pt>
    <dgm:pt modelId="{4E1F809F-9935-4018-8B00-1A84FD8BA98F}">
      <dgm:prSet/>
      <dgm:spPr/>
      <dgm:t>
        <a:bodyPr/>
        <a:lstStyle/>
        <a:p>
          <a:r>
            <a:rPr lang="en-CA"/>
            <a:t>Le matériel didactique;</a:t>
          </a:r>
          <a:endParaRPr lang="en-US"/>
        </a:p>
      </dgm:t>
    </dgm:pt>
    <dgm:pt modelId="{4F8D43A8-589F-4FC5-9CB5-F4D4711AA1BD}" type="parTrans" cxnId="{6D25030F-9812-4133-9E4C-E39AC7A456B4}">
      <dgm:prSet/>
      <dgm:spPr/>
      <dgm:t>
        <a:bodyPr/>
        <a:lstStyle/>
        <a:p>
          <a:endParaRPr lang="en-US"/>
        </a:p>
      </dgm:t>
    </dgm:pt>
    <dgm:pt modelId="{69CE13B6-6AB2-4E25-9015-AB73A7CB3287}" type="sibTrans" cxnId="{6D25030F-9812-4133-9E4C-E39AC7A456B4}">
      <dgm:prSet/>
      <dgm:spPr/>
      <dgm:t>
        <a:bodyPr/>
        <a:lstStyle/>
        <a:p>
          <a:endParaRPr lang="en-US"/>
        </a:p>
      </dgm:t>
    </dgm:pt>
    <dgm:pt modelId="{3A1FEAC3-589A-40AF-8958-A2FF3731580A}">
      <dgm:prSet/>
      <dgm:spPr/>
      <dgm:t>
        <a:bodyPr/>
        <a:lstStyle/>
        <a:p>
          <a:r>
            <a:rPr lang="en-CA"/>
            <a:t>Le calendrier scolaire;</a:t>
          </a:r>
          <a:endParaRPr lang="en-US"/>
        </a:p>
      </dgm:t>
    </dgm:pt>
    <dgm:pt modelId="{5EB9D8B4-50D9-45DC-8A05-F4764E8B6A81}" type="parTrans" cxnId="{9BA63B5D-B9F4-40CF-B03D-9889AE2236A3}">
      <dgm:prSet/>
      <dgm:spPr/>
      <dgm:t>
        <a:bodyPr/>
        <a:lstStyle/>
        <a:p>
          <a:endParaRPr lang="en-US"/>
        </a:p>
      </dgm:t>
    </dgm:pt>
    <dgm:pt modelId="{62607399-BEA4-4AF9-93FE-081BE4ED158E}" type="sibTrans" cxnId="{9BA63B5D-B9F4-40CF-B03D-9889AE2236A3}">
      <dgm:prSet/>
      <dgm:spPr/>
      <dgm:t>
        <a:bodyPr/>
        <a:lstStyle/>
        <a:p>
          <a:endParaRPr lang="en-US"/>
        </a:p>
      </dgm:t>
    </dgm:pt>
    <dgm:pt modelId="{985E52E3-C3AE-44D5-BE37-FE90D44B5614}">
      <dgm:prSet/>
      <dgm:spPr/>
      <dgm:t>
        <a:bodyPr/>
        <a:lstStyle/>
        <a:p>
          <a:r>
            <a:rPr lang="en-CA"/>
            <a:t>L’évaluation des apprentissages;</a:t>
          </a:r>
          <a:endParaRPr lang="en-US"/>
        </a:p>
      </dgm:t>
    </dgm:pt>
    <dgm:pt modelId="{F46D6F34-2D19-436C-BC71-8872CC699880}" type="parTrans" cxnId="{54DA2707-ABA0-4206-8208-755D5BC8220D}">
      <dgm:prSet/>
      <dgm:spPr/>
      <dgm:t>
        <a:bodyPr/>
        <a:lstStyle/>
        <a:p>
          <a:endParaRPr lang="en-US"/>
        </a:p>
      </dgm:t>
    </dgm:pt>
    <dgm:pt modelId="{3E8B4150-C3D1-4171-A47B-CDB8DBAF8675}" type="sibTrans" cxnId="{54DA2707-ABA0-4206-8208-755D5BC8220D}">
      <dgm:prSet/>
      <dgm:spPr/>
      <dgm:t>
        <a:bodyPr/>
        <a:lstStyle/>
        <a:p>
          <a:endParaRPr lang="en-US"/>
        </a:p>
      </dgm:t>
    </dgm:pt>
    <dgm:pt modelId="{8EA636AA-D92F-48DA-BB6B-3C1896F8A322}">
      <dgm:prSet/>
      <dgm:spPr/>
      <dgm:t>
        <a:bodyPr/>
        <a:lstStyle/>
        <a:p>
          <a:r>
            <a:rPr lang="en-CA"/>
            <a:t>La qualité de la langue ;</a:t>
          </a:r>
          <a:endParaRPr lang="en-US"/>
        </a:p>
      </dgm:t>
    </dgm:pt>
    <dgm:pt modelId="{8D4C6135-7247-49F3-B3AB-B80CFDFCFF8F}" type="parTrans" cxnId="{538ED748-CBF1-42E4-ACFC-70BCA7B4C2AA}">
      <dgm:prSet/>
      <dgm:spPr/>
      <dgm:t>
        <a:bodyPr/>
        <a:lstStyle/>
        <a:p>
          <a:endParaRPr lang="en-US"/>
        </a:p>
      </dgm:t>
    </dgm:pt>
    <dgm:pt modelId="{EB5D4AD0-28BD-4CCC-8CB6-DB032002F970}" type="sibTrans" cxnId="{538ED748-CBF1-42E4-ACFC-70BCA7B4C2AA}">
      <dgm:prSet/>
      <dgm:spPr/>
      <dgm:t>
        <a:bodyPr/>
        <a:lstStyle/>
        <a:p>
          <a:endParaRPr lang="en-US"/>
        </a:p>
      </dgm:t>
    </dgm:pt>
    <dgm:pt modelId="{87E7B58B-EA38-44A0-A839-03013DFD339F}">
      <dgm:prSet/>
      <dgm:spPr/>
      <dgm:t>
        <a:bodyPr/>
        <a:lstStyle/>
        <a:p>
          <a:r>
            <a:rPr lang="en-CA"/>
            <a:t>Les sanctions des études (diplomation, RAC)</a:t>
          </a:r>
          <a:endParaRPr lang="en-US"/>
        </a:p>
      </dgm:t>
    </dgm:pt>
    <dgm:pt modelId="{8FF6457B-9710-45BD-881E-A2FCA8E278FC}" type="parTrans" cxnId="{CDA37B14-6145-4D0D-A1CA-701495E27754}">
      <dgm:prSet/>
      <dgm:spPr/>
      <dgm:t>
        <a:bodyPr/>
        <a:lstStyle/>
        <a:p>
          <a:endParaRPr lang="en-US"/>
        </a:p>
      </dgm:t>
    </dgm:pt>
    <dgm:pt modelId="{06D83CFE-3BAE-4E2C-8B52-0FCB7F855C06}" type="sibTrans" cxnId="{CDA37B14-6145-4D0D-A1CA-701495E27754}">
      <dgm:prSet/>
      <dgm:spPr/>
      <dgm:t>
        <a:bodyPr/>
        <a:lstStyle/>
        <a:p>
          <a:endParaRPr lang="en-US"/>
        </a:p>
      </dgm:t>
    </dgm:pt>
    <dgm:pt modelId="{645DA510-DCE7-4A3B-A4C5-13B464B6D534}" type="pres">
      <dgm:prSet presAssocID="{F2C78793-24BC-44FE-9BB7-56E920BABCD3}" presName="linear" presStyleCnt="0">
        <dgm:presLayoutVars>
          <dgm:animLvl val="lvl"/>
          <dgm:resizeHandles val="exact"/>
        </dgm:presLayoutVars>
      </dgm:prSet>
      <dgm:spPr/>
    </dgm:pt>
    <dgm:pt modelId="{919E5CFC-4DEB-426C-AD9C-0DA36658F37A}" type="pres">
      <dgm:prSet presAssocID="{AF5C3083-5B1A-41B7-92F5-19B53AA942BE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39DD4EC8-5E68-4321-8983-814B9C64B631}" type="pres">
      <dgm:prSet presAssocID="{7312B492-4F52-4963-86B7-481736D3411E}" presName="spacer" presStyleCnt="0"/>
      <dgm:spPr/>
    </dgm:pt>
    <dgm:pt modelId="{DA13DB47-E455-4CB8-AAC9-576D539B25A2}" type="pres">
      <dgm:prSet presAssocID="{7BB2C6CD-AF4F-4E11-975B-36A512146B5D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9F7E02BA-2FEC-44A8-BE18-53C52C8ACE4D}" type="pres">
      <dgm:prSet presAssocID="{13C393BC-45B2-4FB5-9C90-ED64150AA346}" presName="spacer" presStyleCnt="0"/>
      <dgm:spPr/>
    </dgm:pt>
    <dgm:pt modelId="{BB67DDAA-28A1-41CE-8A48-DB3F003CACE7}" type="pres">
      <dgm:prSet presAssocID="{3634878D-9E58-43B0-AC37-DC4A100A687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9F505661-2FD8-4AB5-8572-3B113247D435}" type="pres">
      <dgm:prSet presAssocID="{5D0DD410-0442-4E50-9D4F-9045C27069A3}" presName="spacer" presStyleCnt="0"/>
      <dgm:spPr/>
    </dgm:pt>
    <dgm:pt modelId="{12ABD65A-644B-4D32-A314-9C990D1E0821}" type="pres">
      <dgm:prSet presAssocID="{4E1F809F-9935-4018-8B00-1A84FD8BA98F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66CDE596-826C-46DB-BC8A-2A5927F06C5D}" type="pres">
      <dgm:prSet presAssocID="{69CE13B6-6AB2-4E25-9015-AB73A7CB3287}" presName="spacer" presStyleCnt="0"/>
      <dgm:spPr/>
    </dgm:pt>
    <dgm:pt modelId="{9F2E2080-411D-4E6C-9F34-A4422397FD90}" type="pres">
      <dgm:prSet presAssocID="{3A1FEAC3-589A-40AF-8958-A2FF3731580A}" presName="parentText" presStyleLbl="node1" presStyleIdx="4" presStyleCnt="8" custLinFactNeighborY="-53049">
        <dgm:presLayoutVars>
          <dgm:chMax val="0"/>
          <dgm:bulletEnabled val="1"/>
        </dgm:presLayoutVars>
      </dgm:prSet>
      <dgm:spPr/>
    </dgm:pt>
    <dgm:pt modelId="{C0517A7A-EA98-4F4E-AD94-92ECE0557DC4}" type="pres">
      <dgm:prSet presAssocID="{62607399-BEA4-4AF9-93FE-081BE4ED158E}" presName="spacer" presStyleCnt="0"/>
      <dgm:spPr/>
    </dgm:pt>
    <dgm:pt modelId="{D7DA65AF-E12B-4C78-9132-E375DD785DC0}" type="pres">
      <dgm:prSet presAssocID="{985E52E3-C3AE-44D5-BE37-FE90D44B5614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2019C219-2B45-45ED-8CA3-AABFB35FDFB9}" type="pres">
      <dgm:prSet presAssocID="{3E8B4150-C3D1-4171-A47B-CDB8DBAF8675}" presName="spacer" presStyleCnt="0"/>
      <dgm:spPr/>
    </dgm:pt>
    <dgm:pt modelId="{44D884E3-2A16-4906-BE4A-4C366B78CB09}" type="pres">
      <dgm:prSet presAssocID="{8EA636AA-D92F-48DA-BB6B-3C1896F8A322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39A93102-0F49-434E-96C4-3E6AE773B06B}" type="pres">
      <dgm:prSet presAssocID="{EB5D4AD0-28BD-4CCC-8CB6-DB032002F970}" presName="spacer" presStyleCnt="0"/>
      <dgm:spPr/>
    </dgm:pt>
    <dgm:pt modelId="{3C22A1C8-389D-43A7-B659-236008584316}" type="pres">
      <dgm:prSet presAssocID="{87E7B58B-EA38-44A0-A839-03013DFD339F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54DA2707-ABA0-4206-8208-755D5BC8220D}" srcId="{F2C78793-24BC-44FE-9BB7-56E920BABCD3}" destId="{985E52E3-C3AE-44D5-BE37-FE90D44B5614}" srcOrd="5" destOrd="0" parTransId="{F46D6F34-2D19-436C-BC71-8872CC699880}" sibTransId="{3E8B4150-C3D1-4171-A47B-CDB8DBAF8675}"/>
    <dgm:cxn modelId="{B0118E0E-48AF-45FE-B609-4A2B3580AC26}" type="presOf" srcId="{4E1F809F-9935-4018-8B00-1A84FD8BA98F}" destId="{12ABD65A-644B-4D32-A314-9C990D1E0821}" srcOrd="0" destOrd="0" presId="urn:microsoft.com/office/officeart/2005/8/layout/vList2"/>
    <dgm:cxn modelId="{6D25030F-9812-4133-9E4C-E39AC7A456B4}" srcId="{F2C78793-24BC-44FE-9BB7-56E920BABCD3}" destId="{4E1F809F-9935-4018-8B00-1A84FD8BA98F}" srcOrd="3" destOrd="0" parTransId="{4F8D43A8-589F-4FC5-9CB5-F4D4711AA1BD}" sibTransId="{69CE13B6-6AB2-4E25-9015-AB73A7CB3287}"/>
    <dgm:cxn modelId="{CDA37B14-6145-4D0D-A1CA-701495E27754}" srcId="{F2C78793-24BC-44FE-9BB7-56E920BABCD3}" destId="{87E7B58B-EA38-44A0-A839-03013DFD339F}" srcOrd="7" destOrd="0" parTransId="{8FF6457B-9710-45BD-881E-A2FCA8E278FC}" sibTransId="{06D83CFE-3BAE-4E2C-8B52-0FCB7F855C06}"/>
    <dgm:cxn modelId="{87DECF1F-64CB-427E-9F36-50AB357C0842}" type="presOf" srcId="{AF5C3083-5B1A-41B7-92F5-19B53AA942BE}" destId="{919E5CFC-4DEB-426C-AD9C-0DA36658F37A}" srcOrd="0" destOrd="0" presId="urn:microsoft.com/office/officeart/2005/8/layout/vList2"/>
    <dgm:cxn modelId="{BD2B4A26-553F-4F94-99D8-384426C90251}" type="presOf" srcId="{8EA636AA-D92F-48DA-BB6B-3C1896F8A322}" destId="{44D884E3-2A16-4906-BE4A-4C366B78CB09}" srcOrd="0" destOrd="0" presId="urn:microsoft.com/office/officeart/2005/8/layout/vList2"/>
    <dgm:cxn modelId="{9BA63B5D-B9F4-40CF-B03D-9889AE2236A3}" srcId="{F2C78793-24BC-44FE-9BB7-56E920BABCD3}" destId="{3A1FEAC3-589A-40AF-8958-A2FF3731580A}" srcOrd="4" destOrd="0" parTransId="{5EB9D8B4-50D9-45DC-8A05-F4764E8B6A81}" sibTransId="{62607399-BEA4-4AF9-93FE-081BE4ED158E}"/>
    <dgm:cxn modelId="{538ED748-CBF1-42E4-ACFC-70BCA7B4C2AA}" srcId="{F2C78793-24BC-44FE-9BB7-56E920BABCD3}" destId="{8EA636AA-D92F-48DA-BB6B-3C1896F8A322}" srcOrd="6" destOrd="0" parTransId="{8D4C6135-7247-49F3-B3AB-B80CFDFCFF8F}" sibTransId="{EB5D4AD0-28BD-4CCC-8CB6-DB032002F970}"/>
    <dgm:cxn modelId="{187DC34A-4790-4EAC-ABFA-F8749E82286B}" type="presOf" srcId="{7BB2C6CD-AF4F-4E11-975B-36A512146B5D}" destId="{DA13DB47-E455-4CB8-AAC9-576D539B25A2}" srcOrd="0" destOrd="0" presId="urn:microsoft.com/office/officeart/2005/8/layout/vList2"/>
    <dgm:cxn modelId="{C20F538A-C189-4FF9-A3C4-DB0762438306}" type="presOf" srcId="{3A1FEAC3-589A-40AF-8958-A2FF3731580A}" destId="{9F2E2080-411D-4E6C-9F34-A4422397FD90}" srcOrd="0" destOrd="0" presId="urn:microsoft.com/office/officeart/2005/8/layout/vList2"/>
    <dgm:cxn modelId="{2B780CB7-3634-4AB1-9390-67863B3B9F54}" srcId="{F2C78793-24BC-44FE-9BB7-56E920BABCD3}" destId="{AF5C3083-5B1A-41B7-92F5-19B53AA942BE}" srcOrd="0" destOrd="0" parTransId="{9B05C031-ADE8-4431-9F0E-70B7202183A9}" sibTransId="{7312B492-4F52-4963-86B7-481736D3411E}"/>
    <dgm:cxn modelId="{525774BC-2FE2-425C-92BE-FB9586FB071F}" srcId="{F2C78793-24BC-44FE-9BB7-56E920BABCD3}" destId="{7BB2C6CD-AF4F-4E11-975B-36A512146B5D}" srcOrd="1" destOrd="0" parTransId="{72DB7AEC-5CF1-4819-B3F1-A689F2551E81}" sibTransId="{13C393BC-45B2-4FB5-9C90-ED64150AA346}"/>
    <dgm:cxn modelId="{A2E758BE-2555-41B2-99A8-F89D743D3A04}" type="presOf" srcId="{87E7B58B-EA38-44A0-A839-03013DFD339F}" destId="{3C22A1C8-389D-43A7-B659-236008584316}" srcOrd="0" destOrd="0" presId="urn:microsoft.com/office/officeart/2005/8/layout/vList2"/>
    <dgm:cxn modelId="{DC4763CA-8D1C-4F6B-908B-F94D40119904}" type="presOf" srcId="{F2C78793-24BC-44FE-9BB7-56E920BABCD3}" destId="{645DA510-DCE7-4A3B-A4C5-13B464B6D534}" srcOrd="0" destOrd="0" presId="urn:microsoft.com/office/officeart/2005/8/layout/vList2"/>
    <dgm:cxn modelId="{03099CCB-88C3-4185-9AC6-423289EE5896}" srcId="{F2C78793-24BC-44FE-9BB7-56E920BABCD3}" destId="{3634878D-9E58-43B0-AC37-DC4A100A6873}" srcOrd="2" destOrd="0" parTransId="{69CE8DFF-4814-42E0-B92F-D5B56B642498}" sibTransId="{5D0DD410-0442-4E50-9D4F-9045C27069A3}"/>
    <dgm:cxn modelId="{992F25D9-B4EF-4F31-93BB-6A4E1D48DADC}" type="presOf" srcId="{985E52E3-C3AE-44D5-BE37-FE90D44B5614}" destId="{D7DA65AF-E12B-4C78-9132-E375DD785DC0}" srcOrd="0" destOrd="0" presId="urn:microsoft.com/office/officeart/2005/8/layout/vList2"/>
    <dgm:cxn modelId="{3900BEE6-BBC9-42F6-9481-5DB6DB1FB662}" type="presOf" srcId="{3634878D-9E58-43B0-AC37-DC4A100A6873}" destId="{BB67DDAA-28A1-41CE-8A48-DB3F003CACE7}" srcOrd="0" destOrd="0" presId="urn:microsoft.com/office/officeart/2005/8/layout/vList2"/>
    <dgm:cxn modelId="{006F6DF9-6541-49A6-BF2D-3D0CCE316150}" type="presParOf" srcId="{645DA510-DCE7-4A3B-A4C5-13B464B6D534}" destId="{919E5CFC-4DEB-426C-AD9C-0DA36658F37A}" srcOrd="0" destOrd="0" presId="urn:microsoft.com/office/officeart/2005/8/layout/vList2"/>
    <dgm:cxn modelId="{91F1E965-2643-48E0-BEE7-55ED371DAB0F}" type="presParOf" srcId="{645DA510-DCE7-4A3B-A4C5-13B464B6D534}" destId="{39DD4EC8-5E68-4321-8983-814B9C64B631}" srcOrd="1" destOrd="0" presId="urn:microsoft.com/office/officeart/2005/8/layout/vList2"/>
    <dgm:cxn modelId="{C8915568-6F67-429B-80B9-BD7BDC00B148}" type="presParOf" srcId="{645DA510-DCE7-4A3B-A4C5-13B464B6D534}" destId="{DA13DB47-E455-4CB8-AAC9-576D539B25A2}" srcOrd="2" destOrd="0" presId="urn:microsoft.com/office/officeart/2005/8/layout/vList2"/>
    <dgm:cxn modelId="{942A5EA8-4F2A-40BF-B15B-3A3CE62D8ACF}" type="presParOf" srcId="{645DA510-DCE7-4A3B-A4C5-13B464B6D534}" destId="{9F7E02BA-2FEC-44A8-BE18-53C52C8ACE4D}" srcOrd="3" destOrd="0" presId="urn:microsoft.com/office/officeart/2005/8/layout/vList2"/>
    <dgm:cxn modelId="{FDB2E7E0-CDAF-4D27-B878-E8A39C317BB9}" type="presParOf" srcId="{645DA510-DCE7-4A3B-A4C5-13B464B6D534}" destId="{BB67DDAA-28A1-41CE-8A48-DB3F003CACE7}" srcOrd="4" destOrd="0" presId="urn:microsoft.com/office/officeart/2005/8/layout/vList2"/>
    <dgm:cxn modelId="{AD262060-B8FC-43B8-AFE3-30049E10F96B}" type="presParOf" srcId="{645DA510-DCE7-4A3B-A4C5-13B464B6D534}" destId="{9F505661-2FD8-4AB5-8572-3B113247D435}" srcOrd="5" destOrd="0" presId="urn:microsoft.com/office/officeart/2005/8/layout/vList2"/>
    <dgm:cxn modelId="{BC5F1EAE-CB6D-4254-80A5-6881FE0C70B9}" type="presParOf" srcId="{645DA510-DCE7-4A3B-A4C5-13B464B6D534}" destId="{12ABD65A-644B-4D32-A314-9C990D1E0821}" srcOrd="6" destOrd="0" presId="urn:microsoft.com/office/officeart/2005/8/layout/vList2"/>
    <dgm:cxn modelId="{5186E809-5B76-474A-AB62-0A2982EBB5F9}" type="presParOf" srcId="{645DA510-DCE7-4A3B-A4C5-13B464B6D534}" destId="{66CDE596-826C-46DB-BC8A-2A5927F06C5D}" srcOrd="7" destOrd="0" presId="urn:microsoft.com/office/officeart/2005/8/layout/vList2"/>
    <dgm:cxn modelId="{B17B0F24-397D-4284-8078-95083802CCF6}" type="presParOf" srcId="{645DA510-DCE7-4A3B-A4C5-13B464B6D534}" destId="{9F2E2080-411D-4E6C-9F34-A4422397FD90}" srcOrd="8" destOrd="0" presId="urn:microsoft.com/office/officeart/2005/8/layout/vList2"/>
    <dgm:cxn modelId="{D9EC25A9-E071-4C91-9F48-7C4C16BD3468}" type="presParOf" srcId="{645DA510-DCE7-4A3B-A4C5-13B464B6D534}" destId="{C0517A7A-EA98-4F4E-AD94-92ECE0557DC4}" srcOrd="9" destOrd="0" presId="urn:microsoft.com/office/officeart/2005/8/layout/vList2"/>
    <dgm:cxn modelId="{B4C18A9F-03D8-4DFB-92D7-19665E98A1FA}" type="presParOf" srcId="{645DA510-DCE7-4A3B-A4C5-13B464B6D534}" destId="{D7DA65AF-E12B-4C78-9132-E375DD785DC0}" srcOrd="10" destOrd="0" presId="urn:microsoft.com/office/officeart/2005/8/layout/vList2"/>
    <dgm:cxn modelId="{A87C19C8-674E-4D25-8B2E-B343A75F727C}" type="presParOf" srcId="{645DA510-DCE7-4A3B-A4C5-13B464B6D534}" destId="{2019C219-2B45-45ED-8CA3-AABFB35FDFB9}" srcOrd="11" destOrd="0" presId="urn:microsoft.com/office/officeart/2005/8/layout/vList2"/>
    <dgm:cxn modelId="{3B062DFD-81FC-45FC-BD28-E3515D89C0E7}" type="presParOf" srcId="{645DA510-DCE7-4A3B-A4C5-13B464B6D534}" destId="{44D884E3-2A16-4906-BE4A-4C366B78CB09}" srcOrd="12" destOrd="0" presId="urn:microsoft.com/office/officeart/2005/8/layout/vList2"/>
    <dgm:cxn modelId="{B054EFCC-813B-4C98-AC43-280706C12038}" type="presParOf" srcId="{645DA510-DCE7-4A3B-A4C5-13B464B6D534}" destId="{39A93102-0F49-434E-96C4-3E6AE773B06B}" srcOrd="13" destOrd="0" presId="urn:microsoft.com/office/officeart/2005/8/layout/vList2"/>
    <dgm:cxn modelId="{0D394EF1-401F-45F0-AA0B-8773B1B6935F}" type="presParOf" srcId="{645DA510-DCE7-4A3B-A4C5-13B464B6D534}" destId="{3C22A1C8-389D-43A7-B659-23600858431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E5CFC-4DEB-426C-AD9C-0DA36658F37A}">
      <dsp:nvSpPr>
        <dsp:cNvPr id="0" name=""/>
        <dsp:cNvSpPr/>
      </dsp:nvSpPr>
      <dsp:spPr>
        <a:xfrm>
          <a:off x="0" y="8129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Nature et objectifs des services éducatifs offerts;</a:t>
          </a:r>
          <a:endParaRPr lang="en-US" sz="1800" kern="1200"/>
        </a:p>
      </dsp:txBody>
      <dsp:txXfrm>
        <a:off x="21075" y="102370"/>
        <a:ext cx="6278750" cy="389580"/>
      </dsp:txXfrm>
    </dsp:sp>
    <dsp:sp modelId="{DA13DB47-E455-4CB8-AAC9-576D539B25A2}">
      <dsp:nvSpPr>
        <dsp:cNvPr id="0" name=""/>
        <dsp:cNvSpPr/>
      </dsp:nvSpPr>
      <dsp:spPr>
        <a:xfrm>
          <a:off x="0" y="56486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118669"/>
                <a:satOff val="2169"/>
                <a:lumOff val="-1652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18669"/>
                <a:satOff val="2169"/>
                <a:lumOff val="-1652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18669"/>
                <a:satOff val="2169"/>
                <a:lumOff val="-1652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 dirty="0"/>
            <a:t>Les conditions </a:t>
          </a:r>
          <a:r>
            <a:rPr lang="en-CA" sz="1800" kern="1200" dirty="0" err="1"/>
            <a:t>d’admission</a:t>
          </a:r>
          <a:r>
            <a:rPr lang="en-CA" sz="1800" kern="1200" dirty="0"/>
            <a:t> et </a:t>
          </a:r>
          <a:r>
            <a:rPr lang="en-CA" sz="1800" kern="1200" dirty="0" err="1"/>
            <a:t>d’inscription</a:t>
          </a:r>
          <a:r>
            <a:rPr lang="en-CA" sz="1800" kern="1200" dirty="0"/>
            <a:t>;</a:t>
          </a:r>
          <a:endParaRPr lang="en-US" sz="1800" kern="1200" dirty="0"/>
        </a:p>
      </dsp:txBody>
      <dsp:txXfrm>
        <a:off x="21075" y="585940"/>
        <a:ext cx="6278750" cy="389580"/>
      </dsp:txXfrm>
    </dsp:sp>
    <dsp:sp modelId="{BB67DDAA-28A1-41CE-8A48-DB3F003CACE7}">
      <dsp:nvSpPr>
        <dsp:cNvPr id="0" name=""/>
        <dsp:cNvSpPr/>
      </dsp:nvSpPr>
      <dsp:spPr>
        <a:xfrm>
          <a:off x="0" y="104843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237337"/>
                <a:satOff val="4337"/>
                <a:lumOff val="-3305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237337"/>
                <a:satOff val="4337"/>
                <a:lumOff val="-3305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237337"/>
                <a:satOff val="4337"/>
                <a:lumOff val="-3305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La gratuité des services;</a:t>
          </a:r>
          <a:endParaRPr lang="en-US" sz="1800" kern="1200"/>
        </a:p>
      </dsp:txBody>
      <dsp:txXfrm>
        <a:off x="21075" y="1069510"/>
        <a:ext cx="6278750" cy="389580"/>
      </dsp:txXfrm>
    </dsp:sp>
    <dsp:sp modelId="{12ABD65A-644B-4D32-A314-9C990D1E0821}">
      <dsp:nvSpPr>
        <dsp:cNvPr id="0" name=""/>
        <dsp:cNvSpPr/>
      </dsp:nvSpPr>
      <dsp:spPr>
        <a:xfrm>
          <a:off x="0" y="153200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356006"/>
                <a:satOff val="6506"/>
                <a:lumOff val="-4957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356006"/>
                <a:satOff val="6506"/>
                <a:lumOff val="-4957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356006"/>
                <a:satOff val="6506"/>
                <a:lumOff val="-4957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Le matériel didactique;</a:t>
          </a:r>
          <a:endParaRPr lang="en-US" sz="1800" kern="1200"/>
        </a:p>
      </dsp:txBody>
      <dsp:txXfrm>
        <a:off x="21075" y="1553080"/>
        <a:ext cx="6278750" cy="389580"/>
      </dsp:txXfrm>
    </dsp:sp>
    <dsp:sp modelId="{9F2E2080-411D-4E6C-9F34-A4422397FD90}">
      <dsp:nvSpPr>
        <dsp:cNvPr id="0" name=""/>
        <dsp:cNvSpPr/>
      </dsp:nvSpPr>
      <dsp:spPr>
        <a:xfrm>
          <a:off x="0" y="198807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474675"/>
                <a:satOff val="8675"/>
                <a:lumOff val="-6609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474675"/>
                <a:satOff val="8675"/>
                <a:lumOff val="-6609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474675"/>
                <a:satOff val="8675"/>
                <a:lumOff val="-6609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Le calendrier scolaire;</a:t>
          </a:r>
          <a:endParaRPr lang="en-US" sz="1800" kern="1200"/>
        </a:p>
      </dsp:txBody>
      <dsp:txXfrm>
        <a:off x="21075" y="2009150"/>
        <a:ext cx="6278750" cy="389580"/>
      </dsp:txXfrm>
    </dsp:sp>
    <dsp:sp modelId="{D7DA65AF-E12B-4C78-9132-E375DD785DC0}">
      <dsp:nvSpPr>
        <dsp:cNvPr id="0" name=""/>
        <dsp:cNvSpPr/>
      </dsp:nvSpPr>
      <dsp:spPr>
        <a:xfrm>
          <a:off x="0" y="249914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593344"/>
                <a:satOff val="10844"/>
                <a:lumOff val="-8261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593344"/>
                <a:satOff val="10844"/>
                <a:lumOff val="-8261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593344"/>
                <a:satOff val="10844"/>
                <a:lumOff val="-8261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L’évaluation des apprentissages;</a:t>
          </a:r>
          <a:endParaRPr lang="en-US" sz="1800" kern="1200"/>
        </a:p>
      </dsp:txBody>
      <dsp:txXfrm>
        <a:off x="21075" y="2520220"/>
        <a:ext cx="6278750" cy="389580"/>
      </dsp:txXfrm>
    </dsp:sp>
    <dsp:sp modelId="{44D884E3-2A16-4906-BE4A-4C366B78CB09}">
      <dsp:nvSpPr>
        <dsp:cNvPr id="0" name=""/>
        <dsp:cNvSpPr/>
      </dsp:nvSpPr>
      <dsp:spPr>
        <a:xfrm>
          <a:off x="0" y="2982715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712012"/>
                <a:satOff val="13012"/>
                <a:lumOff val="-991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712012"/>
                <a:satOff val="13012"/>
                <a:lumOff val="-991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712012"/>
                <a:satOff val="13012"/>
                <a:lumOff val="-991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La qualité de la langue ;</a:t>
          </a:r>
          <a:endParaRPr lang="en-US" sz="1800" kern="1200"/>
        </a:p>
      </dsp:txBody>
      <dsp:txXfrm>
        <a:off x="21075" y="3003790"/>
        <a:ext cx="6278750" cy="389580"/>
      </dsp:txXfrm>
    </dsp:sp>
    <dsp:sp modelId="{3C22A1C8-389D-43A7-B659-236008584316}">
      <dsp:nvSpPr>
        <dsp:cNvPr id="0" name=""/>
        <dsp:cNvSpPr/>
      </dsp:nvSpPr>
      <dsp:spPr>
        <a:xfrm>
          <a:off x="0" y="3466286"/>
          <a:ext cx="6320900" cy="431730"/>
        </a:xfrm>
        <a:prstGeom prst="roundRect">
          <a:avLst/>
        </a:prstGeom>
        <a:gradFill rotWithShape="0">
          <a:gsLst>
            <a:gs pos="0">
              <a:schemeClr val="accent5">
                <a:hueOff val="-830681"/>
                <a:satOff val="15181"/>
                <a:lumOff val="-1156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830681"/>
                <a:satOff val="15181"/>
                <a:lumOff val="-1156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830681"/>
                <a:satOff val="15181"/>
                <a:lumOff val="-1156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1800" kern="1200"/>
            <a:t>Les sanctions des études (diplomation, RAC)</a:t>
          </a:r>
          <a:endParaRPr lang="en-US" sz="1800" kern="1200"/>
        </a:p>
      </dsp:txBody>
      <dsp:txXfrm>
        <a:off x="21075" y="3487361"/>
        <a:ext cx="6278750" cy="389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393BCA0-2E07-4A96-982A-DC9992EACF0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E7DC01C-4C6A-4CCD-8464-E6955B7B4A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6BE80-AA9F-434D-8721-3FF1D57B9D3C}" type="datetimeFigureOut">
              <a:rPr lang="fr-FR" smtClean="0"/>
              <a:t>01/09/2023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6974181-BEAF-4658-8D3A-EF9BCDCBD6E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8E7453-4C73-4EF8-9703-188C510859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7BC8BF-BC5F-46AB-937F-52EF3D0C031D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1041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91783-DA57-4B4B-A766-292F965CD8A8}" type="datetimeFigureOut">
              <a:rPr lang="fr-FR" smtClean="0"/>
              <a:t>01/09/2023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19775-4739-4B81-8357-BAA034D399BE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1271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119775-4739-4B81-8357-BAA034D399BE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16541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3C679C-E140-444F-9294-A9EFCFCC0D3C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" name="Groupe 6">
            <a:extLst>
              <a:ext uri="{FF2B5EF4-FFF2-40B4-BE49-F238E27FC236}">
                <a16:creationId xmlns:a16="http://schemas.microsoft.com/office/drawing/2014/main" id="{55A585A0-90A1-491C-A884-310F9806E074}"/>
              </a:ext>
            </a:extLst>
          </p:cNvPr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9" name="Image 7">
              <a:extLst>
                <a:ext uri="{FF2B5EF4-FFF2-40B4-BE49-F238E27FC236}">
                  <a16:creationId xmlns:a16="http://schemas.microsoft.com/office/drawing/2014/main" id="{13D03832-52AB-43A8-9DB3-FD1D6C1EC3F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10" name="Groupe 8">
              <a:extLst>
                <a:ext uri="{FF2B5EF4-FFF2-40B4-BE49-F238E27FC236}">
                  <a16:creationId xmlns:a16="http://schemas.microsoft.com/office/drawing/2014/main" id="{B8FB1B66-B1CC-4931-9551-1DDBFB7CCB2D}"/>
                </a:ext>
              </a:extLst>
            </p:cNvPr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1" name="Rectangle à coins arrondis 9">
                <a:extLst>
                  <a:ext uri="{FF2B5EF4-FFF2-40B4-BE49-F238E27FC236}">
                    <a16:creationId xmlns:a16="http://schemas.microsoft.com/office/drawing/2014/main" id="{DA64C3D1-E36F-466F-802F-D15D85AA7B2D}"/>
                  </a:ext>
                </a:extLst>
              </p:cNvPr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2" name="Rectangle à coins arrondis 10">
                <a:extLst>
                  <a:ext uri="{FF2B5EF4-FFF2-40B4-BE49-F238E27FC236}">
                    <a16:creationId xmlns:a16="http://schemas.microsoft.com/office/drawing/2014/main" id="{DDB42B7D-57AD-4D00-BC4D-12794470D7E0}"/>
                  </a:ext>
                </a:extLst>
              </p:cNvPr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3" name="Rectangle à coins arrondis 11">
                <a:extLst>
                  <a:ext uri="{FF2B5EF4-FFF2-40B4-BE49-F238E27FC236}">
                    <a16:creationId xmlns:a16="http://schemas.microsoft.com/office/drawing/2014/main" id="{B5F41B1F-99A0-4537-915B-BE46AB58963B}"/>
                  </a:ext>
                </a:extLst>
              </p:cNvPr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  <p:sp>
            <p:nvSpPr>
              <p:cNvPr id="14" name="Rectangle à coins arrondis 12">
                <a:extLst>
                  <a:ext uri="{FF2B5EF4-FFF2-40B4-BE49-F238E27FC236}">
                    <a16:creationId xmlns:a16="http://schemas.microsoft.com/office/drawing/2014/main" id="{F8491628-2384-402B-81F4-EC9704B26AF9}"/>
                  </a:ext>
                </a:extLst>
              </p:cNvPr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fr-FR" dirty="0"/>
              </a:p>
            </p:txBody>
          </p:sp>
        </p:grpSp>
      </p:grpSp>
      <p:sp>
        <p:nvSpPr>
          <p:cNvPr id="15" name="Ovale 13">
            <a:extLst>
              <a:ext uri="{FF2B5EF4-FFF2-40B4-BE49-F238E27FC236}">
                <a16:creationId xmlns:a16="http://schemas.microsoft.com/office/drawing/2014/main" id="{DA787839-BC81-4F84-A713-F04AFD35AA38}"/>
              </a:ext>
            </a:extLst>
          </p:cNvPr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7" name="Rectangle 14">
            <a:extLst>
              <a:ext uri="{FF2B5EF4-FFF2-40B4-BE49-F238E27FC236}">
                <a16:creationId xmlns:a16="http://schemas.microsoft.com/office/drawing/2014/main" id="{B742832E-374B-45F5-9DF2-A963E35970FC}"/>
              </a:ext>
            </a:extLst>
          </p:cNvPr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8" name="Triangle isocèle 15">
            <a:extLst>
              <a:ext uri="{FF2B5EF4-FFF2-40B4-BE49-F238E27FC236}">
                <a16:creationId xmlns:a16="http://schemas.microsoft.com/office/drawing/2014/main" id="{2C3A9662-DA51-465B-875A-888F5B47DB41}"/>
              </a:ext>
            </a:extLst>
          </p:cNvPr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19" name="Parallélogramme 16">
            <a:extLst>
              <a:ext uri="{FF2B5EF4-FFF2-40B4-BE49-F238E27FC236}">
                <a16:creationId xmlns:a16="http://schemas.microsoft.com/office/drawing/2014/main" id="{9C84F35F-E57F-4FC6-9AA1-0C25C4DFC4BB}"/>
              </a:ext>
            </a:extLst>
          </p:cNvPr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  <p:sp>
        <p:nvSpPr>
          <p:cNvPr id="20" name="Cœur 17">
            <a:extLst>
              <a:ext uri="{FF2B5EF4-FFF2-40B4-BE49-F238E27FC236}">
                <a16:creationId xmlns:a16="http://schemas.microsoft.com/office/drawing/2014/main" id="{527779E8-D96E-4068-B8DE-EC27C947BAC5}"/>
              </a:ext>
            </a:extLst>
          </p:cNvPr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0448799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7332777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94031895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6778605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2755994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2804918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3718530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4711011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A2F6552E-9749-4FD4-A6B8-307EE0003F8E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123884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3205096"/>
      </p:ext>
    </p:extLst>
  </p:cSld>
  <p:clrMapOvr>
    <a:masterClrMapping/>
  </p:clrMapOvr>
  <p:transition spd="slow">
    <p:push dir="u"/>
  </p:transition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pPr rtl="0"/>
            <a:fld id="{FA5DBCE2-D4A7-4544-A558-7EF39B1CD4FA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pPr rtl="0"/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6065183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FB81E7C-197F-4A60-A859-1A42BE8E07C1}" type="datetime1">
              <a:rPr lang="fr-FR" smtClean="0"/>
              <a:t>01/09/2023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pPr rtl="0"/>
            <a:fld id="{EDF5074B-1D8C-4FBF-B643-29DBF83DE07B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6882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transition spd="slow">
    <p:push dir="u"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uWLM_D_y7g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vanouvelles.ca/videos/5560113403001" TargetMode="External"/><Relationship Id="rId2" Type="http://schemas.openxmlformats.org/officeDocument/2006/relationships/hyperlink" Target="https://www.aqed.qc.ca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démarrer le minuteur"/>
          <p:cNvGrpSpPr/>
          <p:nvPr/>
        </p:nvGrpSpPr>
        <p:grpSpPr>
          <a:xfrm>
            <a:off x="1380158" y="54807"/>
            <a:ext cx="2900522" cy="1064749"/>
            <a:chOff x="1332706" y="185859"/>
            <a:chExt cx="2636838" cy="799962"/>
          </a:xfrm>
        </p:grpSpPr>
        <p:sp>
          <p:nvSpPr>
            <p:cNvPr id="121" name="Rectangle à coins arrondis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ectangle à coins arrondis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fr-FR" sz="2800">
                  <a:latin typeface="Arial" panose="020B0604020202020204" pitchFamily="34" charset="0"/>
                  <a:cs typeface="Arial" panose="020B0604020202020204" pitchFamily="34" charset="0"/>
                </a:rPr>
                <a:t>DÉMARRER LE MINUTEUR</a:t>
              </a:r>
              <a:endParaRPr lang="fr-FR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3" name="temps écoulé"/>
          <p:cNvGrpSpPr/>
          <p:nvPr/>
        </p:nvGrpSpPr>
        <p:grpSpPr>
          <a:xfrm>
            <a:off x="1380158" y="54807"/>
            <a:ext cx="2900522" cy="1064749"/>
            <a:chOff x="4321176" y="185859"/>
            <a:chExt cx="2636838" cy="799962"/>
          </a:xfrm>
        </p:grpSpPr>
        <p:sp>
          <p:nvSpPr>
            <p:cNvPr id="124" name="Rectangle à coins arrondis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ectangle à coins arrondis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r>
                <a:rPr lang="fr-FR" sz="2800" dirty="0">
                  <a:latin typeface="Arial" panose="020B0604020202020204" pitchFamily="34" charset="0"/>
                  <a:cs typeface="Arial" panose="020B0604020202020204" pitchFamily="34" charset="0"/>
                </a:rPr>
                <a:t>TEMPS ÉCOULÉ !</a:t>
              </a:r>
            </a:p>
          </p:txBody>
        </p:sp>
      </p:grpSp>
      <p:sp>
        <p:nvSpPr>
          <p:cNvPr id="138" name="Forme automatique 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1" name="Rectangle 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3" name="Forme libre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4" name="Forme libre 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5" name="Forme libre 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6" name="Forme libre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7" name="Forme libre 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8" name="Forme libre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49" name="Forme libre 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0" name="Forme libre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1" name="Forme libre 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2" name="Forme libre 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3" name="Forme libre 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4" name="Forme libre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5" name="Forme libre 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6" name="Forme libre 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7" name="Forme libre 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8" name="Forme libre 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59" name="Forme libre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0" name="Forme libre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1" name="Forme libre 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4" name="Rotation de l'aiguille de l'horloge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e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9" name="aiguille des heures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</p:grpSp>
      <p:sp>
        <p:nvSpPr>
          <p:cNvPr id="163" name="Forme libre 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4" name="Forme libre 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165" name="Forme libre 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10" name="Groupe 9">
            <a:extLst>
              <a:ext uri="{FF2B5EF4-FFF2-40B4-BE49-F238E27FC236}">
                <a16:creationId xmlns:a16="http://schemas.microsoft.com/office/drawing/2014/main" id="{0FC7B21D-F367-47EE-B66B-97792050C10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e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67" name="Ovale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68" name="Forme libre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69" name="Forme libre 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 i="0" u="none" strike="noStrike" cap="none" normalizeH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orme libre 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26421DDD-07C3-42B6-869F-AD3A53DC2A79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orme libre 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79" name="Forme libre 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0" name="Forme libre 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1" name="Forme libre 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83" name="Rectangle 49"/>
            <p:cNvSpPr>
              <a:spLocks noChangeArrowheads="1"/>
            </p:cNvSpPr>
            <p:nvPr/>
          </p:nvSpPr>
          <p:spPr bwMode="auto">
            <a:xfrm>
              <a:off x="3941763" y="3216666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orme libre 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5" name="Groupe 4">
            <a:extLst>
              <a:ext uri="{FF2B5EF4-FFF2-40B4-BE49-F238E27FC236}">
                <a16:creationId xmlns:a16="http://schemas.microsoft.com/office/drawing/2014/main" id="{5AAA3125-6198-4B7D-906A-040AAB47590B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orme libre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1" name="Ovale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2" name="Forme libre 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3" name="Forme libre 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4" name="Rectangle 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195" name="Rectangle 61"/>
            <p:cNvSpPr>
              <a:spLocks noChangeArrowheads="1"/>
            </p:cNvSpPr>
            <p:nvPr/>
          </p:nvSpPr>
          <p:spPr bwMode="auto">
            <a:xfrm>
              <a:off x="3911600" y="4672403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orme libre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04" name="Forme libre 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12" name="Forme libre 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20" name="Forme libre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grpSp>
        <p:nvGrpSpPr>
          <p:cNvPr id="7" name="Groupe 6">
            <a:extLst>
              <a:ext uri="{FF2B5EF4-FFF2-40B4-BE49-F238E27FC236}">
                <a16:creationId xmlns:a16="http://schemas.microsoft.com/office/drawing/2014/main" id="{C75428FF-0A84-4E2E-92DA-584511ABC382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orme libre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3" name="Ovale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4" name="Forme libre 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5" name="Forme libre 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27" name="Rectangle 93"/>
            <p:cNvSpPr>
              <a:spLocks noChangeArrowheads="1"/>
            </p:cNvSpPr>
            <p:nvPr/>
          </p:nvSpPr>
          <p:spPr bwMode="auto">
            <a:xfrm>
              <a:off x="2665413" y="5421703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 i="0" u="none" strike="noStrike" cap="none" normalizeH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e 8">
            <a:extLst>
              <a:ext uri="{FF2B5EF4-FFF2-40B4-BE49-F238E27FC236}">
                <a16:creationId xmlns:a16="http://schemas.microsoft.com/office/drawing/2014/main" id="{FABADD7C-3D5A-44FF-8043-BD36A4C614D6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orme libre 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07" name="Forme libre 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08" name="Forme libre 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09" name="Forme libre 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0" name="Rectangle 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1" name="Rectangle 97"/>
            <p:cNvSpPr>
              <a:spLocks noChangeArrowheads="1"/>
            </p:cNvSpPr>
            <p:nvPr/>
          </p:nvSpPr>
          <p:spPr bwMode="auto">
            <a:xfrm>
              <a:off x="1311275" y="3218253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 i="0" u="none" strike="noStrike" cap="none" normalizeH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25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e 7">
            <a:extLst>
              <a:ext uri="{FF2B5EF4-FFF2-40B4-BE49-F238E27FC236}">
                <a16:creationId xmlns:a16="http://schemas.microsoft.com/office/drawing/2014/main" id="{4DD91C3C-3852-430A-9A83-22625BBCEAE3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orme libre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15" name="Forme libre 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16" name="Forme libre 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17" name="Forme libre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4" name="Rectangle 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fr-FR" dirty="0"/>
            </a:p>
          </p:txBody>
        </p:sp>
        <p:sp>
          <p:nvSpPr>
            <p:cNvPr id="235" name="Rectangle 101"/>
            <p:cNvSpPr>
              <a:spLocks noChangeArrowheads="1"/>
            </p:cNvSpPr>
            <p:nvPr/>
          </p:nvSpPr>
          <p:spPr bwMode="auto">
            <a:xfrm>
              <a:off x="1328738" y="4699391"/>
              <a:ext cx="314189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rtlCol="0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fr-FR" sz="2100" b="1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fr-FR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e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2" name="Ellipse 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3" name="Forme libre 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4" name="Forme libre 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5" name="Forme libre 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6" name="Forme libre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7" name="Forme libre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8" name="Forme libre 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49" name="Forme libre 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50" name="Forme libre 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51" name="Forme libre 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dirty="0"/>
          </a:p>
        </p:txBody>
      </p:sp>
      <p:sp>
        <p:nvSpPr>
          <p:cNvPr id="262" name="Zone de texte 261"/>
          <p:cNvSpPr txBox="1"/>
          <p:nvPr/>
        </p:nvSpPr>
        <p:spPr>
          <a:xfrm>
            <a:off x="6631401" y="185859"/>
            <a:ext cx="5463355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LOI SUR L’INSTRUCTION </a:t>
            </a:r>
          </a:p>
          <a:p>
            <a:pPr algn="ctr" rtl="0"/>
            <a:r>
              <a:rPr lang="fr-FR" sz="3400" dirty="0">
                <a:latin typeface="Arial" panose="020B0604020202020204" pitchFamily="34" charset="0"/>
                <a:cs typeface="Arial" panose="020B0604020202020204" pitchFamily="34" charset="0"/>
              </a:rPr>
              <a:t>PUBLIQUE- les bases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28D8180B-4075-4947-B983-11F34BB39969}"/>
              </a:ext>
            </a:extLst>
          </p:cNvPr>
          <p:cNvSpPr/>
          <p:nvPr/>
        </p:nvSpPr>
        <p:spPr>
          <a:xfrm flipH="1">
            <a:off x="4751666" y="617065"/>
            <a:ext cx="1815543" cy="1039812"/>
          </a:xfrm>
          <a:prstGeom prst="wedgeEllipseCallou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>
                <a:solidFill>
                  <a:schemeClr val="tx1"/>
                </a:solidFill>
              </a:rPr>
              <a:t>Fiche 7 pp 82-92</a:t>
            </a:r>
            <a:endParaRPr lang="en-CA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7" y="79899"/>
            <a:ext cx="11567604" cy="1228402"/>
          </a:xfrm>
        </p:spPr>
        <p:txBody>
          <a:bodyPr>
            <a:noAutofit/>
          </a:bodyPr>
          <a:lstStyle/>
          <a:p>
            <a:pPr lvl="0" algn="just"/>
            <a:r>
              <a:rPr lang="fr-CA" sz="3200" b="1" dirty="0">
                <a:solidFill>
                  <a:srgbClr val="7030A0"/>
                </a:solidFill>
              </a:rPr>
              <a:t>Les régimes pédagogiques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985" y="1539121"/>
            <a:ext cx="6320901" cy="3414619"/>
          </a:xfrm>
        </p:spPr>
        <p:txBody>
          <a:bodyPr>
            <a:noAutofit/>
          </a:bodyPr>
          <a:lstStyle/>
          <a:p>
            <a:pPr algn="just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Règlements pour la fréquentation scolaire</a:t>
            </a:r>
          </a:p>
          <a:p>
            <a:pPr algn="just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Cadre de référence pour le curriculum proposé dans les écoles</a:t>
            </a:r>
          </a:p>
          <a:p>
            <a:pPr algn="just"/>
            <a:endParaRPr lang="fr-FR" sz="1500" dirty="0"/>
          </a:p>
          <a:p>
            <a:pPr algn="just"/>
            <a:r>
              <a:rPr lang="fr-CA" i="1" dirty="0">
                <a:solidFill>
                  <a:schemeClr val="accent6">
                    <a:lumMod val="75000"/>
                  </a:schemeClr>
                </a:solidFill>
              </a:rPr>
              <a:t>3 régimes: </a:t>
            </a:r>
          </a:p>
          <a:p>
            <a:pPr marL="342900" indent="-342900" algn="just">
              <a:buAutoNum type="alphaLcParenR"/>
            </a:pPr>
            <a:r>
              <a:rPr lang="fr-CA" i="1" dirty="0">
                <a:solidFill>
                  <a:schemeClr val="accent6">
                    <a:lumMod val="75000"/>
                  </a:schemeClr>
                </a:solidFill>
              </a:rPr>
              <a:t>Préscolaire, primaire, secondaire</a:t>
            </a:r>
          </a:p>
          <a:p>
            <a:pPr marL="342900" indent="-342900" algn="just">
              <a:buAutoNum type="alphaLcParenR"/>
            </a:pPr>
            <a:r>
              <a:rPr lang="fr-CA" i="1" dirty="0">
                <a:solidFill>
                  <a:schemeClr val="accent6">
                    <a:lumMod val="75000"/>
                  </a:schemeClr>
                </a:solidFill>
              </a:rPr>
              <a:t>Formation professionnelle</a:t>
            </a:r>
          </a:p>
          <a:p>
            <a:pPr marL="342900" indent="-342900" algn="just">
              <a:buAutoNum type="alphaLcParenR"/>
            </a:pPr>
            <a:r>
              <a:rPr lang="fr-CA" i="1" dirty="0">
                <a:solidFill>
                  <a:schemeClr val="accent6">
                    <a:lumMod val="75000"/>
                  </a:schemeClr>
                </a:solidFill>
              </a:rPr>
              <a:t>Formation générale aux adultes</a:t>
            </a:r>
          </a:p>
          <a:p>
            <a:r>
              <a:rPr lang="fr-C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22700804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7" y="79899"/>
            <a:ext cx="11567604" cy="1228402"/>
          </a:xfrm>
        </p:spPr>
        <p:txBody>
          <a:bodyPr>
            <a:noAutofit/>
          </a:bodyPr>
          <a:lstStyle/>
          <a:p>
            <a:pPr lvl="0" algn="just"/>
            <a:r>
              <a:rPr lang="fr-CA" sz="3200" b="1" dirty="0">
                <a:solidFill>
                  <a:srgbClr val="7030A0"/>
                </a:solidFill>
              </a:rPr>
              <a:t>Les régimes pédagogiques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985" y="1539121"/>
            <a:ext cx="6320901" cy="3414619"/>
          </a:xfrm>
        </p:spPr>
        <p:txBody>
          <a:bodyPr>
            <a:noAutofit/>
          </a:bodyPr>
          <a:lstStyle/>
          <a:p>
            <a:pPr algn="just"/>
            <a:endParaRPr lang="fr-CA" dirty="0"/>
          </a:p>
        </p:txBody>
      </p:sp>
      <p:graphicFrame>
        <p:nvGraphicFramePr>
          <p:cNvPr id="4" name="Content Placeholder 2">
            <a:extLst>
              <a:ext uri="{FF2B5EF4-FFF2-40B4-BE49-F238E27FC236}">
                <a16:creationId xmlns:a16="http://schemas.microsoft.com/office/drawing/2014/main" id="{362C68E4-0829-8EC3-5CDD-F8201F2581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740950"/>
              </p:ext>
            </p:extLst>
          </p:nvPr>
        </p:nvGraphicFramePr>
        <p:xfrm>
          <a:off x="363985" y="1439344"/>
          <a:ext cx="6320901" cy="3979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5BED2A8-C767-4703-04EB-824E5657371B}"/>
              </a:ext>
            </a:extLst>
          </p:cNvPr>
          <p:cNvSpPr txBox="1"/>
          <p:nvPr/>
        </p:nvSpPr>
        <p:spPr>
          <a:xfrm>
            <a:off x="5589165" y="388698"/>
            <a:ext cx="6111380" cy="3718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fr-CA" sz="1800" dirty="0"/>
              <a:t>L’éducation est une obligation, mais aussi un </a:t>
            </a:r>
            <a:r>
              <a:rPr lang="fr-CA" sz="1800" b="1" dirty="0">
                <a:solidFill>
                  <a:schemeClr val="accent1"/>
                </a:solidFill>
              </a:rPr>
              <a:t>DROIT</a:t>
            </a:r>
            <a:endParaRPr lang="fr-CA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77603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7F40C-71A9-4851-94E5-40733F98B9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5217" y="197814"/>
            <a:ext cx="8561747" cy="577323"/>
          </a:xfrm>
        </p:spPr>
        <p:txBody>
          <a:bodyPr anchor="ctr">
            <a:normAutofit/>
          </a:bodyPr>
          <a:lstStyle/>
          <a:p>
            <a:r>
              <a:rPr lang="en-CA" sz="3600" dirty="0"/>
              <a:t>Les services </a:t>
            </a:r>
            <a:r>
              <a:rPr lang="en-CA" sz="3600" dirty="0" err="1"/>
              <a:t>complémentaires</a:t>
            </a:r>
            <a:endParaRPr lang="fr-CA" sz="3600" dirty="0"/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1129AF92-EC03-4C9F-96FC-0B147189FC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2405" y="775137"/>
            <a:ext cx="9827580" cy="5476677"/>
          </a:xfrm>
        </p:spPr>
        <p:txBody>
          <a:bodyPr anchor="ctr">
            <a:normAutofit/>
          </a:bodyPr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A" sz="2000" dirty="0"/>
              <a:t>Offert par les CS et les CISSS/CIUSSS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A" sz="2000" dirty="0"/>
              <a:t>L’offre pas égale partout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fr-CA" sz="2000" dirty="0"/>
              <a:t>Nbre d’heures restreintes forçant les parents </a:t>
            </a:r>
          </a:p>
          <a:p>
            <a:pPr>
              <a:lnSpc>
                <a:spcPct val="110000"/>
              </a:lnSpc>
            </a:pPr>
            <a:r>
              <a:rPr lang="fr-CA" sz="2000" dirty="0"/>
              <a:t>à se tourner vers le privé</a:t>
            </a:r>
          </a:p>
          <a:p>
            <a:pPr>
              <a:lnSpc>
                <a:spcPct val="110000"/>
              </a:lnSpc>
            </a:pPr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13874892"/>
      </p:ext>
    </p:extLst>
  </p:cSld>
  <p:clrMapOvr>
    <a:masterClrMapping/>
  </p:clrMapOvr>
  <p:transition spd="slow">
    <p:push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75C74D-9E75-4B00-BDF0-50FF7443E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168" y="3251204"/>
            <a:ext cx="6223688" cy="2547594"/>
          </a:xfrm>
        </p:spPr>
        <p:txBody>
          <a:bodyPr>
            <a:normAutofit fontScale="90000"/>
          </a:bodyPr>
          <a:lstStyle/>
          <a:p>
            <a:pPr algn="l"/>
            <a:br>
              <a:rPr lang="en-CA" sz="3200" b="1" dirty="0"/>
            </a:br>
            <a:br>
              <a:rPr lang="en-CA" sz="3200" b="1" dirty="0"/>
            </a:br>
            <a:r>
              <a:rPr lang="en-CA" sz="3200" b="1" dirty="0"/>
              <a:t>Les EHDAA: La politique </a:t>
            </a:r>
            <a:r>
              <a:rPr lang="en-CA" sz="3200" b="1" dirty="0" err="1"/>
              <a:t>d’adaptation</a:t>
            </a:r>
            <a:r>
              <a:rPr lang="en-CA" sz="3200" b="1" dirty="0"/>
              <a:t> </a:t>
            </a:r>
            <a:r>
              <a:rPr lang="en-CA" sz="3200" b="1" dirty="0" err="1"/>
              <a:t>scolaire</a:t>
            </a:r>
            <a:br>
              <a:rPr lang="en-CA" sz="2800" dirty="0"/>
            </a:br>
            <a:br>
              <a:rPr lang="en-CA" sz="2800" dirty="0"/>
            </a:br>
            <a:r>
              <a:rPr lang="en-CA" sz="2800" dirty="0"/>
              <a:t>La </a:t>
            </a:r>
            <a:r>
              <a:rPr lang="en-CA" sz="2800" dirty="0" err="1"/>
              <a:t>réussite</a:t>
            </a:r>
            <a:r>
              <a:rPr lang="en-CA" sz="2800" dirty="0"/>
              <a:t> pour </a:t>
            </a:r>
            <a:r>
              <a:rPr lang="en-CA" sz="2800" dirty="0" err="1"/>
              <a:t>tous</a:t>
            </a:r>
            <a:r>
              <a:rPr lang="en-CA" sz="2800" dirty="0"/>
              <a:t>, </a:t>
            </a:r>
            <a:r>
              <a:rPr lang="en-CA" sz="2800" dirty="0" err="1"/>
              <a:t>mais</a:t>
            </a:r>
            <a:r>
              <a:rPr lang="en-CA" sz="2800" dirty="0"/>
              <a:t> pas </a:t>
            </a:r>
            <a:r>
              <a:rPr lang="en-CA" sz="2800" dirty="0" err="1"/>
              <a:t>pareil</a:t>
            </a:r>
            <a:r>
              <a:rPr lang="en-CA" sz="2800" dirty="0"/>
              <a:t> pour </a:t>
            </a:r>
            <a:r>
              <a:rPr lang="en-CA" sz="2800" dirty="0" err="1"/>
              <a:t>tous</a:t>
            </a:r>
            <a:r>
              <a:rPr lang="en-CA" sz="2800" dirty="0"/>
              <a:t>!</a:t>
            </a:r>
            <a:br>
              <a:rPr lang="en-CA" sz="2800" dirty="0"/>
            </a:br>
            <a:br>
              <a:rPr lang="en-CA" sz="2800" dirty="0"/>
            </a:br>
            <a:r>
              <a:rPr lang="en-CA" sz="2800" dirty="0"/>
              <a:t>EHDAA (</a:t>
            </a:r>
            <a:r>
              <a:rPr lang="en-CA" sz="2800" dirty="0" err="1"/>
              <a:t>Élève</a:t>
            </a:r>
            <a:r>
              <a:rPr lang="en-CA" sz="2800" dirty="0"/>
              <a:t> </a:t>
            </a:r>
            <a:r>
              <a:rPr lang="en-CA" sz="2800" dirty="0" err="1"/>
              <a:t>handicapé</a:t>
            </a:r>
            <a:r>
              <a:rPr lang="en-CA" sz="2800" dirty="0"/>
              <a:t> </a:t>
            </a:r>
            <a:r>
              <a:rPr lang="en-CA" sz="2800" dirty="0" err="1"/>
              <a:t>ou</a:t>
            </a:r>
            <a:r>
              <a:rPr lang="en-CA" sz="2800" dirty="0"/>
              <a:t> </a:t>
            </a:r>
            <a:r>
              <a:rPr lang="en-CA" sz="2800" dirty="0" err="1"/>
              <a:t>en</a:t>
            </a:r>
            <a:r>
              <a:rPr lang="en-CA" sz="2800" dirty="0"/>
              <a:t> </a:t>
            </a:r>
            <a:r>
              <a:rPr lang="en-CA" sz="2800" dirty="0" err="1"/>
              <a:t>difficulté</a:t>
            </a:r>
            <a:r>
              <a:rPr lang="en-CA" sz="2800" dirty="0"/>
              <a:t> </a:t>
            </a:r>
            <a:r>
              <a:rPr lang="en-CA" sz="2800" dirty="0" err="1"/>
              <a:t>d’adaptation</a:t>
            </a:r>
            <a:r>
              <a:rPr lang="en-CA" sz="2800" dirty="0"/>
              <a:t> </a:t>
            </a:r>
            <a:r>
              <a:rPr lang="en-CA" sz="2800" dirty="0" err="1"/>
              <a:t>ou</a:t>
            </a:r>
            <a:r>
              <a:rPr lang="en-CA" sz="2800" dirty="0"/>
              <a:t> </a:t>
            </a:r>
            <a:r>
              <a:rPr lang="en-CA" sz="2800" dirty="0" err="1"/>
              <a:t>d'apprentissage</a:t>
            </a:r>
            <a:r>
              <a:rPr lang="en-CA" sz="2800" dirty="0"/>
              <a:t>)-</a:t>
            </a:r>
            <a:r>
              <a:rPr lang="en-CA" sz="2800" dirty="0" err="1"/>
              <a:t>reconnu</a:t>
            </a:r>
            <a:r>
              <a:rPr lang="en-CA" sz="2800" dirty="0"/>
              <a:t> sous la LPH</a:t>
            </a:r>
            <a:br>
              <a:rPr lang="en-CA" sz="2800" dirty="0"/>
            </a:br>
            <a:br>
              <a:rPr lang="en-CA" sz="2800" dirty="0"/>
            </a:br>
            <a:br>
              <a:rPr lang="en-CA" sz="2800" dirty="0"/>
            </a:br>
            <a:r>
              <a:rPr lang="en-CA" sz="2800" dirty="0" err="1"/>
              <a:t>voir</a:t>
            </a:r>
            <a:r>
              <a:rPr lang="en-CA" sz="2800" dirty="0"/>
              <a:t> le tableau des codes de </a:t>
            </a:r>
            <a:r>
              <a:rPr lang="en-CA" sz="2800" dirty="0" err="1"/>
              <a:t>difficulté</a:t>
            </a:r>
            <a:r>
              <a:rPr lang="en-CA" sz="2800" dirty="0"/>
              <a:t> page 88</a:t>
            </a:r>
            <a:br>
              <a:rPr lang="en-CA" sz="2800" dirty="0"/>
            </a:br>
            <a:br>
              <a:rPr lang="en-CA" sz="2800" dirty="0"/>
            </a:b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814238170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75C74D-9E75-4B00-BDF0-50FF7443E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58" y="569843"/>
            <a:ext cx="6223688" cy="5989982"/>
          </a:xfrm>
        </p:spPr>
        <p:txBody>
          <a:bodyPr>
            <a:noAutofit/>
          </a:bodyPr>
          <a:lstStyle/>
          <a:p>
            <a:pPr marL="45720"/>
            <a:r>
              <a:rPr lang="en-CA" sz="2800" dirty="0"/>
              <a:t>Plan </a:t>
            </a:r>
            <a:r>
              <a:rPr lang="en-CA" sz="2800" dirty="0" err="1"/>
              <a:t>d’intervention</a:t>
            </a:r>
            <a:r>
              <a:rPr lang="en-CA" sz="2800" dirty="0"/>
              <a:t> </a:t>
            </a:r>
            <a:r>
              <a:rPr lang="en-CA" sz="2800" dirty="0" err="1"/>
              <a:t>en</a:t>
            </a:r>
            <a:r>
              <a:rPr lang="en-CA" sz="2800" dirty="0"/>
              <a:t> milieu </a:t>
            </a:r>
            <a:r>
              <a:rPr lang="en-CA" sz="2800" dirty="0" err="1"/>
              <a:t>scolaire</a:t>
            </a:r>
            <a:br>
              <a:rPr lang="en-CA" sz="2800" dirty="0"/>
            </a:br>
            <a:br>
              <a:rPr lang="en-CA" sz="2800" dirty="0"/>
            </a:br>
            <a:r>
              <a:rPr lang="en-CA" sz="2800" dirty="0" err="1"/>
              <a:t>Parcours</a:t>
            </a:r>
            <a:r>
              <a:rPr lang="en-CA" sz="2800" dirty="0"/>
              <a:t> possibles:</a:t>
            </a:r>
            <a:br>
              <a:rPr lang="en-CA" sz="2800" dirty="0"/>
            </a:br>
            <a:r>
              <a:rPr lang="en-CA" sz="2800" dirty="0"/>
              <a:t>	</a:t>
            </a:r>
            <a:r>
              <a:rPr lang="en-CA" sz="2400" dirty="0">
                <a:solidFill>
                  <a:schemeClr val="accent1"/>
                </a:solidFill>
              </a:rPr>
              <a:t>1-intégration </a:t>
            </a:r>
            <a:r>
              <a:rPr lang="en-CA" sz="2400" dirty="0" err="1">
                <a:solidFill>
                  <a:schemeClr val="accent1"/>
                </a:solidFill>
              </a:rPr>
              <a:t>en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classe</a:t>
            </a:r>
            <a:r>
              <a:rPr lang="en-CA" sz="2400" dirty="0">
                <a:solidFill>
                  <a:schemeClr val="accent1"/>
                </a:solidFill>
              </a:rPr>
              <a:t> ordinaire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	2- </a:t>
            </a:r>
            <a:r>
              <a:rPr lang="en-CA" sz="2400" dirty="0" err="1">
                <a:solidFill>
                  <a:schemeClr val="accent1"/>
                </a:solidFill>
              </a:rPr>
              <a:t>une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classe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spécialisée</a:t>
            </a:r>
            <a:r>
              <a:rPr lang="en-CA" sz="2400" dirty="0">
                <a:solidFill>
                  <a:schemeClr val="accent1"/>
                </a:solidFill>
              </a:rPr>
              <a:t> 	avec integration </a:t>
            </a:r>
            <a:r>
              <a:rPr lang="en-CA" sz="2400" dirty="0" err="1">
                <a:solidFill>
                  <a:schemeClr val="accent1"/>
                </a:solidFill>
              </a:rPr>
              <a:t>en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classe</a:t>
            </a:r>
            <a:r>
              <a:rPr lang="en-CA" sz="2400" dirty="0">
                <a:solidFill>
                  <a:schemeClr val="accent1"/>
                </a:solidFill>
              </a:rPr>
              <a:t> 	ordinaire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	3-une </a:t>
            </a:r>
            <a:r>
              <a:rPr lang="en-CA" sz="2400" dirty="0" err="1">
                <a:solidFill>
                  <a:schemeClr val="accent1"/>
                </a:solidFill>
              </a:rPr>
              <a:t>classe</a:t>
            </a:r>
            <a:r>
              <a:rPr lang="en-CA" sz="2400" dirty="0">
                <a:solidFill>
                  <a:schemeClr val="accent1"/>
                </a:solidFill>
              </a:rPr>
              <a:t> </a:t>
            </a:r>
            <a:r>
              <a:rPr lang="en-CA" sz="2400" dirty="0" err="1">
                <a:solidFill>
                  <a:schemeClr val="accent1"/>
                </a:solidFill>
              </a:rPr>
              <a:t>spéciale</a:t>
            </a:r>
            <a:r>
              <a:rPr lang="en-CA" sz="2400" dirty="0">
                <a:solidFill>
                  <a:schemeClr val="accent1"/>
                </a:solidFill>
              </a:rPr>
              <a:t> dans 	</a:t>
            </a:r>
            <a:r>
              <a:rPr lang="en-CA" sz="2400" dirty="0" err="1">
                <a:solidFill>
                  <a:schemeClr val="accent1"/>
                </a:solidFill>
              </a:rPr>
              <a:t>une</a:t>
            </a:r>
            <a:r>
              <a:rPr lang="en-CA" sz="2400" dirty="0">
                <a:solidFill>
                  <a:schemeClr val="accent1"/>
                </a:solidFill>
              </a:rPr>
              <a:t> école ordinaire</a:t>
            </a:r>
            <a:br>
              <a:rPr lang="en-CA" sz="2400" dirty="0">
                <a:solidFill>
                  <a:schemeClr val="accent1"/>
                </a:solidFill>
              </a:rPr>
            </a:br>
            <a:r>
              <a:rPr lang="en-CA" sz="2400" dirty="0">
                <a:solidFill>
                  <a:schemeClr val="accent1"/>
                </a:solidFill>
              </a:rPr>
              <a:t>	4- </a:t>
            </a:r>
            <a:r>
              <a:rPr lang="en-CA" sz="2400" dirty="0" err="1">
                <a:solidFill>
                  <a:schemeClr val="accent1"/>
                </a:solidFill>
              </a:rPr>
              <a:t>une</a:t>
            </a:r>
            <a:r>
              <a:rPr lang="en-CA" sz="2400" dirty="0">
                <a:solidFill>
                  <a:schemeClr val="accent1"/>
                </a:solidFill>
              </a:rPr>
              <a:t> école </a:t>
            </a:r>
            <a:r>
              <a:rPr lang="en-CA" sz="2400" dirty="0" err="1">
                <a:solidFill>
                  <a:schemeClr val="accent1"/>
                </a:solidFill>
              </a:rPr>
              <a:t>spécialisée</a:t>
            </a:r>
            <a:br>
              <a:rPr lang="en-CA" sz="2400" dirty="0">
                <a:solidFill>
                  <a:schemeClr val="accent1"/>
                </a:solidFill>
              </a:rPr>
            </a:br>
            <a:br>
              <a:rPr lang="en-CA" sz="2800" dirty="0"/>
            </a:br>
            <a:r>
              <a:rPr lang="en-CA" sz="2800" dirty="0" err="1"/>
              <a:t>Différents</a:t>
            </a:r>
            <a:r>
              <a:rPr lang="en-CA" sz="2800" dirty="0"/>
              <a:t> programmes </a:t>
            </a:r>
            <a:r>
              <a:rPr lang="en-CA" sz="2800" dirty="0" err="1"/>
              <a:t>d’études</a:t>
            </a:r>
            <a:r>
              <a:rPr lang="en-CA" sz="2800" dirty="0"/>
              <a:t> </a:t>
            </a:r>
            <a:r>
              <a:rPr lang="fr-CA" sz="2800" dirty="0"/>
              <a:t>possibles</a:t>
            </a:r>
            <a:br>
              <a:rPr lang="fr-CA" sz="3200" dirty="0"/>
            </a:br>
            <a:endParaRPr lang="fr-CA" sz="8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B138DF-E8EC-27D2-B0C2-02EE058DF904}"/>
              </a:ext>
            </a:extLst>
          </p:cNvPr>
          <p:cNvSpPr txBox="1"/>
          <p:nvPr/>
        </p:nvSpPr>
        <p:spPr>
          <a:xfrm>
            <a:off x="7050157" y="569843"/>
            <a:ext cx="459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/>
              <a:t>Un exemple d’intégration</a:t>
            </a:r>
            <a:br>
              <a:rPr lang="fr-CA" sz="1800"/>
            </a:br>
            <a:r>
              <a:rPr lang="fr-CA" sz="1800">
                <a:hlinkClick r:id="rId2"/>
              </a:rPr>
              <a:t>Au secondaire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144977112"/>
      </p:ext>
    </p:extLst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75C74D-9E75-4B00-BDF0-50FF7443E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058" y="569843"/>
            <a:ext cx="6223688" cy="5989982"/>
          </a:xfrm>
        </p:spPr>
        <p:txBody>
          <a:bodyPr>
            <a:noAutofit/>
          </a:bodyPr>
          <a:lstStyle/>
          <a:p>
            <a:r>
              <a:rPr lang="en-CA" sz="2400" dirty="0"/>
              <a:t>Conseil </a:t>
            </a:r>
            <a:r>
              <a:rPr lang="en-CA" sz="2400" dirty="0" err="1"/>
              <a:t>d’établissement</a:t>
            </a:r>
            <a:r>
              <a:rPr lang="en-CA" sz="2400" dirty="0"/>
              <a:t>- </a:t>
            </a:r>
            <a:r>
              <a:rPr lang="en-CA" sz="2400" dirty="0" err="1">
                <a:solidFill>
                  <a:srgbClr val="FF0000"/>
                </a:solidFill>
              </a:rPr>
              <a:t>obligatoire</a:t>
            </a:r>
            <a:br>
              <a:rPr lang="en-CA" sz="2400" dirty="0"/>
            </a:br>
            <a:br>
              <a:rPr lang="en-CA" sz="2400" dirty="0"/>
            </a:br>
            <a:r>
              <a:rPr lang="fr-CA" sz="2400" dirty="0"/>
              <a:t>À quoi ça sert?</a:t>
            </a:r>
            <a:br>
              <a:rPr lang="fr-CA" sz="2400" dirty="0"/>
            </a:br>
            <a:br>
              <a:rPr lang="fr-CA" sz="2400" dirty="0"/>
            </a:br>
            <a:r>
              <a:rPr lang="fr-CA" sz="2400" dirty="0"/>
              <a:t>- Assurer l’intégration de l’école dans son quartier, sa communauté</a:t>
            </a:r>
            <a:br>
              <a:rPr lang="fr-CA" sz="2400" dirty="0"/>
            </a:br>
            <a:r>
              <a:rPr lang="fr-CA" sz="2400" dirty="0"/>
              <a:t>- Décider des règles de vie de l’école;</a:t>
            </a:r>
            <a:br>
              <a:rPr lang="fr-CA" sz="2400" dirty="0"/>
            </a:br>
            <a:r>
              <a:rPr lang="fr-CA" sz="2400" dirty="0"/>
              <a:t>- Accepter les projets pédagogiques;</a:t>
            </a:r>
            <a:br>
              <a:rPr lang="fr-CA" sz="2400" dirty="0"/>
            </a:br>
            <a:r>
              <a:rPr lang="fr-CA" sz="2400" dirty="0"/>
              <a:t>- Accepter les sorties pédagogiques (voyages et autres);</a:t>
            </a:r>
            <a:br>
              <a:rPr lang="fr-CA" sz="2400" dirty="0"/>
            </a:br>
            <a:r>
              <a:rPr lang="fr-CA" sz="2400" dirty="0"/>
              <a:t>- Assurer la mise en place de la politique 56</a:t>
            </a:r>
            <a:br>
              <a:rPr lang="fr-CA" sz="2400" dirty="0"/>
            </a:br>
            <a:br>
              <a:rPr lang="en-CA" sz="2800" dirty="0"/>
            </a:br>
            <a:br>
              <a:rPr lang="en-CA" sz="2400" dirty="0">
                <a:solidFill>
                  <a:schemeClr val="accent1"/>
                </a:solidFill>
              </a:rPr>
            </a:br>
            <a:endParaRPr lang="fr-CA" sz="8800" dirty="0"/>
          </a:p>
        </p:txBody>
      </p:sp>
    </p:spTree>
    <p:extLst>
      <p:ext uri="{BB962C8B-B14F-4D97-AF65-F5344CB8AC3E}">
        <p14:creationId xmlns:p14="http://schemas.microsoft.com/office/powerpoint/2010/main" val="3713318821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75C74D-9E75-4B00-BDF0-50FF7443E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77" y="1216174"/>
            <a:ext cx="6223688" cy="5989982"/>
          </a:xfrm>
        </p:spPr>
        <p:txBody>
          <a:bodyPr>
            <a:noAutofit/>
          </a:bodyPr>
          <a:lstStyle/>
          <a:p>
            <a:r>
              <a:rPr lang="en-CA" sz="2000" b="1" dirty="0" err="1"/>
              <a:t>Loi</a:t>
            </a:r>
            <a:r>
              <a:rPr lang="en-CA" sz="2000" b="1" dirty="0"/>
              <a:t> 56- </a:t>
            </a:r>
            <a:r>
              <a:rPr lang="fr-CA" sz="2000" b="1" dirty="0"/>
              <a:t>La loi visant à lutter contre l’intimidation et la violence</a:t>
            </a:r>
            <a:br>
              <a:rPr lang="fr-CA" sz="2000" dirty="0"/>
            </a:br>
            <a:br>
              <a:rPr lang="fr-CA" sz="2000" dirty="0"/>
            </a:br>
            <a:r>
              <a:rPr lang="fr-CA" sz="2000" dirty="0"/>
              <a:t>- Chaque </a:t>
            </a:r>
            <a:r>
              <a:rPr lang="fr-CA" sz="2000" dirty="0">
                <a:solidFill>
                  <a:schemeClr val="accent2"/>
                </a:solidFill>
              </a:rPr>
              <a:t>centre scolaire </a:t>
            </a:r>
            <a:r>
              <a:rPr lang="fr-CA" sz="2000" dirty="0"/>
              <a:t>doit avoir un plan de lutte contre la violence et l’intimidation pour ses écoles (étudiants, enseignants et tout adulte dans l’école et sur son terrain).</a:t>
            </a:r>
            <a:br>
              <a:rPr lang="fr-CA" sz="2000" dirty="0"/>
            </a:br>
            <a:br>
              <a:rPr lang="fr-CA" sz="2000" dirty="0"/>
            </a:br>
            <a:r>
              <a:rPr lang="fr-CA" sz="2000" dirty="0"/>
              <a:t>- Chaque </a:t>
            </a:r>
            <a:r>
              <a:rPr lang="fr-CA" sz="2000" dirty="0">
                <a:solidFill>
                  <a:schemeClr val="accent2"/>
                </a:solidFill>
              </a:rPr>
              <a:t>école</a:t>
            </a:r>
            <a:r>
              <a:rPr lang="fr-CA" sz="2000" dirty="0"/>
              <a:t> doit avoir son plan de lutte, c’est au directeur d’assigner une personne de son équipe qui est responsable de sa diffusion, mise en pratique et respect.</a:t>
            </a:r>
            <a:br>
              <a:rPr lang="fr-CA" sz="2000" dirty="0"/>
            </a:br>
            <a:br>
              <a:rPr lang="fr-CA" sz="2000" dirty="0"/>
            </a:br>
            <a:r>
              <a:rPr lang="fr-CA" sz="2000" dirty="0"/>
              <a:t>- Chaque école doit faire un </a:t>
            </a:r>
            <a:r>
              <a:rPr lang="fr-CA" sz="2000" dirty="0">
                <a:solidFill>
                  <a:schemeClr val="accent2"/>
                </a:solidFill>
              </a:rPr>
              <a:t>compte rendu </a:t>
            </a:r>
            <a:r>
              <a:rPr lang="fr-CA" sz="2000" dirty="0"/>
              <a:t>à la fin de l’année scolaire des interventions faites (d’ordre préventif et curatif)</a:t>
            </a:r>
            <a:br>
              <a:rPr lang="fr-CA" sz="2000" dirty="0"/>
            </a:br>
            <a:br>
              <a:rPr lang="fr-CA" sz="2000" dirty="0"/>
            </a:br>
            <a:r>
              <a:rPr lang="fr-CA" sz="2000" dirty="0"/>
              <a:t>- Les </a:t>
            </a:r>
            <a:r>
              <a:rPr lang="fr-CA" sz="2000" dirty="0">
                <a:solidFill>
                  <a:schemeClr val="accent2"/>
                </a:solidFill>
              </a:rPr>
              <a:t>éducateurs spécialisés </a:t>
            </a:r>
            <a:r>
              <a:rPr lang="fr-CA" sz="2000" dirty="0"/>
              <a:t>ont souvent ce mandat.</a:t>
            </a:r>
            <a:br>
              <a:rPr lang="en-CA" sz="2400" dirty="0"/>
            </a:br>
            <a:br>
              <a:rPr lang="en-CA" sz="2800" dirty="0"/>
            </a:br>
            <a:br>
              <a:rPr lang="en-CA" sz="2400" dirty="0">
                <a:solidFill>
                  <a:schemeClr val="accent1"/>
                </a:solidFill>
              </a:rPr>
            </a:br>
            <a:endParaRPr lang="fr-CA" sz="8800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0B138DF-E8EC-27D2-B0C2-02EE058DF904}"/>
              </a:ext>
            </a:extLst>
          </p:cNvPr>
          <p:cNvSpPr txBox="1"/>
          <p:nvPr/>
        </p:nvSpPr>
        <p:spPr>
          <a:xfrm>
            <a:off x="7050157" y="569843"/>
            <a:ext cx="4598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800" dirty="0"/>
              <a:t>Faire exercice: LIP intimidation violence oui ou non?</a:t>
            </a:r>
            <a:endParaRPr lang="fr-CA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44E4408A-B22F-D1B9-9F08-E135AD3034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4369" y="430114"/>
            <a:ext cx="925788" cy="925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7425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875C74D-9E75-4B00-BDF0-50FF7443E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4451" y="1431234"/>
            <a:ext cx="6223688" cy="4449704"/>
          </a:xfrm>
        </p:spPr>
        <p:txBody>
          <a:bodyPr>
            <a:noAutofit/>
          </a:bodyPr>
          <a:lstStyle/>
          <a:p>
            <a:r>
              <a:rPr lang="fr-CA" sz="2400" b="1" dirty="0"/>
              <a:t>À retenir…</a:t>
            </a:r>
            <a:br>
              <a:rPr lang="fr-CA" sz="2400" dirty="0"/>
            </a:br>
            <a:br>
              <a:rPr lang="fr-CA" sz="2400" dirty="0"/>
            </a:br>
            <a:r>
              <a:rPr lang="fr-CA" sz="2400" dirty="0"/>
              <a:t>La mission des écoles</a:t>
            </a:r>
            <a:br>
              <a:rPr lang="fr-CA" sz="2400" dirty="0"/>
            </a:br>
            <a:r>
              <a:rPr lang="fr-CA" sz="2400" dirty="0"/>
              <a:t>La fréquentation obligatoire</a:t>
            </a:r>
            <a:br>
              <a:rPr lang="fr-CA" sz="2400" dirty="0"/>
            </a:br>
            <a:r>
              <a:rPr lang="fr-CA" sz="2400" dirty="0"/>
              <a:t>Les services complémentaires (qui fait quoi)</a:t>
            </a:r>
            <a:br>
              <a:rPr lang="fr-CA" sz="2400" dirty="0"/>
            </a:br>
            <a:r>
              <a:rPr lang="fr-CA" sz="2400" dirty="0"/>
              <a:t>Le rôle de l’éducateur spécialisé</a:t>
            </a:r>
            <a:br>
              <a:rPr lang="fr-CA" sz="2400" dirty="0"/>
            </a:br>
            <a:r>
              <a:rPr lang="fr-CA" sz="2400" dirty="0"/>
              <a:t>La loi 56</a:t>
            </a:r>
            <a:br>
              <a:rPr lang="fr-CA" sz="2400" dirty="0"/>
            </a:br>
            <a:br>
              <a:rPr lang="en-CA" sz="2800" dirty="0"/>
            </a:br>
            <a:br>
              <a:rPr lang="en-CA" sz="2800" dirty="0"/>
            </a:br>
            <a:br>
              <a:rPr lang="en-CA" sz="2400" dirty="0">
                <a:solidFill>
                  <a:schemeClr val="accent1"/>
                </a:solidFill>
              </a:rPr>
            </a:br>
            <a:endParaRPr lang="fr-CA" sz="8800" dirty="0"/>
          </a:p>
        </p:txBody>
      </p:sp>
    </p:spTree>
    <p:extLst>
      <p:ext uri="{BB962C8B-B14F-4D97-AF65-F5344CB8AC3E}">
        <p14:creationId xmlns:p14="http://schemas.microsoft.com/office/powerpoint/2010/main" val="1172865148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3C240-5194-4142-BBDD-DE34BAC5F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0" y="261229"/>
            <a:ext cx="6708559" cy="1443284"/>
          </a:xfrm>
        </p:spPr>
        <p:txBody>
          <a:bodyPr>
            <a:normAutofit/>
          </a:bodyPr>
          <a:lstStyle/>
          <a:p>
            <a:r>
              <a:rPr lang="fr-CA" dirty="0"/>
              <a:t>Objet de la loi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AEC26F-0B53-42A7-B092-05F511AC7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698" y="1905370"/>
            <a:ext cx="5166804" cy="389908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r-CA" sz="4000" dirty="0">
                <a:solidFill>
                  <a:srgbClr val="FF0000"/>
                </a:solidFill>
              </a:rPr>
              <a:t>Provincial, ministère de l’éducation</a:t>
            </a:r>
          </a:p>
          <a:p>
            <a:pPr algn="l"/>
            <a:r>
              <a:rPr lang="fr-CA" sz="4000" dirty="0">
                <a:solidFill>
                  <a:schemeClr val="accent4"/>
                </a:solidFill>
              </a:rPr>
              <a:t>Du préscolaire aux adultes</a:t>
            </a:r>
          </a:p>
          <a:p>
            <a:pPr algn="l"/>
            <a:r>
              <a:rPr lang="fr-CA" sz="4000" dirty="0">
                <a:solidFill>
                  <a:srgbClr val="7030A0"/>
                </a:solidFill>
              </a:rPr>
              <a:t>Créer des régimes pédagogiques qui doivent être respectés, au public et au privé</a:t>
            </a:r>
          </a:p>
        </p:txBody>
      </p:sp>
    </p:spTree>
    <p:extLst>
      <p:ext uri="{BB962C8B-B14F-4D97-AF65-F5344CB8AC3E}">
        <p14:creationId xmlns:p14="http://schemas.microsoft.com/office/powerpoint/2010/main" val="39582152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3C240-5194-4142-BBDD-DE34BAC5F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6330" y="261229"/>
            <a:ext cx="6708559" cy="1443284"/>
          </a:xfrm>
        </p:spPr>
        <p:txBody>
          <a:bodyPr>
            <a:normAutofit fontScale="90000"/>
          </a:bodyPr>
          <a:lstStyle/>
          <a:p>
            <a:r>
              <a:rPr lang="fr-CA" dirty="0"/>
              <a:t>Mission des écoles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DAEC26F-0B53-42A7-B092-05F511AC7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0698" y="1905370"/>
            <a:ext cx="5166804" cy="389908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fr-CA" sz="4000" dirty="0">
                <a:solidFill>
                  <a:srgbClr val="FF0000"/>
                </a:solidFill>
              </a:rPr>
              <a:t>INSTRUIRE </a:t>
            </a:r>
          </a:p>
          <a:p>
            <a:pPr algn="l"/>
            <a:r>
              <a:rPr lang="fr-CA" sz="4000" dirty="0">
                <a:solidFill>
                  <a:srgbClr val="FF0000"/>
                </a:solidFill>
              </a:rPr>
              <a:t>(Les savoirs)</a:t>
            </a:r>
          </a:p>
          <a:p>
            <a:pPr algn="l"/>
            <a:r>
              <a:rPr lang="fr-CA" sz="4000" dirty="0">
                <a:solidFill>
                  <a:schemeClr val="accent1">
                    <a:lumMod val="50000"/>
                  </a:schemeClr>
                </a:solidFill>
              </a:rPr>
              <a:t>SOCIALISER </a:t>
            </a:r>
          </a:p>
          <a:p>
            <a:pPr algn="l"/>
            <a:r>
              <a:rPr lang="fr-CA" sz="4000" dirty="0">
                <a:solidFill>
                  <a:schemeClr val="accent1">
                    <a:lumMod val="50000"/>
                  </a:schemeClr>
                </a:solidFill>
              </a:rPr>
              <a:t>(Le savoir-être)</a:t>
            </a:r>
          </a:p>
          <a:p>
            <a:pPr algn="l"/>
            <a:r>
              <a:rPr lang="fr-CA" sz="4000" dirty="0">
                <a:solidFill>
                  <a:srgbClr val="7030A0"/>
                </a:solidFill>
              </a:rPr>
              <a:t>QUALIFIER </a:t>
            </a:r>
          </a:p>
          <a:p>
            <a:pPr algn="l"/>
            <a:r>
              <a:rPr lang="fr-CA" sz="4000" dirty="0">
                <a:solidFill>
                  <a:srgbClr val="7030A0"/>
                </a:solidFill>
              </a:rPr>
              <a:t>(Le savoir-faire)</a:t>
            </a:r>
          </a:p>
        </p:txBody>
      </p:sp>
    </p:spTree>
    <p:extLst>
      <p:ext uri="{BB962C8B-B14F-4D97-AF65-F5344CB8AC3E}">
        <p14:creationId xmlns:p14="http://schemas.microsoft.com/office/powerpoint/2010/main" val="191096898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3426" y="1221758"/>
            <a:ext cx="7345711" cy="1569309"/>
          </a:xfrm>
        </p:spPr>
        <p:txBody>
          <a:bodyPr>
            <a:normAutofit fontScale="90000"/>
          </a:bodyPr>
          <a:lstStyle/>
          <a:p>
            <a:r>
              <a:rPr lang="fr-CA" dirty="0"/>
              <a:t>Admissibilité pour débuter ses études…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724" y="2791067"/>
            <a:ext cx="5486400" cy="3195961"/>
          </a:xfrm>
        </p:spPr>
        <p:txBody>
          <a:bodyPr>
            <a:noAutofit/>
          </a:bodyPr>
          <a:lstStyle/>
          <a:p>
            <a:r>
              <a:rPr lang="fr-CA" sz="2400" dirty="0">
                <a:solidFill>
                  <a:srgbClr val="FF0000"/>
                </a:solidFill>
              </a:rPr>
              <a:t>4 ans</a:t>
            </a:r>
          </a:p>
          <a:p>
            <a:r>
              <a:rPr lang="fr-CA" sz="2400" dirty="0"/>
              <a:t>Graduellement mise en place depuis l’acception de la loi n.5</a:t>
            </a:r>
          </a:p>
          <a:p>
            <a:r>
              <a:rPr lang="fr-CA" sz="2400" dirty="0">
                <a:solidFill>
                  <a:srgbClr val="FF0000"/>
                </a:solidFill>
              </a:rPr>
              <a:t>5 ans</a:t>
            </a:r>
          </a:p>
          <a:p>
            <a:r>
              <a:rPr lang="fr-CA" sz="2400" dirty="0"/>
              <a:t>Tout enfant</a:t>
            </a:r>
            <a:endParaRPr lang="fr-CA" sz="3600" dirty="0"/>
          </a:p>
        </p:txBody>
      </p:sp>
    </p:spTree>
    <p:extLst>
      <p:ext uri="{BB962C8B-B14F-4D97-AF65-F5344CB8AC3E}">
        <p14:creationId xmlns:p14="http://schemas.microsoft.com/office/powerpoint/2010/main" val="1090142043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04287" y="265043"/>
            <a:ext cx="5492683" cy="1060174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CA" sz="4000" dirty="0"/>
              <a:t>Obligation de fréquentation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739" y="0"/>
            <a:ext cx="6389591" cy="5922818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fr-CA" sz="2400" dirty="0"/>
              <a:t>6 ans</a:t>
            </a:r>
          </a:p>
          <a:p>
            <a:pPr>
              <a:lnSpc>
                <a:spcPct val="110000"/>
              </a:lnSpc>
            </a:pPr>
            <a:r>
              <a:rPr lang="fr-CA" sz="2400" dirty="0"/>
              <a:t>1er jour du calendrier scolaire où il a atteint cet âge</a:t>
            </a:r>
          </a:p>
          <a:p>
            <a:pPr>
              <a:lnSpc>
                <a:spcPct val="110000"/>
              </a:lnSpc>
            </a:pPr>
            <a:r>
              <a:rPr lang="fr-CA" sz="2400" dirty="0"/>
              <a:t>16 ans</a:t>
            </a:r>
          </a:p>
          <a:p>
            <a:pPr>
              <a:lnSpc>
                <a:spcPct val="110000"/>
              </a:lnSpc>
            </a:pPr>
            <a:r>
              <a:rPr lang="fr-CA" sz="2400" dirty="0"/>
              <a:t>Jusqu’au dernier jour du calendrier scolaire où il a atteint cet âge</a:t>
            </a:r>
          </a:p>
          <a:p>
            <a:pPr>
              <a:lnSpc>
                <a:spcPct val="110000"/>
              </a:lnSpc>
            </a:pP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39357817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7376" y="266506"/>
            <a:ext cx="10991906" cy="1569309"/>
          </a:xfrm>
        </p:spPr>
        <p:txBody>
          <a:bodyPr>
            <a:noAutofit/>
          </a:bodyPr>
          <a:lstStyle/>
          <a:p>
            <a:r>
              <a:rPr lang="fr-CA" sz="4400" dirty="0"/>
              <a:t>Admissibilité pour terminer ses études dans un établissement secondaire…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394" y="1949265"/>
            <a:ext cx="6033935" cy="3357034"/>
          </a:xfrm>
        </p:spPr>
        <p:txBody>
          <a:bodyPr>
            <a:noAutofit/>
          </a:bodyPr>
          <a:lstStyle/>
          <a:p>
            <a:r>
              <a:rPr lang="fr-CA" sz="2000" dirty="0">
                <a:solidFill>
                  <a:srgbClr val="FF0000"/>
                </a:solidFill>
              </a:rPr>
              <a:t>18 ans</a:t>
            </a:r>
          </a:p>
          <a:p>
            <a:r>
              <a:rPr lang="fr-CA" sz="2000" dirty="0"/>
              <a:t>Pour tout étudiant qui n’a pas terminé son secondaire, ensuite, on transfère à la formation aux adultes</a:t>
            </a:r>
          </a:p>
          <a:p>
            <a:r>
              <a:rPr lang="fr-CA" sz="2000" dirty="0">
                <a:solidFill>
                  <a:srgbClr val="FF0000"/>
                </a:solidFill>
              </a:rPr>
              <a:t>21 ans</a:t>
            </a:r>
          </a:p>
          <a:p>
            <a:r>
              <a:rPr lang="fr-CA" sz="2000" dirty="0"/>
              <a:t>Pour les étudiants EHDAA, en particulier DI, DP sévère</a:t>
            </a:r>
          </a:p>
        </p:txBody>
      </p:sp>
    </p:spTree>
    <p:extLst>
      <p:ext uri="{BB962C8B-B14F-4D97-AF65-F5344CB8AC3E}">
        <p14:creationId xmlns:p14="http://schemas.microsoft.com/office/powerpoint/2010/main" val="39648738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-186881"/>
            <a:ext cx="5492683" cy="1896411"/>
          </a:xfrm>
        </p:spPr>
        <p:txBody>
          <a:bodyPr anchor="ctr">
            <a:normAutofit fontScale="90000"/>
          </a:bodyPr>
          <a:lstStyle/>
          <a:p>
            <a:pPr algn="ctr"/>
            <a:r>
              <a:rPr lang="fr-CA" sz="4000" b="1" dirty="0"/>
              <a:t>Responsabilités pour la gestion de la non- fréquentation scolaire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495" y="989470"/>
            <a:ext cx="6221896" cy="5457713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fr-CA" b="1" dirty="0"/>
              <a:t>Des parents</a:t>
            </a:r>
          </a:p>
          <a:p>
            <a:pPr>
              <a:lnSpc>
                <a:spcPct val="110000"/>
              </a:lnSpc>
            </a:pPr>
            <a:r>
              <a:rPr lang="fr-CA" dirty="0"/>
              <a:t>Devoir lié à l’éducation</a:t>
            </a:r>
          </a:p>
          <a:p>
            <a:pPr>
              <a:lnSpc>
                <a:spcPct val="110000"/>
              </a:lnSpc>
            </a:pPr>
            <a:r>
              <a:rPr lang="fr-CA" dirty="0"/>
              <a:t>Motif de compromission (LPJ)</a:t>
            </a:r>
          </a:p>
          <a:p>
            <a:pPr>
              <a:lnSpc>
                <a:spcPct val="110000"/>
              </a:lnSpc>
            </a:pPr>
            <a:endParaRPr lang="fr-CA" dirty="0"/>
          </a:p>
          <a:p>
            <a:pPr>
              <a:lnSpc>
                <a:spcPct val="110000"/>
              </a:lnSpc>
            </a:pPr>
            <a:r>
              <a:rPr lang="fr-CA" b="1" dirty="0"/>
              <a:t>De la direction de l’école</a:t>
            </a:r>
          </a:p>
          <a:p>
            <a:pPr>
              <a:lnSpc>
                <a:spcPct val="110000"/>
              </a:lnSpc>
            </a:pPr>
            <a:r>
              <a:rPr lang="fr-CA" dirty="0"/>
              <a:t>Devoir de s’assurer de la fréquentation</a:t>
            </a:r>
          </a:p>
          <a:p>
            <a:pPr>
              <a:lnSpc>
                <a:spcPct val="110000"/>
              </a:lnSpc>
            </a:pPr>
            <a:r>
              <a:rPr lang="fr-CA" dirty="0"/>
              <a:t>Ententes et moyens utilisés</a:t>
            </a:r>
          </a:p>
          <a:p>
            <a:pPr>
              <a:lnSpc>
                <a:spcPct val="110000"/>
              </a:lnSpc>
            </a:pPr>
            <a:r>
              <a:rPr lang="fr-CA" dirty="0"/>
              <a:t>Devoir de signalement DPJ</a:t>
            </a:r>
          </a:p>
          <a:p>
            <a:pPr>
              <a:lnSpc>
                <a:spcPct val="110000"/>
              </a:lnSpc>
            </a:pPr>
            <a:endParaRPr lang="fr-CA" sz="1300" dirty="0"/>
          </a:p>
        </p:txBody>
      </p:sp>
    </p:spTree>
    <p:extLst>
      <p:ext uri="{BB962C8B-B14F-4D97-AF65-F5344CB8AC3E}">
        <p14:creationId xmlns:p14="http://schemas.microsoft.com/office/powerpoint/2010/main" val="3686769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0524" y="-124287"/>
            <a:ext cx="6158144" cy="1228402"/>
          </a:xfrm>
        </p:spPr>
        <p:txBody>
          <a:bodyPr>
            <a:normAutofit fontScale="90000"/>
          </a:bodyPr>
          <a:lstStyle/>
          <a:p>
            <a:r>
              <a:rPr lang="fr-CA" sz="5400" dirty="0"/>
              <a:t>Motifs d’exemption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51" y="1610142"/>
            <a:ext cx="6312023" cy="4063294"/>
          </a:xfrm>
        </p:spPr>
        <p:txBody>
          <a:bodyPr>
            <a:no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FF0000"/>
                </a:solidFill>
              </a:rPr>
              <a:t>En raison d’une maladie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7030A0"/>
                </a:solidFill>
              </a:rPr>
              <a:t>En raison d’un handicap physique ou intellectuel grave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0070C0"/>
                </a:solidFill>
              </a:rPr>
              <a:t>En raison d’une expulsion de l’école par le 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CA" sz="2400" dirty="0">
                <a:solidFill>
                  <a:srgbClr val="00B050"/>
                </a:solidFill>
              </a:rPr>
              <a:t>En raison d’une fréquentation scolaire autre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fr-CA" sz="2800" dirty="0"/>
          </a:p>
          <a:p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10235996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F62FF-167D-4E91-AC85-0B44EF8C43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1177" y="79899"/>
            <a:ext cx="11567604" cy="1228402"/>
          </a:xfrm>
        </p:spPr>
        <p:txBody>
          <a:bodyPr>
            <a:noAutofit/>
          </a:bodyPr>
          <a:lstStyle/>
          <a:p>
            <a:pPr lvl="0" algn="just"/>
            <a:r>
              <a:rPr lang="fr-CA" sz="3200" b="1" dirty="0">
                <a:solidFill>
                  <a:srgbClr val="7030A0"/>
                </a:solidFill>
              </a:rPr>
              <a:t>La fréquentation scolaire autre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C292D8-DFD7-4495-9176-3855C94FDA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3985" y="1539121"/>
            <a:ext cx="6320901" cy="3414619"/>
          </a:xfrm>
        </p:spPr>
        <p:txBody>
          <a:bodyPr>
            <a:noAutofit/>
          </a:bodyPr>
          <a:lstStyle/>
          <a:p>
            <a:pPr algn="just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Le projet déposé au CS doit répondre aux 3 volets de la mission</a:t>
            </a:r>
          </a:p>
          <a:p>
            <a:pPr algn="just"/>
            <a:endParaRPr lang="fr-FR" sz="1500" dirty="0"/>
          </a:p>
          <a:p>
            <a:pPr algn="just"/>
            <a:r>
              <a:rPr lang="fr-FR" dirty="0">
                <a:solidFill>
                  <a:schemeClr val="accent6">
                    <a:lumMod val="75000"/>
                  </a:schemeClr>
                </a:solidFill>
                <a:hlinkClick r:id="rId2"/>
              </a:rPr>
              <a:t>L’association québécoise pour l’éducation à domicile a été fondée en 1997</a:t>
            </a:r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algn="just"/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Un exemple:</a:t>
            </a:r>
          </a:p>
          <a:p>
            <a:pPr algn="just"/>
            <a:r>
              <a:rPr lang="fr-FR" i="1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https://www.tvanouvelles.ca/videos/5560113403001</a:t>
            </a:r>
            <a:endParaRPr lang="fr-FR" i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fr-CA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CA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88169129"/>
      </p:ext>
    </p:extLst>
  </p:cSld>
  <p:clrMapOvr>
    <a:masterClrMapping/>
  </p:clrMapOvr>
  <p:transition spd="slow">
    <p:push dir="u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ie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739</Words>
  <Application>Microsoft Office PowerPoint</Application>
  <PresentationFormat>Grand écran</PresentationFormat>
  <Paragraphs>91</Paragraphs>
  <Slides>17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Raleway</vt:lpstr>
      <vt:lpstr>Galerie</vt:lpstr>
      <vt:lpstr>Présentation PowerPoint</vt:lpstr>
      <vt:lpstr>Objet de la loi</vt:lpstr>
      <vt:lpstr>Mission des écoles</vt:lpstr>
      <vt:lpstr>Admissibilité pour débuter ses études…</vt:lpstr>
      <vt:lpstr>Obligation de fréquentation</vt:lpstr>
      <vt:lpstr>Admissibilité pour terminer ses études dans un établissement secondaire…</vt:lpstr>
      <vt:lpstr>Responsabilités pour la gestion de la non- fréquentation scolaire</vt:lpstr>
      <vt:lpstr>Motifs d’exemption</vt:lpstr>
      <vt:lpstr>La fréquentation scolaire autre</vt:lpstr>
      <vt:lpstr>Les régimes pédagogiques</vt:lpstr>
      <vt:lpstr>Les régimes pédagogiques</vt:lpstr>
      <vt:lpstr>Les services complémentaires</vt:lpstr>
      <vt:lpstr>  Les EHDAA: La politique d’adaptation scolaire  La réussite pour tous, mais pas pareil pour tous!  EHDAA (Élève handicapé ou en difficulté d’adaptation ou d'apprentissage)-reconnu sous la LPH   voir le tableau des codes de difficulté page 88  </vt:lpstr>
      <vt:lpstr>Plan d’intervention en milieu scolaire  Parcours possibles:  1-intégration en classe ordinaire  2- une classe spécialisée  avec integration en classe  ordinaire  3-une classe spéciale dans  une école ordinaire  4- une école spécialisée  Différents programmes d’études possibles </vt:lpstr>
      <vt:lpstr>Conseil d’établissement- obligatoire  À quoi ça sert?  - Assurer l’intégration de l’école dans son quartier, sa communauté - Décider des règles de vie de l’école; - Accepter les projets pédagogiques; - Accepter les sorties pédagogiques (voyages et autres); - Assurer la mise en place de la politique 56   </vt:lpstr>
      <vt:lpstr>Loi 56- La loi visant à lutter contre l’intimidation et la violence  - Chaque centre scolaire doit avoir un plan de lutte contre la violence et l’intimidation pour ses écoles (étudiants, enseignants et tout adulte dans l’école et sur son terrain).  - Chaque école doit avoir son plan de lutte, c’est au directeur d’assigner une personne de son équipe qui est responsable de sa diffusion, mise en pratique et respect.  - Chaque école doit faire un compte rendu à la fin de l’année scolaire des interventions faites (d’ordre préventif et curatif)  - Les éducateurs spécialisés ont souvent ce mandat.   </vt:lpstr>
      <vt:lpstr>À retenir…  La mission des écoles La fréquentation obligatoire Les services complémentaires (qui fait quoi) Le rôle de l’éducateur spécialisé La loi 56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2019-11-04T19:53:19Z</dcterms:created>
  <dcterms:modified xsi:type="dcterms:W3CDTF">2023-09-01T14:41:47Z</dcterms:modified>
</cp:coreProperties>
</file>