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6" r:id="rId8"/>
    <p:sldId id="260" r:id="rId9"/>
    <p:sldId id="258" r:id="rId10"/>
    <p:sldId id="267" r:id="rId11"/>
    <p:sldId id="261" r:id="rId12"/>
    <p:sldId id="262" r:id="rId13"/>
    <p:sldId id="264" r:id="rId14"/>
    <p:sldId id="268" r:id="rId15"/>
    <p:sldId id="263" r:id="rId16"/>
    <p:sldId id="265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3E733-D158-4CBF-8B53-FAE0D2E9230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B5AC42-DB6C-4C2A-B2EC-26B7E0DB4AFB}">
      <dgm:prSet/>
      <dgm:spPr/>
      <dgm:t>
        <a:bodyPr/>
        <a:lstStyle/>
        <a:p>
          <a:r>
            <a:rPr lang="fr-CA"/>
            <a:t>OBNL ou coopérative (places subventionnées)</a:t>
          </a:r>
          <a:endParaRPr lang="en-US"/>
        </a:p>
      </dgm:t>
    </dgm:pt>
    <dgm:pt modelId="{63F9602D-BAE0-4F57-8D0B-B6B2337DADBE}" type="parTrans" cxnId="{822BB6F4-CB2E-4E7E-94E0-EC8B02BCEF30}">
      <dgm:prSet/>
      <dgm:spPr/>
      <dgm:t>
        <a:bodyPr/>
        <a:lstStyle/>
        <a:p>
          <a:endParaRPr lang="en-US"/>
        </a:p>
      </dgm:t>
    </dgm:pt>
    <dgm:pt modelId="{8195D4C9-AC14-461D-B203-7400F76284B4}" type="sibTrans" cxnId="{822BB6F4-CB2E-4E7E-94E0-EC8B02BCEF30}">
      <dgm:prSet/>
      <dgm:spPr/>
      <dgm:t>
        <a:bodyPr/>
        <a:lstStyle/>
        <a:p>
          <a:endParaRPr lang="en-US"/>
        </a:p>
      </dgm:t>
    </dgm:pt>
    <dgm:pt modelId="{70C6D25B-E6A9-4E7A-8302-2D3EC46A1348}">
      <dgm:prSet/>
      <dgm:spPr/>
      <dgm:t>
        <a:bodyPr/>
        <a:lstStyle/>
        <a:p>
          <a:r>
            <a:rPr lang="fr-CA"/>
            <a:t>Service de garde aux enfants d’âge préscolaire (0-5 ans)</a:t>
          </a:r>
          <a:endParaRPr lang="en-US"/>
        </a:p>
      </dgm:t>
    </dgm:pt>
    <dgm:pt modelId="{4A02AF4F-470B-474A-8E78-4F6F809FC5DE}" type="parTrans" cxnId="{1AA210CC-233A-4AEC-B0CD-31BC3F42E9DA}">
      <dgm:prSet/>
      <dgm:spPr/>
      <dgm:t>
        <a:bodyPr/>
        <a:lstStyle/>
        <a:p>
          <a:endParaRPr lang="en-US"/>
        </a:p>
      </dgm:t>
    </dgm:pt>
    <dgm:pt modelId="{FF561E86-A80E-4396-BB4A-B339A965C46C}" type="sibTrans" cxnId="{1AA210CC-233A-4AEC-B0CD-31BC3F42E9DA}">
      <dgm:prSet/>
      <dgm:spPr/>
      <dgm:t>
        <a:bodyPr/>
        <a:lstStyle/>
        <a:p>
          <a:endParaRPr lang="en-US"/>
        </a:p>
      </dgm:t>
    </dgm:pt>
    <dgm:pt modelId="{6F7CDB0D-10C1-4926-AF88-1492F0955583}">
      <dgm:prSet/>
      <dgm:spPr/>
      <dgm:t>
        <a:bodyPr/>
        <a:lstStyle/>
        <a:p>
          <a:r>
            <a:rPr lang="fr-CA"/>
            <a:t>Offre une programmation d’activités éducatives adaptées selon niveau de développement de l’enfant</a:t>
          </a:r>
          <a:endParaRPr lang="en-US"/>
        </a:p>
      </dgm:t>
    </dgm:pt>
    <dgm:pt modelId="{D6445463-93A9-457E-9D3F-7A3927368B50}" type="parTrans" cxnId="{58898696-4C6A-4E11-9DF3-E776D71E58A2}">
      <dgm:prSet/>
      <dgm:spPr/>
      <dgm:t>
        <a:bodyPr/>
        <a:lstStyle/>
        <a:p>
          <a:endParaRPr lang="en-US"/>
        </a:p>
      </dgm:t>
    </dgm:pt>
    <dgm:pt modelId="{A88F33BD-817C-4BFC-BBA4-50624FF5B568}" type="sibTrans" cxnId="{58898696-4C6A-4E11-9DF3-E776D71E58A2}">
      <dgm:prSet/>
      <dgm:spPr/>
      <dgm:t>
        <a:bodyPr/>
        <a:lstStyle/>
        <a:p>
          <a:endParaRPr lang="en-US"/>
        </a:p>
      </dgm:t>
    </dgm:pt>
    <dgm:pt modelId="{FB327D98-5D78-4FCD-BB0C-9FD3FF5F36F0}" type="pres">
      <dgm:prSet presAssocID="{ACB3E733-D158-4CBF-8B53-FAE0D2E92308}" presName="Name0" presStyleCnt="0">
        <dgm:presLayoutVars>
          <dgm:dir/>
          <dgm:animLvl val="lvl"/>
          <dgm:resizeHandles val="exact"/>
        </dgm:presLayoutVars>
      </dgm:prSet>
      <dgm:spPr/>
    </dgm:pt>
    <dgm:pt modelId="{41FA7C9F-7822-4762-B71A-EB70672DFE8D}" type="pres">
      <dgm:prSet presAssocID="{6F7CDB0D-10C1-4926-AF88-1492F0955583}" presName="boxAndChildren" presStyleCnt="0"/>
      <dgm:spPr/>
    </dgm:pt>
    <dgm:pt modelId="{4BC0A759-6516-4E5A-A926-F4CAB2F1AF77}" type="pres">
      <dgm:prSet presAssocID="{6F7CDB0D-10C1-4926-AF88-1492F0955583}" presName="parentTextBox" presStyleLbl="node1" presStyleIdx="0" presStyleCnt="3"/>
      <dgm:spPr/>
    </dgm:pt>
    <dgm:pt modelId="{9FD65709-E206-4142-B54E-60488C110DA9}" type="pres">
      <dgm:prSet presAssocID="{FF561E86-A80E-4396-BB4A-B339A965C46C}" presName="sp" presStyleCnt="0"/>
      <dgm:spPr/>
    </dgm:pt>
    <dgm:pt modelId="{F29FD703-B8C7-4D55-8E57-10F65A5574B6}" type="pres">
      <dgm:prSet presAssocID="{70C6D25B-E6A9-4E7A-8302-2D3EC46A1348}" presName="arrowAndChildren" presStyleCnt="0"/>
      <dgm:spPr/>
    </dgm:pt>
    <dgm:pt modelId="{D5380806-A577-4EBF-AF7A-A3B6CAF73A1A}" type="pres">
      <dgm:prSet presAssocID="{70C6D25B-E6A9-4E7A-8302-2D3EC46A1348}" presName="parentTextArrow" presStyleLbl="node1" presStyleIdx="1" presStyleCnt="3"/>
      <dgm:spPr/>
    </dgm:pt>
    <dgm:pt modelId="{5B71E7F9-60F7-4C74-A280-17426FB37648}" type="pres">
      <dgm:prSet presAssocID="{8195D4C9-AC14-461D-B203-7400F76284B4}" presName="sp" presStyleCnt="0"/>
      <dgm:spPr/>
    </dgm:pt>
    <dgm:pt modelId="{87B8980E-DDBC-4599-8AE6-D74B9DF365DC}" type="pres">
      <dgm:prSet presAssocID="{68B5AC42-DB6C-4C2A-B2EC-26B7E0DB4AFB}" presName="arrowAndChildren" presStyleCnt="0"/>
      <dgm:spPr/>
    </dgm:pt>
    <dgm:pt modelId="{E6A76EEA-76B9-4C2E-AE27-F03D567B4FD2}" type="pres">
      <dgm:prSet presAssocID="{68B5AC42-DB6C-4C2A-B2EC-26B7E0DB4AFB}" presName="parentTextArrow" presStyleLbl="node1" presStyleIdx="2" presStyleCnt="3"/>
      <dgm:spPr/>
    </dgm:pt>
  </dgm:ptLst>
  <dgm:cxnLst>
    <dgm:cxn modelId="{48721155-DB78-4DDB-A6C7-8F0C821C569B}" type="presOf" srcId="{6F7CDB0D-10C1-4926-AF88-1492F0955583}" destId="{4BC0A759-6516-4E5A-A926-F4CAB2F1AF77}" srcOrd="0" destOrd="0" presId="urn:microsoft.com/office/officeart/2005/8/layout/process4"/>
    <dgm:cxn modelId="{7914178B-C816-431E-B55C-51D630B34B98}" type="presOf" srcId="{70C6D25B-E6A9-4E7A-8302-2D3EC46A1348}" destId="{D5380806-A577-4EBF-AF7A-A3B6CAF73A1A}" srcOrd="0" destOrd="0" presId="urn:microsoft.com/office/officeart/2005/8/layout/process4"/>
    <dgm:cxn modelId="{58898696-4C6A-4E11-9DF3-E776D71E58A2}" srcId="{ACB3E733-D158-4CBF-8B53-FAE0D2E92308}" destId="{6F7CDB0D-10C1-4926-AF88-1492F0955583}" srcOrd="2" destOrd="0" parTransId="{D6445463-93A9-457E-9D3F-7A3927368B50}" sibTransId="{A88F33BD-817C-4BFC-BBA4-50624FF5B568}"/>
    <dgm:cxn modelId="{2BD5FCC9-19D8-4E25-8B30-71F531608B0D}" type="presOf" srcId="{68B5AC42-DB6C-4C2A-B2EC-26B7E0DB4AFB}" destId="{E6A76EEA-76B9-4C2E-AE27-F03D567B4FD2}" srcOrd="0" destOrd="0" presId="urn:microsoft.com/office/officeart/2005/8/layout/process4"/>
    <dgm:cxn modelId="{1AA210CC-233A-4AEC-B0CD-31BC3F42E9DA}" srcId="{ACB3E733-D158-4CBF-8B53-FAE0D2E92308}" destId="{70C6D25B-E6A9-4E7A-8302-2D3EC46A1348}" srcOrd="1" destOrd="0" parTransId="{4A02AF4F-470B-474A-8E78-4F6F809FC5DE}" sibTransId="{FF561E86-A80E-4396-BB4A-B339A965C46C}"/>
    <dgm:cxn modelId="{822BB6F4-CB2E-4E7E-94E0-EC8B02BCEF30}" srcId="{ACB3E733-D158-4CBF-8B53-FAE0D2E92308}" destId="{68B5AC42-DB6C-4C2A-B2EC-26B7E0DB4AFB}" srcOrd="0" destOrd="0" parTransId="{63F9602D-BAE0-4F57-8D0B-B6B2337DADBE}" sibTransId="{8195D4C9-AC14-461D-B203-7400F76284B4}"/>
    <dgm:cxn modelId="{2A185CFB-B15A-4338-B034-3799AEB6DA20}" type="presOf" srcId="{ACB3E733-D158-4CBF-8B53-FAE0D2E92308}" destId="{FB327D98-5D78-4FCD-BB0C-9FD3FF5F36F0}" srcOrd="0" destOrd="0" presId="urn:microsoft.com/office/officeart/2005/8/layout/process4"/>
    <dgm:cxn modelId="{10ABBF6A-4E01-49C9-9BD3-A64F84A0874C}" type="presParOf" srcId="{FB327D98-5D78-4FCD-BB0C-9FD3FF5F36F0}" destId="{41FA7C9F-7822-4762-B71A-EB70672DFE8D}" srcOrd="0" destOrd="0" presId="urn:microsoft.com/office/officeart/2005/8/layout/process4"/>
    <dgm:cxn modelId="{C69770BA-A1A1-4510-B23C-5B1DF590E719}" type="presParOf" srcId="{41FA7C9F-7822-4762-B71A-EB70672DFE8D}" destId="{4BC0A759-6516-4E5A-A926-F4CAB2F1AF77}" srcOrd="0" destOrd="0" presId="urn:microsoft.com/office/officeart/2005/8/layout/process4"/>
    <dgm:cxn modelId="{6B8E7886-84D3-4A91-B059-42FAF71A61EF}" type="presParOf" srcId="{FB327D98-5D78-4FCD-BB0C-9FD3FF5F36F0}" destId="{9FD65709-E206-4142-B54E-60488C110DA9}" srcOrd="1" destOrd="0" presId="urn:microsoft.com/office/officeart/2005/8/layout/process4"/>
    <dgm:cxn modelId="{B041E3FE-ACEF-495C-B1D8-460ACB445F97}" type="presParOf" srcId="{FB327D98-5D78-4FCD-BB0C-9FD3FF5F36F0}" destId="{F29FD703-B8C7-4D55-8E57-10F65A5574B6}" srcOrd="2" destOrd="0" presId="urn:microsoft.com/office/officeart/2005/8/layout/process4"/>
    <dgm:cxn modelId="{4FECF4DD-DED6-4C01-B070-608974E93789}" type="presParOf" srcId="{F29FD703-B8C7-4D55-8E57-10F65A5574B6}" destId="{D5380806-A577-4EBF-AF7A-A3B6CAF73A1A}" srcOrd="0" destOrd="0" presId="urn:microsoft.com/office/officeart/2005/8/layout/process4"/>
    <dgm:cxn modelId="{65EA4A3A-3B32-474B-AC0F-30355EE39C2A}" type="presParOf" srcId="{FB327D98-5D78-4FCD-BB0C-9FD3FF5F36F0}" destId="{5B71E7F9-60F7-4C74-A280-17426FB37648}" srcOrd="3" destOrd="0" presId="urn:microsoft.com/office/officeart/2005/8/layout/process4"/>
    <dgm:cxn modelId="{C81D89A1-CC64-4247-B439-66D5CF934760}" type="presParOf" srcId="{FB327D98-5D78-4FCD-BB0C-9FD3FF5F36F0}" destId="{87B8980E-DDBC-4599-8AE6-D74B9DF365DC}" srcOrd="4" destOrd="0" presId="urn:microsoft.com/office/officeart/2005/8/layout/process4"/>
    <dgm:cxn modelId="{29715BE8-7C59-45EA-82C5-235C5B70D3AB}" type="presParOf" srcId="{87B8980E-DDBC-4599-8AE6-D74B9DF365DC}" destId="{E6A76EEA-76B9-4C2E-AE27-F03D567B4F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3DA58-B8BC-43BE-AE7F-C8F348A634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CC3DE9-DA01-4AE4-83A5-9B0DD790C587}">
      <dgm:prSet/>
      <dgm:spPr/>
      <dgm:t>
        <a:bodyPr/>
        <a:lstStyle/>
        <a:p>
          <a:r>
            <a:rPr lang="fr-CA"/>
            <a:t>Voir au bien-être, à la santé et à la sécurité des enfants</a:t>
          </a:r>
          <a:endParaRPr lang="en-US"/>
        </a:p>
      </dgm:t>
    </dgm:pt>
    <dgm:pt modelId="{F0C7DA31-88B2-42D8-AB89-09A144570B34}" type="parTrans" cxnId="{63C9F1B0-1520-488E-87B4-B3FF63740E5A}">
      <dgm:prSet/>
      <dgm:spPr/>
      <dgm:t>
        <a:bodyPr/>
        <a:lstStyle/>
        <a:p>
          <a:endParaRPr lang="en-US"/>
        </a:p>
      </dgm:t>
    </dgm:pt>
    <dgm:pt modelId="{EEC7C1BA-C7BB-4D96-A389-F975A38FCBEF}" type="sibTrans" cxnId="{63C9F1B0-1520-488E-87B4-B3FF63740E5A}">
      <dgm:prSet/>
      <dgm:spPr/>
      <dgm:t>
        <a:bodyPr/>
        <a:lstStyle/>
        <a:p>
          <a:endParaRPr lang="en-US"/>
        </a:p>
      </dgm:t>
    </dgm:pt>
    <dgm:pt modelId="{89042582-E6AA-4398-91F3-014FEDFFCDCB}">
      <dgm:prSet/>
      <dgm:spPr/>
      <dgm:t>
        <a:bodyPr/>
        <a:lstStyle/>
        <a:p>
          <a:r>
            <a:rPr lang="fr-CA" dirty="0"/>
            <a:t>Offrir un milieu de vie propice à stimuler le développement sur tous les plans</a:t>
          </a:r>
          <a:endParaRPr lang="en-US" dirty="0"/>
        </a:p>
      </dgm:t>
    </dgm:pt>
    <dgm:pt modelId="{393229A7-FD33-4416-8B1F-C3F7F1EE3695}" type="parTrans" cxnId="{014B136B-B5EB-41FF-8096-DC82C8C51879}">
      <dgm:prSet/>
      <dgm:spPr/>
      <dgm:t>
        <a:bodyPr/>
        <a:lstStyle/>
        <a:p>
          <a:endParaRPr lang="en-US"/>
        </a:p>
      </dgm:t>
    </dgm:pt>
    <dgm:pt modelId="{EC40F79A-9F86-4D0C-B51E-6DA97A1E935C}" type="sibTrans" cxnId="{014B136B-B5EB-41FF-8096-DC82C8C51879}">
      <dgm:prSet/>
      <dgm:spPr/>
      <dgm:t>
        <a:bodyPr/>
        <a:lstStyle/>
        <a:p>
          <a:endParaRPr lang="en-US"/>
        </a:p>
      </dgm:t>
    </dgm:pt>
    <dgm:pt modelId="{B4FE9383-6C05-4EC4-BBBD-E4A84021C456}">
      <dgm:prSet/>
      <dgm:spPr/>
      <dgm:t>
        <a:bodyPr/>
        <a:lstStyle/>
        <a:p>
          <a:r>
            <a:rPr lang="fr-CA" dirty="0"/>
            <a:t>Prévenir l’apparition ultérieure de difficultés d’apprentissages comportementales ou d’insertion sociale (stimulation et dépistage précoces)</a:t>
          </a:r>
          <a:endParaRPr lang="en-US" dirty="0"/>
        </a:p>
      </dgm:t>
    </dgm:pt>
    <dgm:pt modelId="{415E2637-47A0-4D2C-8B3B-8784B3BE9320}" type="parTrans" cxnId="{47647B92-DC1A-4AA5-A487-0CAC519F03F1}">
      <dgm:prSet/>
      <dgm:spPr/>
      <dgm:t>
        <a:bodyPr/>
        <a:lstStyle/>
        <a:p>
          <a:endParaRPr lang="en-US"/>
        </a:p>
      </dgm:t>
    </dgm:pt>
    <dgm:pt modelId="{9568E528-9F26-4389-8009-A109C7531673}" type="sibTrans" cxnId="{47647B92-DC1A-4AA5-A487-0CAC519F03F1}">
      <dgm:prSet/>
      <dgm:spPr/>
      <dgm:t>
        <a:bodyPr/>
        <a:lstStyle/>
        <a:p>
          <a:endParaRPr lang="en-US"/>
        </a:p>
      </dgm:t>
    </dgm:pt>
    <dgm:pt modelId="{FA3033F9-A019-4B56-BF3A-929557FDA059}" type="pres">
      <dgm:prSet presAssocID="{F203DA58-B8BC-43BE-AE7F-C8F348A63407}" presName="linear" presStyleCnt="0">
        <dgm:presLayoutVars>
          <dgm:animLvl val="lvl"/>
          <dgm:resizeHandles val="exact"/>
        </dgm:presLayoutVars>
      </dgm:prSet>
      <dgm:spPr/>
    </dgm:pt>
    <dgm:pt modelId="{39349D50-CB35-4337-B016-A64172073C0F}" type="pres">
      <dgm:prSet presAssocID="{A3CC3DE9-DA01-4AE4-83A5-9B0DD790C5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DBC899-F329-4339-B030-AE71F1A431E2}" type="pres">
      <dgm:prSet presAssocID="{EEC7C1BA-C7BB-4D96-A389-F975A38FCBEF}" presName="spacer" presStyleCnt="0"/>
      <dgm:spPr/>
    </dgm:pt>
    <dgm:pt modelId="{9C407CE8-6DC0-4645-8770-A642D7D9684F}" type="pres">
      <dgm:prSet presAssocID="{89042582-E6AA-4398-91F3-014FEDFFCD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C2CE8A-EE0C-4504-B43B-E4DB5C99D4AA}" type="pres">
      <dgm:prSet presAssocID="{EC40F79A-9F86-4D0C-B51E-6DA97A1E935C}" presName="spacer" presStyleCnt="0"/>
      <dgm:spPr/>
    </dgm:pt>
    <dgm:pt modelId="{B29FE7D9-C608-42FA-A8B4-367FFFEE0B5F}" type="pres">
      <dgm:prSet presAssocID="{B4FE9383-6C05-4EC4-BBBD-E4A84021C4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4B136B-B5EB-41FF-8096-DC82C8C51879}" srcId="{F203DA58-B8BC-43BE-AE7F-C8F348A63407}" destId="{89042582-E6AA-4398-91F3-014FEDFFCDCB}" srcOrd="1" destOrd="0" parTransId="{393229A7-FD33-4416-8B1F-C3F7F1EE3695}" sibTransId="{EC40F79A-9F86-4D0C-B51E-6DA97A1E935C}"/>
    <dgm:cxn modelId="{F50EB56B-863E-44DB-A76C-C5F497946DE7}" type="presOf" srcId="{F203DA58-B8BC-43BE-AE7F-C8F348A63407}" destId="{FA3033F9-A019-4B56-BF3A-929557FDA059}" srcOrd="0" destOrd="0" presId="urn:microsoft.com/office/officeart/2005/8/layout/vList2"/>
    <dgm:cxn modelId="{47647B92-DC1A-4AA5-A487-0CAC519F03F1}" srcId="{F203DA58-B8BC-43BE-AE7F-C8F348A63407}" destId="{B4FE9383-6C05-4EC4-BBBD-E4A84021C456}" srcOrd="2" destOrd="0" parTransId="{415E2637-47A0-4D2C-8B3B-8784B3BE9320}" sibTransId="{9568E528-9F26-4389-8009-A109C7531673}"/>
    <dgm:cxn modelId="{DBD5D39A-7742-4F66-9FE5-4BD2948BDB1E}" type="presOf" srcId="{B4FE9383-6C05-4EC4-BBBD-E4A84021C456}" destId="{B29FE7D9-C608-42FA-A8B4-367FFFEE0B5F}" srcOrd="0" destOrd="0" presId="urn:microsoft.com/office/officeart/2005/8/layout/vList2"/>
    <dgm:cxn modelId="{3C2C259F-946A-484B-9FA3-4B322CFC9D62}" type="presOf" srcId="{89042582-E6AA-4398-91F3-014FEDFFCDCB}" destId="{9C407CE8-6DC0-4645-8770-A642D7D9684F}" srcOrd="0" destOrd="0" presId="urn:microsoft.com/office/officeart/2005/8/layout/vList2"/>
    <dgm:cxn modelId="{63C9F1B0-1520-488E-87B4-B3FF63740E5A}" srcId="{F203DA58-B8BC-43BE-AE7F-C8F348A63407}" destId="{A3CC3DE9-DA01-4AE4-83A5-9B0DD790C587}" srcOrd="0" destOrd="0" parTransId="{F0C7DA31-88B2-42D8-AB89-09A144570B34}" sibTransId="{EEC7C1BA-C7BB-4D96-A389-F975A38FCBEF}"/>
    <dgm:cxn modelId="{2ABC1AB4-588B-445D-81E2-F4D0EADB7876}" type="presOf" srcId="{A3CC3DE9-DA01-4AE4-83A5-9B0DD790C587}" destId="{39349D50-CB35-4337-B016-A64172073C0F}" srcOrd="0" destOrd="0" presId="urn:microsoft.com/office/officeart/2005/8/layout/vList2"/>
    <dgm:cxn modelId="{77A7A667-252C-4D60-9018-2CEF7F63E63C}" type="presParOf" srcId="{FA3033F9-A019-4B56-BF3A-929557FDA059}" destId="{39349D50-CB35-4337-B016-A64172073C0F}" srcOrd="0" destOrd="0" presId="urn:microsoft.com/office/officeart/2005/8/layout/vList2"/>
    <dgm:cxn modelId="{0BEF0775-B5A8-41F6-97E7-D540A7C0F9AE}" type="presParOf" srcId="{FA3033F9-A019-4B56-BF3A-929557FDA059}" destId="{11DBC899-F329-4339-B030-AE71F1A431E2}" srcOrd="1" destOrd="0" presId="urn:microsoft.com/office/officeart/2005/8/layout/vList2"/>
    <dgm:cxn modelId="{1F3412AC-EE91-4869-B87B-6D3842F757F5}" type="presParOf" srcId="{FA3033F9-A019-4B56-BF3A-929557FDA059}" destId="{9C407CE8-6DC0-4645-8770-A642D7D9684F}" srcOrd="2" destOrd="0" presId="urn:microsoft.com/office/officeart/2005/8/layout/vList2"/>
    <dgm:cxn modelId="{36EEF584-FBBE-4DDA-95D0-CFE2D71C6236}" type="presParOf" srcId="{FA3033F9-A019-4B56-BF3A-929557FDA059}" destId="{95C2CE8A-EE0C-4504-B43B-E4DB5C99D4AA}" srcOrd="3" destOrd="0" presId="urn:microsoft.com/office/officeart/2005/8/layout/vList2"/>
    <dgm:cxn modelId="{D925BD98-6CD4-439D-98F7-8AD0AECF1379}" type="presParOf" srcId="{FA3033F9-A019-4B56-BF3A-929557FDA059}" destId="{B29FE7D9-C608-42FA-A8B4-367FFFEE0B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2143E-3394-4F3C-B278-2F0C227EA0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235B83-34FB-416E-975D-5970E6697BA8}">
      <dgm:prSet/>
      <dgm:spPr/>
      <dgm:t>
        <a:bodyPr/>
        <a:lstStyle/>
        <a:p>
          <a:r>
            <a:rPr lang="fr-CA" dirty="0"/>
            <a:t>Loi assurant l’exercice des droits des personnes handicapées en vue de leur intégration scolaire, professionnelle et sociale (Fiche 6, Dostie)</a:t>
          </a:r>
          <a:endParaRPr lang="en-US" dirty="0"/>
        </a:p>
      </dgm:t>
    </dgm:pt>
    <dgm:pt modelId="{EEB5A61B-5041-44E6-AD91-10D08C0E7DF9}" type="parTrans" cxnId="{08B296A2-282A-435B-9E85-5FC349F45805}">
      <dgm:prSet/>
      <dgm:spPr/>
      <dgm:t>
        <a:bodyPr/>
        <a:lstStyle/>
        <a:p>
          <a:endParaRPr lang="en-US"/>
        </a:p>
      </dgm:t>
    </dgm:pt>
    <dgm:pt modelId="{FB560018-F359-453F-AE34-29B9FF0D2FE3}" type="sibTrans" cxnId="{08B296A2-282A-435B-9E85-5FC349F45805}">
      <dgm:prSet/>
      <dgm:spPr/>
      <dgm:t>
        <a:bodyPr/>
        <a:lstStyle/>
        <a:p>
          <a:endParaRPr lang="en-US"/>
        </a:p>
      </dgm:t>
    </dgm:pt>
    <dgm:pt modelId="{FB0F465D-A268-4C1A-89A3-783D5D797254}">
      <dgm:prSet/>
      <dgm:spPr/>
      <dgm:t>
        <a:bodyPr/>
        <a:lstStyle/>
        <a:p>
          <a:r>
            <a:rPr lang="fr-CA" dirty="0"/>
            <a:t>Loi sur les services de garde éducatifs à l’enfance (permis, évaluations, programme éducatif obligatoire)</a:t>
          </a:r>
          <a:endParaRPr lang="en-US" dirty="0"/>
        </a:p>
      </dgm:t>
    </dgm:pt>
    <dgm:pt modelId="{CEB2270F-37DD-41C7-9B34-5EA4539DFE1D}" type="parTrans" cxnId="{5190C9F6-C610-45F1-9A8F-5A79CB7BF124}">
      <dgm:prSet/>
      <dgm:spPr/>
      <dgm:t>
        <a:bodyPr/>
        <a:lstStyle/>
        <a:p>
          <a:endParaRPr lang="en-US"/>
        </a:p>
      </dgm:t>
    </dgm:pt>
    <dgm:pt modelId="{17E8B0A5-1F8C-4892-B1D7-A81631FFCFD0}" type="sibTrans" cxnId="{5190C9F6-C610-45F1-9A8F-5A79CB7BF124}">
      <dgm:prSet/>
      <dgm:spPr/>
      <dgm:t>
        <a:bodyPr/>
        <a:lstStyle/>
        <a:p>
          <a:endParaRPr lang="en-US"/>
        </a:p>
      </dgm:t>
    </dgm:pt>
    <dgm:pt modelId="{52D82006-F040-4558-BFFD-FE57B769AC3D}">
      <dgm:prSet/>
      <dgm:spPr/>
      <dgm:t>
        <a:bodyPr/>
        <a:lstStyle/>
        <a:p>
          <a:r>
            <a:rPr lang="fr-CA"/>
            <a:t>Loi </a:t>
          </a:r>
          <a:r>
            <a:rPr lang="fr-CA" dirty="0"/>
            <a:t>sur la protection de la jeunesse (Fiche 8, Dostie)</a:t>
          </a:r>
          <a:endParaRPr lang="en-US" dirty="0"/>
        </a:p>
      </dgm:t>
    </dgm:pt>
    <dgm:pt modelId="{85604D46-C074-4BC6-B506-32C6C6281858}" type="parTrans" cxnId="{0E072E8C-A52B-4D48-8508-625DD9623171}">
      <dgm:prSet/>
      <dgm:spPr/>
    </dgm:pt>
    <dgm:pt modelId="{4DF858F1-BE2F-4A25-88D6-26EE2F829F36}" type="sibTrans" cxnId="{0E072E8C-A52B-4D48-8508-625DD9623171}">
      <dgm:prSet/>
      <dgm:spPr/>
    </dgm:pt>
    <dgm:pt modelId="{C7893CB0-335B-4C71-9E7C-CD3C7F824C04}" type="pres">
      <dgm:prSet presAssocID="{3112143E-3394-4F3C-B278-2F0C227EA0AE}" presName="linear" presStyleCnt="0">
        <dgm:presLayoutVars>
          <dgm:animLvl val="lvl"/>
          <dgm:resizeHandles val="exact"/>
        </dgm:presLayoutVars>
      </dgm:prSet>
      <dgm:spPr/>
    </dgm:pt>
    <dgm:pt modelId="{1CD26274-AE2D-4911-9065-BBD98F18AB66}" type="pres">
      <dgm:prSet presAssocID="{B8235B83-34FB-416E-975D-5970E6697B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FF78DC-CFE5-46E4-BAB1-BB5BE9894DF3}" type="pres">
      <dgm:prSet presAssocID="{FB560018-F359-453F-AE34-29B9FF0D2FE3}" presName="spacer" presStyleCnt="0"/>
      <dgm:spPr/>
    </dgm:pt>
    <dgm:pt modelId="{4A76E337-CE9B-407D-A921-1436E06D7112}" type="pres">
      <dgm:prSet presAssocID="{52D82006-F040-4558-BFFD-FE57B769AC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5891B5-D57E-45E2-A77F-4459CF116BF9}" type="pres">
      <dgm:prSet presAssocID="{4DF858F1-BE2F-4A25-88D6-26EE2F829F36}" presName="spacer" presStyleCnt="0"/>
      <dgm:spPr/>
    </dgm:pt>
    <dgm:pt modelId="{F015498C-91B9-4EB9-9C96-22A186D5156E}" type="pres">
      <dgm:prSet presAssocID="{FB0F465D-A268-4C1A-89A3-783D5D7972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ACE428-AE10-41C3-9DB1-C9FBEA12F6D7}" type="presOf" srcId="{52D82006-F040-4558-BFFD-FE57B769AC3D}" destId="{4A76E337-CE9B-407D-A921-1436E06D7112}" srcOrd="0" destOrd="0" presId="urn:microsoft.com/office/officeart/2005/8/layout/vList2"/>
    <dgm:cxn modelId="{46B27B74-9CC5-4D01-B388-57CCA3239A41}" type="presOf" srcId="{3112143E-3394-4F3C-B278-2F0C227EA0AE}" destId="{C7893CB0-335B-4C71-9E7C-CD3C7F824C04}" srcOrd="0" destOrd="0" presId="urn:microsoft.com/office/officeart/2005/8/layout/vList2"/>
    <dgm:cxn modelId="{0E072E8C-A52B-4D48-8508-625DD9623171}" srcId="{3112143E-3394-4F3C-B278-2F0C227EA0AE}" destId="{52D82006-F040-4558-BFFD-FE57B769AC3D}" srcOrd="1" destOrd="0" parTransId="{85604D46-C074-4BC6-B506-32C6C6281858}" sibTransId="{4DF858F1-BE2F-4A25-88D6-26EE2F829F36}"/>
    <dgm:cxn modelId="{08B296A2-282A-435B-9E85-5FC349F45805}" srcId="{3112143E-3394-4F3C-B278-2F0C227EA0AE}" destId="{B8235B83-34FB-416E-975D-5970E6697BA8}" srcOrd="0" destOrd="0" parTransId="{EEB5A61B-5041-44E6-AD91-10D08C0E7DF9}" sibTransId="{FB560018-F359-453F-AE34-29B9FF0D2FE3}"/>
    <dgm:cxn modelId="{5741BCA2-1654-4838-A157-1D96184F5D9B}" type="presOf" srcId="{B8235B83-34FB-416E-975D-5970E6697BA8}" destId="{1CD26274-AE2D-4911-9065-BBD98F18AB66}" srcOrd="0" destOrd="0" presId="urn:microsoft.com/office/officeart/2005/8/layout/vList2"/>
    <dgm:cxn modelId="{5190C9F6-C610-45F1-9A8F-5A79CB7BF124}" srcId="{3112143E-3394-4F3C-B278-2F0C227EA0AE}" destId="{FB0F465D-A268-4C1A-89A3-783D5D797254}" srcOrd="2" destOrd="0" parTransId="{CEB2270F-37DD-41C7-9B34-5EA4539DFE1D}" sibTransId="{17E8B0A5-1F8C-4892-B1D7-A81631FFCFD0}"/>
    <dgm:cxn modelId="{691E95FC-4C86-4218-9A46-F2D3E1AB1646}" type="presOf" srcId="{FB0F465D-A268-4C1A-89A3-783D5D797254}" destId="{F015498C-91B9-4EB9-9C96-22A186D5156E}" srcOrd="0" destOrd="0" presId="urn:microsoft.com/office/officeart/2005/8/layout/vList2"/>
    <dgm:cxn modelId="{913D8580-B52F-4D51-84B5-FA0E580B7434}" type="presParOf" srcId="{C7893CB0-335B-4C71-9E7C-CD3C7F824C04}" destId="{1CD26274-AE2D-4911-9065-BBD98F18AB66}" srcOrd="0" destOrd="0" presId="urn:microsoft.com/office/officeart/2005/8/layout/vList2"/>
    <dgm:cxn modelId="{443C972B-9882-4E9B-885B-862A9ED11515}" type="presParOf" srcId="{C7893CB0-335B-4C71-9E7C-CD3C7F824C04}" destId="{36FF78DC-CFE5-46E4-BAB1-BB5BE9894DF3}" srcOrd="1" destOrd="0" presId="urn:microsoft.com/office/officeart/2005/8/layout/vList2"/>
    <dgm:cxn modelId="{1C9C546E-657D-427F-BDC2-7DA05A375D61}" type="presParOf" srcId="{C7893CB0-335B-4C71-9E7C-CD3C7F824C04}" destId="{4A76E337-CE9B-407D-A921-1436E06D7112}" srcOrd="2" destOrd="0" presId="urn:microsoft.com/office/officeart/2005/8/layout/vList2"/>
    <dgm:cxn modelId="{A194A51D-6261-4836-819E-FBA5AE602C0F}" type="presParOf" srcId="{C7893CB0-335B-4C71-9E7C-CD3C7F824C04}" destId="{E05891B5-D57E-45E2-A77F-4459CF116BF9}" srcOrd="3" destOrd="0" presId="urn:microsoft.com/office/officeart/2005/8/layout/vList2"/>
    <dgm:cxn modelId="{6B314E13-BA91-473C-AB52-A6BB40D5156E}" type="presParOf" srcId="{C7893CB0-335B-4C71-9E7C-CD3C7F824C04}" destId="{F015498C-91B9-4EB9-9C96-22A186D515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5ED35-F1F7-4E4D-A975-E0C2A877F8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2DA93C-7070-435A-AD1C-AA5031487415}">
      <dgm:prSet/>
      <dgm:spPr/>
      <dgm:t>
        <a:bodyPr/>
        <a:lstStyle/>
        <a:p>
          <a:r>
            <a:rPr lang="fr-CA"/>
            <a:t>Priorité: bien-être et développement de l’enfant</a:t>
          </a:r>
          <a:endParaRPr lang="en-US"/>
        </a:p>
      </dgm:t>
    </dgm:pt>
    <dgm:pt modelId="{5630577F-9E38-45E3-96D9-106991E2CD31}" type="parTrans" cxnId="{3ED6D778-9D6F-41CD-B16D-9EF56BC06E40}">
      <dgm:prSet/>
      <dgm:spPr/>
      <dgm:t>
        <a:bodyPr/>
        <a:lstStyle/>
        <a:p>
          <a:endParaRPr lang="en-US"/>
        </a:p>
      </dgm:t>
    </dgm:pt>
    <dgm:pt modelId="{22EC3894-60F9-4E8A-996E-547CD48B9C9E}" type="sibTrans" cxnId="{3ED6D778-9D6F-41CD-B16D-9EF56BC06E40}">
      <dgm:prSet/>
      <dgm:spPr/>
      <dgm:t>
        <a:bodyPr/>
        <a:lstStyle/>
        <a:p>
          <a:endParaRPr lang="en-US"/>
        </a:p>
      </dgm:t>
    </dgm:pt>
    <dgm:pt modelId="{3CE05B56-5619-4C0C-8FF3-A5DDA9E0C896}">
      <dgm:prSet/>
      <dgm:spPr/>
      <dgm:t>
        <a:bodyPr/>
        <a:lstStyle/>
        <a:p>
          <a:r>
            <a:rPr lang="fr-CA"/>
            <a:t>Préparer les enfants au monde scolaire</a:t>
          </a:r>
          <a:endParaRPr lang="en-US"/>
        </a:p>
      </dgm:t>
    </dgm:pt>
    <dgm:pt modelId="{A76D0BF5-3226-432A-AD1D-84439801D46E}" type="parTrans" cxnId="{DFB50862-0791-448A-BCD8-CC2BAA95DBC1}">
      <dgm:prSet/>
      <dgm:spPr/>
      <dgm:t>
        <a:bodyPr/>
        <a:lstStyle/>
        <a:p>
          <a:endParaRPr lang="en-US"/>
        </a:p>
      </dgm:t>
    </dgm:pt>
    <dgm:pt modelId="{5259B937-6427-4535-B517-BF2332A5D636}" type="sibTrans" cxnId="{DFB50862-0791-448A-BCD8-CC2BAA95DBC1}">
      <dgm:prSet/>
      <dgm:spPr/>
      <dgm:t>
        <a:bodyPr/>
        <a:lstStyle/>
        <a:p>
          <a:endParaRPr lang="en-US"/>
        </a:p>
      </dgm:t>
    </dgm:pt>
    <dgm:pt modelId="{69B5E3F2-A652-4ABD-9D08-9EDD2A06A571}">
      <dgm:prSet/>
      <dgm:spPr/>
      <dgm:t>
        <a:bodyPr/>
        <a:lstStyle/>
        <a:p>
          <a:r>
            <a:rPr lang="fr-CA" dirty="0"/>
            <a:t>Développer l’autonomie (AVQ, AVD/ savoirs, savoir-être, savoir-faire)</a:t>
          </a:r>
          <a:endParaRPr lang="en-US" dirty="0"/>
        </a:p>
      </dgm:t>
    </dgm:pt>
    <dgm:pt modelId="{695EB379-DB1B-4626-9565-94317E4B2483}" type="parTrans" cxnId="{11FDCE93-4BD5-41FA-AF4F-2AF14974DD17}">
      <dgm:prSet/>
      <dgm:spPr/>
      <dgm:t>
        <a:bodyPr/>
        <a:lstStyle/>
        <a:p>
          <a:endParaRPr lang="en-US"/>
        </a:p>
      </dgm:t>
    </dgm:pt>
    <dgm:pt modelId="{AC031942-D022-41DF-B3BD-E3282DD73086}" type="sibTrans" cxnId="{11FDCE93-4BD5-41FA-AF4F-2AF14974DD17}">
      <dgm:prSet/>
      <dgm:spPr/>
      <dgm:t>
        <a:bodyPr/>
        <a:lstStyle/>
        <a:p>
          <a:endParaRPr lang="en-US"/>
        </a:p>
      </dgm:t>
    </dgm:pt>
    <dgm:pt modelId="{B0F83B0D-970D-4B64-A15B-CDEC1652F4E4}" type="pres">
      <dgm:prSet presAssocID="{5005ED35-F1F7-4E4D-A975-E0C2A877F8EB}" presName="linear" presStyleCnt="0">
        <dgm:presLayoutVars>
          <dgm:animLvl val="lvl"/>
          <dgm:resizeHandles val="exact"/>
        </dgm:presLayoutVars>
      </dgm:prSet>
      <dgm:spPr/>
    </dgm:pt>
    <dgm:pt modelId="{1857A755-1B00-4F55-9BE0-1C61DC420DA8}" type="pres">
      <dgm:prSet presAssocID="{B42DA93C-7070-435A-AD1C-AA50314874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2E7C60-6555-4D60-8E5C-28248B0CE854}" type="pres">
      <dgm:prSet presAssocID="{22EC3894-60F9-4E8A-996E-547CD48B9C9E}" presName="spacer" presStyleCnt="0"/>
      <dgm:spPr/>
    </dgm:pt>
    <dgm:pt modelId="{4083D5E8-5B12-49C1-B04B-EDE1FA678C8A}" type="pres">
      <dgm:prSet presAssocID="{3CE05B56-5619-4C0C-8FF3-A5DDA9E0C8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1D5E90-D2F2-4EF8-B8A8-CA45B2575B73}" type="pres">
      <dgm:prSet presAssocID="{5259B937-6427-4535-B517-BF2332A5D636}" presName="spacer" presStyleCnt="0"/>
      <dgm:spPr/>
    </dgm:pt>
    <dgm:pt modelId="{6361C544-3563-4C11-9D7B-41C1D012F70A}" type="pres">
      <dgm:prSet presAssocID="{69B5E3F2-A652-4ABD-9D08-9EDD2A06A5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511B22-E649-479E-9133-B42C334E8C92}" type="presOf" srcId="{B42DA93C-7070-435A-AD1C-AA5031487415}" destId="{1857A755-1B00-4F55-9BE0-1C61DC420DA8}" srcOrd="0" destOrd="0" presId="urn:microsoft.com/office/officeart/2005/8/layout/vList2"/>
    <dgm:cxn modelId="{DFB50862-0791-448A-BCD8-CC2BAA95DBC1}" srcId="{5005ED35-F1F7-4E4D-A975-E0C2A877F8EB}" destId="{3CE05B56-5619-4C0C-8FF3-A5DDA9E0C896}" srcOrd="1" destOrd="0" parTransId="{A76D0BF5-3226-432A-AD1D-84439801D46E}" sibTransId="{5259B937-6427-4535-B517-BF2332A5D636}"/>
    <dgm:cxn modelId="{25DBA172-0589-4DC0-BE41-4DC870A417E1}" type="presOf" srcId="{5005ED35-F1F7-4E4D-A975-E0C2A877F8EB}" destId="{B0F83B0D-970D-4B64-A15B-CDEC1652F4E4}" srcOrd="0" destOrd="0" presId="urn:microsoft.com/office/officeart/2005/8/layout/vList2"/>
    <dgm:cxn modelId="{3ED6D778-9D6F-41CD-B16D-9EF56BC06E40}" srcId="{5005ED35-F1F7-4E4D-A975-E0C2A877F8EB}" destId="{B42DA93C-7070-435A-AD1C-AA5031487415}" srcOrd="0" destOrd="0" parTransId="{5630577F-9E38-45E3-96D9-106991E2CD31}" sibTransId="{22EC3894-60F9-4E8A-996E-547CD48B9C9E}"/>
    <dgm:cxn modelId="{11FDCE93-4BD5-41FA-AF4F-2AF14974DD17}" srcId="{5005ED35-F1F7-4E4D-A975-E0C2A877F8EB}" destId="{69B5E3F2-A652-4ABD-9D08-9EDD2A06A571}" srcOrd="2" destOrd="0" parTransId="{695EB379-DB1B-4626-9565-94317E4B2483}" sibTransId="{AC031942-D022-41DF-B3BD-E3282DD73086}"/>
    <dgm:cxn modelId="{E2F937A0-0664-4061-844C-EFC713E274F1}" type="presOf" srcId="{69B5E3F2-A652-4ABD-9D08-9EDD2A06A571}" destId="{6361C544-3563-4C11-9D7B-41C1D012F70A}" srcOrd="0" destOrd="0" presId="urn:microsoft.com/office/officeart/2005/8/layout/vList2"/>
    <dgm:cxn modelId="{05564DB4-3DC3-4ECF-9B02-295BC9FA242F}" type="presOf" srcId="{3CE05B56-5619-4C0C-8FF3-A5DDA9E0C896}" destId="{4083D5E8-5B12-49C1-B04B-EDE1FA678C8A}" srcOrd="0" destOrd="0" presId="urn:microsoft.com/office/officeart/2005/8/layout/vList2"/>
    <dgm:cxn modelId="{A9CE3686-7E17-40F2-B2D9-749C4CD363BC}" type="presParOf" srcId="{B0F83B0D-970D-4B64-A15B-CDEC1652F4E4}" destId="{1857A755-1B00-4F55-9BE0-1C61DC420DA8}" srcOrd="0" destOrd="0" presId="urn:microsoft.com/office/officeart/2005/8/layout/vList2"/>
    <dgm:cxn modelId="{8ADE0FD7-6A7D-4D6F-9420-5D343B0BFE5E}" type="presParOf" srcId="{B0F83B0D-970D-4B64-A15B-CDEC1652F4E4}" destId="{792E7C60-6555-4D60-8E5C-28248B0CE854}" srcOrd="1" destOrd="0" presId="urn:microsoft.com/office/officeart/2005/8/layout/vList2"/>
    <dgm:cxn modelId="{26D57A3B-6149-4898-9770-E58AE9E4A982}" type="presParOf" srcId="{B0F83B0D-970D-4B64-A15B-CDEC1652F4E4}" destId="{4083D5E8-5B12-49C1-B04B-EDE1FA678C8A}" srcOrd="2" destOrd="0" presId="urn:microsoft.com/office/officeart/2005/8/layout/vList2"/>
    <dgm:cxn modelId="{4D9696D5-6640-47C1-8E1E-10D30A08C714}" type="presParOf" srcId="{B0F83B0D-970D-4B64-A15B-CDEC1652F4E4}" destId="{4F1D5E90-D2F2-4EF8-B8A8-CA45B2575B73}" srcOrd="3" destOrd="0" presId="urn:microsoft.com/office/officeart/2005/8/layout/vList2"/>
    <dgm:cxn modelId="{7B2AEA55-994E-4586-B550-22F2743D8FCC}" type="presParOf" srcId="{B0F83B0D-970D-4B64-A15B-CDEC1652F4E4}" destId="{6361C544-3563-4C11-9D7B-41C1D012F7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853840-55DF-4392-898F-F10A17A7F77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4CDB88-4FFA-4255-A77D-A014D2170135}">
      <dgm:prSet/>
      <dgm:spPr/>
      <dgm:t>
        <a:bodyPr/>
        <a:lstStyle/>
        <a:p>
          <a:r>
            <a:rPr lang="fr-CA"/>
            <a:t>Doit respecter les missions;</a:t>
          </a:r>
          <a:endParaRPr lang="en-US"/>
        </a:p>
      </dgm:t>
    </dgm:pt>
    <dgm:pt modelId="{F395A13F-62BD-4A99-AF93-47CFF39009CD}" type="parTrans" cxnId="{4D385EBD-22E6-4003-A047-58C3240A2C27}">
      <dgm:prSet/>
      <dgm:spPr/>
      <dgm:t>
        <a:bodyPr/>
        <a:lstStyle/>
        <a:p>
          <a:endParaRPr lang="en-US"/>
        </a:p>
      </dgm:t>
    </dgm:pt>
    <dgm:pt modelId="{295D2B88-93D9-4EC7-82DB-1E90D88860FF}" type="sibTrans" cxnId="{4D385EBD-22E6-4003-A047-58C3240A2C27}">
      <dgm:prSet/>
      <dgm:spPr/>
      <dgm:t>
        <a:bodyPr/>
        <a:lstStyle/>
        <a:p>
          <a:endParaRPr lang="en-US"/>
        </a:p>
      </dgm:t>
    </dgm:pt>
    <dgm:pt modelId="{EF79523B-B2CD-4D8A-9F4A-8CEA200510C0}">
      <dgm:prSet/>
      <dgm:spPr/>
      <dgm:t>
        <a:bodyPr/>
        <a:lstStyle/>
        <a:p>
          <a:r>
            <a:rPr lang="fr-CA"/>
            <a:t>Doit respecter le rythme de développement global de chaque enfant;</a:t>
          </a:r>
          <a:endParaRPr lang="en-US"/>
        </a:p>
      </dgm:t>
    </dgm:pt>
    <dgm:pt modelId="{8FC926E1-7FE4-4041-958E-9A1932D89452}" type="parTrans" cxnId="{1891F05E-98D8-4C73-B1AC-303A5064CFCD}">
      <dgm:prSet/>
      <dgm:spPr/>
      <dgm:t>
        <a:bodyPr/>
        <a:lstStyle/>
        <a:p>
          <a:endParaRPr lang="en-US"/>
        </a:p>
      </dgm:t>
    </dgm:pt>
    <dgm:pt modelId="{1C48B859-1CE6-4202-8401-A4B394CAE7CA}" type="sibTrans" cxnId="{1891F05E-98D8-4C73-B1AC-303A5064CFCD}">
      <dgm:prSet/>
      <dgm:spPr/>
      <dgm:t>
        <a:bodyPr/>
        <a:lstStyle/>
        <a:p>
          <a:endParaRPr lang="en-US"/>
        </a:p>
      </dgm:t>
    </dgm:pt>
    <dgm:pt modelId="{37F63B59-1B85-4D71-B58D-A027BA805534}">
      <dgm:prSet/>
      <dgm:spPr/>
      <dgm:t>
        <a:bodyPr/>
        <a:lstStyle/>
        <a:p>
          <a:r>
            <a:rPr lang="fr-CA"/>
            <a:t>Doit être affiché pour les parents et intervenants et mise à jour régulièrement;</a:t>
          </a:r>
          <a:endParaRPr lang="en-US"/>
        </a:p>
      </dgm:t>
    </dgm:pt>
    <dgm:pt modelId="{3F1AFC75-8552-4802-A8E3-8B0EA6C27677}" type="parTrans" cxnId="{C9877282-E812-40ED-9484-A1F753190CA6}">
      <dgm:prSet/>
      <dgm:spPr/>
      <dgm:t>
        <a:bodyPr/>
        <a:lstStyle/>
        <a:p>
          <a:endParaRPr lang="en-US"/>
        </a:p>
      </dgm:t>
    </dgm:pt>
    <dgm:pt modelId="{AC3A0E74-5751-4742-AEE1-6698D7F1442D}" type="sibTrans" cxnId="{C9877282-E812-40ED-9484-A1F753190CA6}">
      <dgm:prSet/>
      <dgm:spPr/>
      <dgm:t>
        <a:bodyPr/>
        <a:lstStyle/>
        <a:p>
          <a:endParaRPr lang="en-US"/>
        </a:p>
      </dgm:t>
    </dgm:pt>
    <dgm:pt modelId="{C97D71EB-AD19-45E5-B754-71E402164882}">
      <dgm:prSet/>
      <dgm:spPr/>
      <dgm:t>
        <a:bodyPr/>
        <a:lstStyle/>
        <a:p>
          <a:r>
            <a:rPr lang="fr-CA"/>
            <a:t>Si le CPE a plusieurs installations, souvent une personne est responsable de sa création et mise en place.</a:t>
          </a:r>
          <a:endParaRPr lang="en-US"/>
        </a:p>
      </dgm:t>
    </dgm:pt>
    <dgm:pt modelId="{55D82272-5EF9-47DD-8049-DE7B68D27FEE}" type="parTrans" cxnId="{E05B1C95-65C7-435A-A278-CD84BD820871}">
      <dgm:prSet/>
      <dgm:spPr/>
      <dgm:t>
        <a:bodyPr/>
        <a:lstStyle/>
        <a:p>
          <a:endParaRPr lang="en-US"/>
        </a:p>
      </dgm:t>
    </dgm:pt>
    <dgm:pt modelId="{0243E33D-F0BD-4043-8825-7AEC5238F4F7}" type="sibTrans" cxnId="{E05B1C95-65C7-435A-A278-CD84BD820871}">
      <dgm:prSet/>
      <dgm:spPr/>
      <dgm:t>
        <a:bodyPr/>
        <a:lstStyle/>
        <a:p>
          <a:endParaRPr lang="en-US"/>
        </a:p>
      </dgm:t>
    </dgm:pt>
    <dgm:pt modelId="{1E06CFD2-9AC9-4954-8D6A-27E8DDE0F129}" type="pres">
      <dgm:prSet presAssocID="{83853840-55DF-4392-898F-F10A17A7F77C}" presName="diagram" presStyleCnt="0">
        <dgm:presLayoutVars>
          <dgm:dir/>
          <dgm:resizeHandles val="exact"/>
        </dgm:presLayoutVars>
      </dgm:prSet>
      <dgm:spPr/>
    </dgm:pt>
    <dgm:pt modelId="{3591BBA6-D7CF-40F0-9D07-AD9A8FFA1219}" type="pres">
      <dgm:prSet presAssocID="{634CDB88-4FFA-4255-A77D-A014D2170135}" presName="node" presStyleLbl="node1" presStyleIdx="0" presStyleCnt="4">
        <dgm:presLayoutVars>
          <dgm:bulletEnabled val="1"/>
        </dgm:presLayoutVars>
      </dgm:prSet>
      <dgm:spPr/>
    </dgm:pt>
    <dgm:pt modelId="{F9C0A7B8-1473-4ADE-BED4-697735380B3F}" type="pres">
      <dgm:prSet presAssocID="{295D2B88-93D9-4EC7-82DB-1E90D88860FF}" presName="sibTrans" presStyleCnt="0"/>
      <dgm:spPr/>
    </dgm:pt>
    <dgm:pt modelId="{0FED4D8D-58D8-4CD1-AF7A-B2FFCE854AD8}" type="pres">
      <dgm:prSet presAssocID="{EF79523B-B2CD-4D8A-9F4A-8CEA200510C0}" presName="node" presStyleLbl="node1" presStyleIdx="1" presStyleCnt="4">
        <dgm:presLayoutVars>
          <dgm:bulletEnabled val="1"/>
        </dgm:presLayoutVars>
      </dgm:prSet>
      <dgm:spPr/>
    </dgm:pt>
    <dgm:pt modelId="{8E4B1A6D-E7DD-42AC-869F-D07E3CBB3B7A}" type="pres">
      <dgm:prSet presAssocID="{1C48B859-1CE6-4202-8401-A4B394CAE7CA}" presName="sibTrans" presStyleCnt="0"/>
      <dgm:spPr/>
    </dgm:pt>
    <dgm:pt modelId="{E8F09899-7459-4802-83BC-8A6B34ECAD9B}" type="pres">
      <dgm:prSet presAssocID="{37F63B59-1B85-4D71-B58D-A027BA805534}" presName="node" presStyleLbl="node1" presStyleIdx="2" presStyleCnt="4">
        <dgm:presLayoutVars>
          <dgm:bulletEnabled val="1"/>
        </dgm:presLayoutVars>
      </dgm:prSet>
      <dgm:spPr/>
    </dgm:pt>
    <dgm:pt modelId="{EE59D6CC-591D-46E8-BE06-C3BACE816474}" type="pres">
      <dgm:prSet presAssocID="{AC3A0E74-5751-4742-AEE1-6698D7F1442D}" presName="sibTrans" presStyleCnt="0"/>
      <dgm:spPr/>
    </dgm:pt>
    <dgm:pt modelId="{9CE88D8A-8E42-4F5C-9BA4-1213F007B982}" type="pres">
      <dgm:prSet presAssocID="{C97D71EB-AD19-45E5-B754-71E402164882}" presName="node" presStyleLbl="node1" presStyleIdx="3" presStyleCnt="4">
        <dgm:presLayoutVars>
          <dgm:bulletEnabled val="1"/>
        </dgm:presLayoutVars>
      </dgm:prSet>
      <dgm:spPr/>
    </dgm:pt>
  </dgm:ptLst>
  <dgm:cxnLst>
    <dgm:cxn modelId="{1891F05E-98D8-4C73-B1AC-303A5064CFCD}" srcId="{83853840-55DF-4392-898F-F10A17A7F77C}" destId="{EF79523B-B2CD-4D8A-9F4A-8CEA200510C0}" srcOrd="1" destOrd="0" parTransId="{8FC926E1-7FE4-4041-958E-9A1932D89452}" sibTransId="{1C48B859-1CE6-4202-8401-A4B394CAE7CA}"/>
    <dgm:cxn modelId="{B09FF152-A5CC-4388-B273-81EBE0129B59}" type="presOf" srcId="{634CDB88-4FFA-4255-A77D-A014D2170135}" destId="{3591BBA6-D7CF-40F0-9D07-AD9A8FFA1219}" srcOrd="0" destOrd="0" presId="urn:microsoft.com/office/officeart/2005/8/layout/default"/>
    <dgm:cxn modelId="{C9877282-E812-40ED-9484-A1F753190CA6}" srcId="{83853840-55DF-4392-898F-F10A17A7F77C}" destId="{37F63B59-1B85-4D71-B58D-A027BA805534}" srcOrd="2" destOrd="0" parTransId="{3F1AFC75-8552-4802-A8E3-8B0EA6C27677}" sibTransId="{AC3A0E74-5751-4742-AEE1-6698D7F1442D}"/>
    <dgm:cxn modelId="{E05B1C95-65C7-435A-A278-CD84BD820871}" srcId="{83853840-55DF-4392-898F-F10A17A7F77C}" destId="{C97D71EB-AD19-45E5-B754-71E402164882}" srcOrd="3" destOrd="0" parTransId="{55D82272-5EF9-47DD-8049-DE7B68D27FEE}" sibTransId="{0243E33D-F0BD-4043-8825-7AEC5238F4F7}"/>
    <dgm:cxn modelId="{FA04F399-9920-49BA-AA9F-B31CE8BF09BA}" type="presOf" srcId="{EF79523B-B2CD-4D8A-9F4A-8CEA200510C0}" destId="{0FED4D8D-58D8-4CD1-AF7A-B2FFCE854AD8}" srcOrd="0" destOrd="0" presId="urn:microsoft.com/office/officeart/2005/8/layout/default"/>
    <dgm:cxn modelId="{ADAF89AB-1328-47A2-8D78-6AE6B91686D1}" type="presOf" srcId="{83853840-55DF-4392-898F-F10A17A7F77C}" destId="{1E06CFD2-9AC9-4954-8D6A-27E8DDE0F129}" srcOrd="0" destOrd="0" presId="urn:microsoft.com/office/officeart/2005/8/layout/default"/>
    <dgm:cxn modelId="{4D385EBD-22E6-4003-A047-58C3240A2C27}" srcId="{83853840-55DF-4392-898F-F10A17A7F77C}" destId="{634CDB88-4FFA-4255-A77D-A014D2170135}" srcOrd="0" destOrd="0" parTransId="{F395A13F-62BD-4A99-AF93-47CFF39009CD}" sibTransId="{295D2B88-93D9-4EC7-82DB-1E90D88860FF}"/>
    <dgm:cxn modelId="{DA15EED2-11DC-44D6-8CCA-538F86DAD142}" type="presOf" srcId="{C97D71EB-AD19-45E5-B754-71E402164882}" destId="{9CE88D8A-8E42-4F5C-9BA4-1213F007B982}" srcOrd="0" destOrd="0" presId="urn:microsoft.com/office/officeart/2005/8/layout/default"/>
    <dgm:cxn modelId="{013ADCE3-B427-4A50-A35F-87616A668571}" type="presOf" srcId="{37F63B59-1B85-4D71-B58D-A027BA805534}" destId="{E8F09899-7459-4802-83BC-8A6B34ECAD9B}" srcOrd="0" destOrd="0" presId="urn:microsoft.com/office/officeart/2005/8/layout/default"/>
    <dgm:cxn modelId="{5F0DD19B-E588-470E-9604-880AB0AFF645}" type="presParOf" srcId="{1E06CFD2-9AC9-4954-8D6A-27E8DDE0F129}" destId="{3591BBA6-D7CF-40F0-9D07-AD9A8FFA1219}" srcOrd="0" destOrd="0" presId="urn:microsoft.com/office/officeart/2005/8/layout/default"/>
    <dgm:cxn modelId="{C6359410-CFC9-4803-BE4B-517277EC0B04}" type="presParOf" srcId="{1E06CFD2-9AC9-4954-8D6A-27E8DDE0F129}" destId="{F9C0A7B8-1473-4ADE-BED4-697735380B3F}" srcOrd="1" destOrd="0" presId="urn:microsoft.com/office/officeart/2005/8/layout/default"/>
    <dgm:cxn modelId="{61D4FD5D-CED6-4A15-B8C4-66F6505A460D}" type="presParOf" srcId="{1E06CFD2-9AC9-4954-8D6A-27E8DDE0F129}" destId="{0FED4D8D-58D8-4CD1-AF7A-B2FFCE854AD8}" srcOrd="2" destOrd="0" presId="urn:microsoft.com/office/officeart/2005/8/layout/default"/>
    <dgm:cxn modelId="{7F13A35D-C906-47DC-9705-6084DF02DB25}" type="presParOf" srcId="{1E06CFD2-9AC9-4954-8D6A-27E8DDE0F129}" destId="{8E4B1A6D-E7DD-42AC-869F-D07E3CBB3B7A}" srcOrd="3" destOrd="0" presId="urn:microsoft.com/office/officeart/2005/8/layout/default"/>
    <dgm:cxn modelId="{FD74E6EB-9740-4832-B50A-79FF7C7912D9}" type="presParOf" srcId="{1E06CFD2-9AC9-4954-8D6A-27E8DDE0F129}" destId="{E8F09899-7459-4802-83BC-8A6B34ECAD9B}" srcOrd="4" destOrd="0" presId="urn:microsoft.com/office/officeart/2005/8/layout/default"/>
    <dgm:cxn modelId="{FDD4C7B4-6225-46CC-8AC5-2F9848DD5CA4}" type="presParOf" srcId="{1E06CFD2-9AC9-4954-8D6A-27E8DDE0F129}" destId="{EE59D6CC-591D-46E8-BE06-C3BACE816474}" srcOrd="5" destOrd="0" presId="urn:microsoft.com/office/officeart/2005/8/layout/default"/>
    <dgm:cxn modelId="{591EE97A-230F-4A8B-AC01-2CB877B03E99}" type="presParOf" srcId="{1E06CFD2-9AC9-4954-8D6A-27E8DDE0F129}" destId="{9CE88D8A-8E42-4F5C-9BA4-1213F007B9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3B47E-657A-4E37-8E4F-2730297069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BB99B7-7326-46C4-816E-5F7ED38A226F}">
      <dgm:prSet/>
      <dgm:spPr/>
      <dgm:t>
        <a:bodyPr/>
        <a:lstStyle/>
        <a:p>
          <a:r>
            <a:rPr lang="fr-CA"/>
            <a:t>Souvent, le CPE est le service de première détection pour les retards de développement</a:t>
          </a:r>
          <a:endParaRPr lang="en-US"/>
        </a:p>
      </dgm:t>
    </dgm:pt>
    <dgm:pt modelId="{FD86DCB8-E2DB-4058-8776-9D040D1EFB48}" type="parTrans" cxnId="{2CCC6ED3-6CD2-4D82-A77C-E6C12A817C24}">
      <dgm:prSet/>
      <dgm:spPr/>
      <dgm:t>
        <a:bodyPr/>
        <a:lstStyle/>
        <a:p>
          <a:endParaRPr lang="en-US"/>
        </a:p>
      </dgm:t>
    </dgm:pt>
    <dgm:pt modelId="{4D0FE82C-100A-439D-8766-5E1193B31AA1}" type="sibTrans" cxnId="{2CCC6ED3-6CD2-4D82-A77C-E6C12A817C24}">
      <dgm:prSet/>
      <dgm:spPr/>
      <dgm:t>
        <a:bodyPr/>
        <a:lstStyle/>
        <a:p>
          <a:endParaRPr lang="en-US"/>
        </a:p>
      </dgm:t>
    </dgm:pt>
    <dgm:pt modelId="{E44311CA-FF16-4A4F-91FB-47B540ABB717}">
      <dgm:prSet/>
      <dgm:spPr/>
      <dgm:t>
        <a:bodyPr/>
        <a:lstStyle/>
        <a:p>
          <a:r>
            <a:rPr lang="fr-CA"/>
            <a:t>Les premiers signalements à la DPJ sont souvent faits par les intervenants de CPE</a:t>
          </a:r>
          <a:endParaRPr lang="en-US"/>
        </a:p>
      </dgm:t>
    </dgm:pt>
    <dgm:pt modelId="{4D3E6F04-2747-4521-B77A-DB7BD872ED96}" type="parTrans" cxnId="{452828DA-9499-4091-893F-4281ADFCA01D}">
      <dgm:prSet/>
      <dgm:spPr/>
      <dgm:t>
        <a:bodyPr/>
        <a:lstStyle/>
        <a:p>
          <a:endParaRPr lang="en-US"/>
        </a:p>
      </dgm:t>
    </dgm:pt>
    <dgm:pt modelId="{A99C02B3-01A8-441E-A4A3-F1A27D6A6694}" type="sibTrans" cxnId="{452828DA-9499-4091-893F-4281ADFCA01D}">
      <dgm:prSet/>
      <dgm:spPr/>
      <dgm:t>
        <a:bodyPr/>
        <a:lstStyle/>
        <a:p>
          <a:endParaRPr lang="en-US"/>
        </a:p>
      </dgm:t>
    </dgm:pt>
    <dgm:pt modelId="{BBE372B6-7AB4-4044-BFA8-F310831CD735}" type="pres">
      <dgm:prSet presAssocID="{B703B47E-657A-4E37-8E4F-273029706922}" presName="linear" presStyleCnt="0">
        <dgm:presLayoutVars>
          <dgm:animLvl val="lvl"/>
          <dgm:resizeHandles val="exact"/>
        </dgm:presLayoutVars>
      </dgm:prSet>
      <dgm:spPr/>
    </dgm:pt>
    <dgm:pt modelId="{3E291124-E918-4E29-B52F-FB051B33CE69}" type="pres">
      <dgm:prSet presAssocID="{F6BB99B7-7326-46C4-816E-5F7ED38A22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E1A3BC-80E3-4D29-8580-D76DEB5A4205}" type="pres">
      <dgm:prSet presAssocID="{4D0FE82C-100A-439D-8766-5E1193B31AA1}" presName="spacer" presStyleCnt="0"/>
      <dgm:spPr/>
    </dgm:pt>
    <dgm:pt modelId="{18DF8F25-2564-448B-9183-C01D28C9F107}" type="pres">
      <dgm:prSet presAssocID="{E44311CA-FF16-4A4F-91FB-47B540ABB71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77F8732-5797-4DC0-9B79-E842CFD97426}" type="presOf" srcId="{E44311CA-FF16-4A4F-91FB-47B540ABB717}" destId="{18DF8F25-2564-448B-9183-C01D28C9F107}" srcOrd="0" destOrd="0" presId="urn:microsoft.com/office/officeart/2005/8/layout/vList2"/>
    <dgm:cxn modelId="{7A5E8247-7612-496C-8AE6-855BC31A0FB6}" type="presOf" srcId="{F6BB99B7-7326-46C4-816E-5F7ED38A226F}" destId="{3E291124-E918-4E29-B52F-FB051B33CE69}" srcOrd="0" destOrd="0" presId="urn:microsoft.com/office/officeart/2005/8/layout/vList2"/>
    <dgm:cxn modelId="{74F8386F-D71C-4429-80CB-FA18B87B2A5B}" type="presOf" srcId="{B703B47E-657A-4E37-8E4F-273029706922}" destId="{BBE372B6-7AB4-4044-BFA8-F310831CD735}" srcOrd="0" destOrd="0" presId="urn:microsoft.com/office/officeart/2005/8/layout/vList2"/>
    <dgm:cxn modelId="{2CCC6ED3-6CD2-4D82-A77C-E6C12A817C24}" srcId="{B703B47E-657A-4E37-8E4F-273029706922}" destId="{F6BB99B7-7326-46C4-816E-5F7ED38A226F}" srcOrd="0" destOrd="0" parTransId="{FD86DCB8-E2DB-4058-8776-9D040D1EFB48}" sibTransId="{4D0FE82C-100A-439D-8766-5E1193B31AA1}"/>
    <dgm:cxn modelId="{452828DA-9499-4091-893F-4281ADFCA01D}" srcId="{B703B47E-657A-4E37-8E4F-273029706922}" destId="{E44311CA-FF16-4A4F-91FB-47B540ABB717}" srcOrd="1" destOrd="0" parTransId="{4D3E6F04-2747-4521-B77A-DB7BD872ED96}" sibTransId="{A99C02B3-01A8-441E-A4A3-F1A27D6A6694}"/>
    <dgm:cxn modelId="{747FC248-15FA-4152-8C71-F054E99AA1C4}" type="presParOf" srcId="{BBE372B6-7AB4-4044-BFA8-F310831CD735}" destId="{3E291124-E918-4E29-B52F-FB051B33CE69}" srcOrd="0" destOrd="0" presId="urn:microsoft.com/office/officeart/2005/8/layout/vList2"/>
    <dgm:cxn modelId="{2289A0B1-E425-4D1B-A163-FCABDB0350A4}" type="presParOf" srcId="{BBE372B6-7AB4-4044-BFA8-F310831CD735}" destId="{5DE1A3BC-80E3-4D29-8580-D76DEB5A4205}" srcOrd="1" destOrd="0" presId="urn:microsoft.com/office/officeart/2005/8/layout/vList2"/>
    <dgm:cxn modelId="{77421AC3-EF0B-4D20-A741-4C48153E24AD}" type="presParOf" srcId="{BBE372B6-7AB4-4044-BFA8-F310831CD735}" destId="{18DF8F25-2564-448B-9183-C01D28C9F1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31E00E-8D61-4502-A010-2A3C0A3C93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684800-FFB6-4D5F-91BF-484C9DA2F8C9}">
      <dgm:prSet/>
      <dgm:spPr/>
      <dgm:t>
        <a:bodyPr/>
        <a:lstStyle/>
        <a:p>
          <a:r>
            <a:rPr lang="fr-CA" dirty="0"/>
            <a:t>La Charte des droits, ainsi que la LPH dictent que les CPE doivent favoriser l’intégration des enfants à besoins particuliers (financement de soutien, efforts raisonnables d’</a:t>
          </a:r>
          <a:r>
            <a:rPr lang="fr-CA" dirty="0" err="1"/>
            <a:t>accomodement</a:t>
          </a:r>
          <a:r>
            <a:rPr lang="fr-CA" dirty="0"/>
            <a:t>)</a:t>
          </a:r>
          <a:endParaRPr lang="en-US" dirty="0"/>
        </a:p>
      </dgm:t>
    </dgm:pt>
    <dgm:pt modelId="{7DFAEF75-4D9F-49F3-95C0-C34394094111}" type="parTrans" cxnId="{9D0E148B-345A-44FA-A1BA-B008A69049C2}">
      <dgm:prSet/>
      <dgm:spPr/>
      <dgm:t>
        <a:bodyPr/>
        <a:lstStyle/>
        <a:p>
          <a:endParaRPr lang="en-US"/>
        </a:p>
      </dgm:t>
    </dgm:pt>
    <dgm:pt modelId="{B99421DA-F86B-40AB-B667-4477C6A20B47}" type="sibTrans" cxnId="{9D0E148B-345A-44FA-A1BA-B008A69049C2}">
      <dgm:prSet/>
      <dgm:spPr/>
      <dgm:t>
        <a:bodyPr/>
        <a:lstStyle/>
        <a:p>
          <a:endParaRPr lang="en-US"/>
        </a:p>
      </dgm:t>
    </dgm:pt>
    <dgm:pt modelId="{F80D89A2-D37C-4152-B603-AD51B2FB0CDE}">
      <dgm:prSet/>
      <dgm:spPr/>
      <dgm:t>
        <a:bodyPr/>
        <a:lstStyle/>
        <a:p>
          <a:r>
            <a:rPr lang="fr-CA" dirty="0"/>
            <a:t>Que cela soit de la DI, DP, troubles du comportement, de l’attachement, etc., l’inclusion est encouragée.</a:t>
          </a:r>
          <a:endParaRPr lang="en-US" dirty="0"/>
        </a:p>
      </dgm:t>
    </dgm:pt>
    <dgm:pt modelId="{76020258-6888-4E9F-B67B-6F60662112AB}" type="parTrans" cxnId="{99252E01-1EBD-4E39-8978-F4327FA17947}">
      <dgm:prSet/>
      <dgm:spPr/>
      <dgm:t>
        <a:bodyPr/>
        <a:lstStyle/>
        <a:p>
          <a:endParaRPr lang="en-US"/>
        </a:p>
      </dgm:t>
    </dgm:pt>
    <dgm:pt modelId="{7D5B2329-1379-4E3E-9670-1ED46D88410C}" type="sibTrans" cxnId="{99252E01-1EBD-4E39-8978-F4327FA17947}">
      <dgm:prSet/>
      <dgm:spPr/>
      <dgm:t>
        <a:bodyPr/>
        <a:lstStyle/>
        <a:p>
          <a:endParaRPr lang="en-US"/>
        </a:p>
      </dgm:t>
    </dgm:pt>
    <dgm:pt modelId="{FC6CE7C4-D683-41FE-8E62-EFC1C9DCB032}" type="pres">
      <dgm:prSet presAssocID="{1731E00E-8D61-4502-A010-2A3C0A3C93F2}" presName="linear" presStyleCnt="0">
        <dgm:presLayoutVars>
          <dgm:animLvl val="lvl"/>
          <dgm:resizeHandles val="exact"/>
        </dgm:presLayoutVars>
      </dgm:prSet>
      <dgm:spPr/>
    </dgm:pt>
    <dgm:pt modelId="{86725951-92C1-4737-9356-165AF598DEC9}" type="pres">
      <dgm:prSet presAssocID="{79684800-FFB6-4D5F-91BF-484C9DA2F8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336F05-AFD5-4007-B3DE-C51808A55F8D}" type="pres">
      <dgm:prSet presAssocID="{B99421DA-F86B-40AB-B667-4477C6A20B47}" presName="spacer" presStyleCnt="0"/>
      <dgm:spPr/>
    </dgm:pt>
    <dgm:pt modelId="{92095AF5-4621-441E-BD0A-7ABE90946D48}" type="pres">
      <dgm:prSet presAssocID="{F80D89A2-D37C-4152-B603-AD51B2FB0C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9252E01-1EBD-4E39-8978-F4327FA17947}" srcId="{1731E00E-8D61-4502-A010-2A3C0A3C93F2}" destId="{F80D89A2-D37C-4152-B603-AD51B2FB0CDE}" srcOrd="1" destOrd="0" parTransId="{76020258-6888-4E9F-B67B-6F60662112AB}" sibTransId="{7D5B2329-1379-4E3E-9670-1ED46D88410C}"/>
    <dgm:cxn modelId="{5BAE9018-D369-42D3-B2EE-E2A95462F6E5}" type="presOf" srcId="{F80D89A2-D37C-4152-B603-AD51B2FB0CDE}" destId="{92095AF5-4621-441E-BD0A-7ABE90946D48}" srcOrd="0" destOrd="0" presId="urn:microsoft.com/office/officeart/2005/8/layout/vList2"/>
    <dgm:cxn modelId="{1B3E3E23-B898-4871-8DBC-71CC8B2DE5BA}" type="presOf" srcId="{79684800-FFB6-4D5F-91BF-484C9DA2F8C9}" destId="{86725951-92C1-4737-9356-165AF598DEC9}" srcOrd="0" destOrd="0" presId="urn:microsoft.com/office/officeart/2005/8/layout/vList2"/>
    <dgm:cxn modelId="{B57F3046-5589-4054-9E2C-FB1B85159BA9}" type="presOf" srcId="{1731E00E-8D61-4502-A010-2A3C0A3C93F2}" destId="{FC6CE7C4-D683-41FE-8E62-EFC1C9DCB032}" srcOrd="0" destOrd="0" presId="urn:microsoft.com/office/officeart/2005/8/layout/vList2"/>
    <dgm:cxn modelId="{9D0E148B-345A-44FA-A1BA-B008A69049C2}" srcId="{1731E00E-8D61-4502-A010-2A3C0A3C93F2}" destId="{79684800-FFB6-4D5F-91BF-484C9DA2F8C9}" srcOrd="0" destOrd="0" parTransId="{7DFAEF75-4D9F-49F3-95C0-C34394094111}" sibTransId="{B99421DA-F86B-40AB-B667-4477C6A20B47}"/>
    <dgm:cxn modelId="{07A56266-FE62-42EA-B93C-20D55D4FD572}" type="presParOf" srcId="{FC6CE7C4-D683-41FE-8E62-EFC1C9DCB032}" destId="{86725951-92C1-4737-9356-165AF598DEC9}" srcOrd="0" destOrd="0" presId="urn:microsoft.com/office/officeart/2005/8/layout/vList2"/>
    <dgm:cxn modelId="{8CEC957E-81BB-4ECB-9E33-DB902BADDD85}" type="presParOf" srcId="{FC6CE7C4-D683-41FE-8E62-EFC1C9DCB032}" destId="{08336F05-AFD5-4007-B3DE-C51808A55F8D}" srcOrd="1" destOrd="0" presId="urn:microsoft.com/office/officeart/2005/8/layout/vList2"/>
    <dgm:cxn modelId="{4F4BC6B0-E556-4427-8246-DA8D3E15ECD8}" type="presParOf" srcId="{FC6CE7C4-D683-41FE-8E62-EFC1C9DCB032}" destId="{92095AF5-4621-441E-BD0A-7ABE90946D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A759-6516-4E5A-A926-F4CAB2F1AF77}">
      <dsp:nvSpPr>
        <dsp:cNvPr id="0" name=""/>
        <dsp:cNvSpPr/>
      </dsp:nvSpPr>
      <dsp:spPr>
        <a:xfrm>
          <a:off x="0" y="3275482"/>
          <a:ext cx="7886700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Offre une programmation d’activités éducatives adaptées selon niveau de développement de l’enfant</a:t>
          </a:r>
          <a:endParaRPr lang="en-US" sz="2500" kern="1200"/>
        </a:p>
      </dsp:txBody>
      <dsp:txXfrm>
        <a:off x="0" y="3275482"/>
        <a:ext cx="7886700" cy="1075086"/>
      </dsp:txXfrm>
    </dsp:sp>
    <dsp:sp modelId="{D5380806-A577-4EBF-AF7A-A3B6CAF73A1A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Service de garde aux enfants d’âge préscolaire (0-5 ans)</a:t>
          </a:r>
          <a:endParaRPr lang="en-US" sz="2500" kern="1200"/>
        </a:p>
      </dsp:txBody>
      <dsp:txXfrm rot="10800000">
        <a:off x="0" y="1638125"/>
        <a:ext cx="7886700" cy="1074383"/>
      </dsp:txXfrm>
    </dsp:sp>
    <dsp:sp modelId="{E6A76EEA-76B9-4C2E-AE27-F03D567B4FD2}">
      <dsp:nvSpPr>
        <dsp:cNvPr id="0" name=""/>
        <dsp:cNvSpPr/>
      </dsp:nvSpPr>
      <dsp:spPr>
        <a:xfrm rot="10800000">
          <a:off x="0" y="769"/>
          <a:ext cx="7886700" cy="165348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OBNL ou coopérative (places subventionnées)</a:t>
          </a:r>
          <a:endParaRPr lang="en-US" sz="2500" kern="1200"/>
        </a:p>
      </dsp:txBody>
      <dsp:txXfrm rot="10800000">
        <a:off x="0" y="769"/>
        <a:ext cx="7886700" cy="1074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49D50-CB35-4337-B016-A64172073C0F}">
      <dsp:nvSpPr>
        <dsp:cNvPr id="0" name=""/>
        <dsp:cNvSpPr/>
      </dsp:nvSpPr>
      <dsp:spPr>
        <a:xfrm>
          <a:off x="0" y="8787"/>
          <a:ext cx="7886700" cy="13965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Voir au bien-être, à la santé et à la sécurité des enfants</a:t>
          </a:r>
          <a:endParaRPr lang="en-US" sz="2500" kern="1200"/>
        </a:p>
      </dsp:txBody>
      <dsp:txXfrm>
        <a:off x="68176" y="76963"/>
        <a:ext cx="7750348" cy="1260235"/>
      </dsp:txXfrm>
    </dsp:sp>
    <dsp:sp modelId="{9C407CE8-6DC0-4645-8770-A642D7D9684F}">
      <dsp:nvSpPr>
        <dsp:cNvPr id="0" name=""/>
        <dsp:cNvSpPr/>
      </dsp:nvSpPr>
      <dsp:spPr>
        <a:xfrm>
          <a:off x="0" y="1477375"/>
          <a:ext cx="7886700" cy="139658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Offrir un milieu de vie propice à stimuler le développement sur tous les plans</a:t>
          </a:r>
          <a:endParaRPr lang="en-US" sz="2500" kern="1200" dirty="0"/>
        </a:p>
      </dsp:txBody>
      <dsp:txXfrm>
        <a:off x="68176" y="1545551"/>
        <a:ext cx="7750348" cy="1260235"/>
      </dsp:txXfrm>
    </dsp:sp>
    <dsp:sp modelId="{B29FE7D9-C608-42FA-A8B4-367FFFEE0B5F}">
      <dsp:nvSpPr>
        <dsp:cNvPr id="0" name=""/>
        <dsp:cNvSpPr/>
      </dsp:nvSpPr>
      <dsp:spPr>
        <a:xfrm>
          <a:off x="0" y="2945962"/>
          <a:ext cx="7886700" cy="13965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Prévenir l’apparition ultérieure de difficultés d’apprentissages comportementales ou d’insertion sociale (stimulation et dépistage précoces)</a:t>
          </a:r>
          <a:endParaRPr lang="en-US" sz="2500" kern="1200" dirty="0"/>
        </a:p>
      </dsp:txBody>
      <dsp:txXfrm>
        <a:off x="68176" y="3014138"/>
        <a:ext cx="7750348" cy="126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6274-AE2D-4911-9065-BBD98F18AB66}">
      <dsp:nvSpPr>
        <dsp:cNvPr id="0" name=""/>
        <dsp:cNvSpPr/>
      </dsp:nvSpPr>
      <dsp:spPr>
        <a:xfrm>
          <a:off x="0" y="41544"/>
          <a:ext cx="78867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Loi assurant l’exercice des droits des personnes handicapées en vue de leur intégration scolaire, professionnelle et sociale (Fiche 6, Dostie)</a:t>
          </a:r>
          <a:endParaRPr lang="en-US" sz="2500" kern="1200" dirty="0"/>
        </a:p>
      </dsp:txBody>
      <dsp:txXfrm>
        <a:off x="67110" y="108654"/>
        <a:ext cx="7752480" cy="1240530"/>
      </dsp:txXfrm>
    </dsp:sp>
    <dsp:sp modelId="{4A76E337-CE9B-407D-A921-1436E06D7112}">
      <dsp:nvSpPr>
        <dsp:cNvPr id="0" name=""/>
        <dsp:cNvSpPr/>
      </dsp:nvSpPr>
      <dsp:spPr>
        <a:xfrm>
          <a:off x="0" y="1488294"/>
          <a:ext cx="7886700" cy="13747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Loi </a:t>
          </a:r>
          <a:r>
            <a:rPr lang="fr-CA" sz="2500" kern="1200" dirty="0"/>
            <a:t>sur la protection de la jeunesse (Fiche 8, Dostie)</a:t>
          </a:r>
          <a:endParaRPr lang="en-US" sz="2500" kern="1200" dirty="0"/>
        </a:p>
      </dsp:txBody>
      <dsp:txXfrm>
        <a:off x="67110" y="1555404"/>
        <a:ext cx="7752480" cy="1240530"/>
      </dsp:txXfrm>
    </dsp:sp>
    <dsp:sp modelId="{F015498C-91B9-4EB9-9C96-22A186D5156E}">
      <dsp:nvSpPr>
        <dsp:cNvPr id="0" name=""/>
        <dsp:cNvSpPr/>
      </dsp:nvSpPr>
      <dsp:spPr>
        <a:xfrm>
          <a:off x="0" y="2935044"/>
          <a:ext cx="7886700" cy="13747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Loi sur les services de garde éducatifs à l’enfance (permis, évaluations, programme éducatif obligatoire)</a:t>
          </a:r>
          <a:endParaRPr lang="en-US" sz="2500" kern="1200" dirty="0"/>
        </a:p>
      </dsp:txBody>
      <dsp:txXfrm>
        <a:off x="67110" y="3002154"/>
        <a:ext cx="7752480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7A755-1B00-4F55-9BE0-1C61DC420DA8}">
      <dsp:nvSpPr>
        <dsp:cNvPr id="0" name=""/>
        <dsp:cNvSpPr/>
      </dsp:nvSpPr>
      <dsp:spPr>
        <a:xfrm>
          <a:off x="0" y="48969"/>
          <a:ext cx="78867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Priorité: bien-être et développement de l’enfant</a:t>
          </a:r>
          <a:endParaRPr lang="en-US" sz="3400" kern="1200"/>
        </a:p>
      </dsp:txBody>
      <dsp:txXfrm>
        <a:off x="66025" y="114994"/>
        <a:ext cx="7754650" cy="1220470"/>
      </dsp:txXfrm>
    </dsp:sp>
    <dsp:sp modelId="{4083D5E8-5B12-49C1-B04B-EDE1FA678C8A}">
      <dsp:nvSpPr>
        <dsp:cNvPr id="0" name=""/>
        <dsp:cNvSpPr/>
      </dsp:nvSpPr>
      <dsp:spPr>
        <a:xfrm>
          <a:off x="0" y="1499409"/>
          <a:ext cx="7886700" cy="1352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Préparer les enfants au monde scolaire</a:t>
          </a:r>
          <a:endParaRPr lang="en-US" sz="3400" kern="1200"/>
        </a:p>
      </dsp:txBody>
      <dsp:txXfrm>
        <a:off x="66025" y="1565434"/>
        <a:ext cx="7754650" cy="1220470"/>
      </dsp:txXfrm>
    </dsp:sp>
    <dsp:sp modelId="{6361C544-3563-4C11-9D7B-41C1D012F70A}">
      <dsp:nvSpPr>
        <dsp:cNvPr id="0" name=""/>
        <dsp:cNvSpPr/>
      </dsp:nvSpPr>
      <dsp:spPr>
        <a:xfrm>
          <a:off x="0" y="2949848"/>
          <a:ext cx="7886700" cy="1352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Développer l’autonomie (AVQ, AVD/ savoirs, savoir-être, savoir-faire)</a:t>
          </a:r>
          <a:endParaRPr lang="en-US" sz="3400" kern="1200" dirty="0"/>
        </a:p>
      </dsp:txBody>
      <dsp:txXfrm>
        <a:off x="66025" y="3015873"/>
        <a:ext cx="7754650" cy="1220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BBA6-D7CF-40F0-9D07-AD9A8FFA1219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Doit respecter les missions;</a:t>
          </a:r>
          <a:endParaRPr lang="en-US" sz="2300" kern="1200"/>
        </a:p>
      </dsp:txBody>
      <dsp:txXfrm>
        <a:off x="429570" y="472"/>
        <a:ext cx="3346456" cy="2007873"/>
      </dsp:txXfrm>
    </dsp:sp>
    <dsp:sp modelId="{0FED4D8D-58D8-4CD1-AF7A-B2FFCE854AD8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Doit respecter le rythme de développement global de chaque enfant;</a:t>
          </a:r>
          <a:endParaRPr lang="en-US" sz="2300" kern="1200"/>
        </a:p>
      </dsp:txBody>
      <dsp:txXfrm>
        <a:off x="4110672" y="472"/>
        <a:ext cx="3346456" cy="2007873"/>
      </dsp:txXfrm>
    </dsp:sp>
    <dsp:sp modelId="{E8F09899-7459-4802-83BC-8A6B34ECAD9B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Doit être affiché pour les parents et intervenants et mise à jour régulièrement;</a:t>
          </a:r>
          <a:endParaRPr lang="en-US" sz="2300" kern="1200"/>
        </a:p>
      </dsp:txBody>
      <dsp:txXfrm>
        <a:off x="429570" y="2342991"/>
        <a:ext cx="3346456" cy="2007873"/>
      </dsp:txXfrm>
    </dsp:sp>
    <dsp:sp modelId="{9CE88D8A-8E42-4F5C-9BA4-1213F007B982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Si le CPE a plusieurs installations, souvent une personne est responsable de sa création et mise en place.</a:t>
          </a:r>
          <a:endParaRPr lang="en-US" sz="2300" kern="1200"/>
        </a:p>
      </dsp:txBody>
      <dsp:txXfrm>
        <a:off x="4110672" y="2342991"/>
        <a:ext cx="3346456" cy="200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91124-E918-4E29-B52F-FB051B33CE69}">
      <dsp:nvSpPr>
        <dsp:cNvPr id="0" name=""/>
        <dsp:cNvSpPr/>
      </dsp:nvSpPr>
      <dsp:spPr>
        <a:xfrm>
          <a:off x="0" y="31329"/>
          <a:ext cx="78867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800" kern="1200"/>
            <a:t>Souvent, le CPE est le service de première détection pour les retards de développement</a:t>
          </a:r>
          <a:endParaRPr lang="en-US" sz="3800" kern="1200"/>
        </a:p>
      </dsp:txBody>
      <dsp:txXfrm>
        <a:off x="102007" y="133336"/>
        <a:ext cx="7682686" cy="1885605"/>
      </dsp:txXfrm>
    </dsp:sp>
    <dsp:sp modelId="{18DF8F25-2564-448B-9183-C01D28C9F107}">
      <dsp:nvSpPr>
        <dsp:cNvPr id="0" name=""/>
        <dsp:cNvSpPr/>
      </dsp:nvSpPr>
      <dsp:spPr>
        <a:xfrm>
          <a:off x="0" y="2230389"/>
          <a:ext cx="7886700" cy="20896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800" kern="1200"/>
            <a:t>Les premiers signalements à la DPJ sont souvent faits par les intervenants de CPE</a:t>
          </a:r>
          <a:endParaRPr lang="en-US" sz="3800" kern="1200"/>
        </a:p>
      </dsp:txBody>
      <dsp:txXfrm>
        <a:off x="102007" y="2332396"/>
        <a:ext cx="7682686" cy="1885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5951-92C1-4737-9356-165AF598DEC9}">
      <dsp:nvSpPr>
        <dsp:cNvPr id="0" name=""/>
        <dsp:cNvSpPr/>
      </dsp:nvSpPr>
      <dsp:spPr>
        <a:xfrm>
          <a:off x="0" y="64179"/>
          <a:ext cx="7886700" cy="2069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La Charte des droits, ainsi que la LPH dictent que les CPE doivent favoriser l’intégration des enfants à besoins particuliers (financement de soutien, efforts raisonnables d’</a:t>
          </a:r>
          <a:r>
            <a:rPr lang="fr-CA" sz="2900" kern="1200" dirty="0" err="1"/>
            <a:t>accomodement</a:t>
          </a:r>
          <a:r>
            <a:rPr lang="fr-CA" sz="2900" kern="1200" dirty="0"/>
            <a:t>)</a:t>
          </a:r>
          <a:endParaRPr lang="en-US" sz="2900" kern="1200" dirty="0"/>
        </a:p>
      </dsp:txBody>
      <dsp:txXfrm>
        <a:off x="101036" y="165215"/>
        <a:ext cx="7684628" cy="1867658"/>
      </dsp:txXfrm>
    </dsp:sp>
    <dsp:sp modelId="{92095AF5-4621-441E-BD0A-7ABE90946D48}">
      <dsp:nvSpPr>
        <dsp:cNvPr id="0" name=""/>
        <dsp:cNvSpPr/>
      </dsp:nvSpPr>
      <dsp:spPr>
        <a:xfrm>
          <a:off x="0" y="2217429"/>
          <a:ext cx="7886700" cy="20697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Que cela soit de la DI, DP, troubles du comportement, de l’attachement, etc., l’inclusion est encouragée.</a:t>
          </a:r>
          <a:endParaRPr lang="en-US" sz="2900" kern="1200" dirty="0"/>
        </a:p>
      </dsp:txBody>
      <dsp:txXfrm>
        <a:off x="101036" y="2318465"/>
        <a:ext cx="7684628" cy="186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wuG7Nj3D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4068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jJ4GC-zWi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g87heNVFN3A?feature=oembed" TargetMode="External"/><Relationship Id="rId1" Type="http://schemas.openxmlformats.org/officeDocument/2006/relationships/video" Target="https://www.youtube.com/embed/jr8KHXIKvbU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5" name="Rectangle 14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0" name="Picture 386" descr="C:\Users\Tom\AppData\Local\Microsoft\Windows\Temporary Internet Files\Content.IE5\3TCQXQ9O\MPj04386900000[1].jpg"/>
          <p:cNvPicPr>
            <a:picLocks noChangeAspect="1" noChangeArrowheads="1"/>
          </p:cNvPicPr>
          <p:nvPr/>
        </p:nvPicPr>
        <p:blipFill rotWithShape="1">
          <a:blip r:embed="rId2" cstate="print"/>
          <a:srcRect l="2605" t="6623" r="114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17" name="Rectangle 14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5300">
                <a:solidFill>
                  <a:schemeClr val="bg1"/>
                </a:solidFill>
              </a:rPr>
              <a:t>L’éducateur spécialisé et les centres de la petite enfance</a:t>
            </a:r>
          </a:p>
        </p:txBody>
      </p:sp>
      <p:sp>
        <p:nvSpPr>
          <p:cNvPr id="1419" name="Rectangle: Rounded Corners 14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 fontScale="62500" lnSpcReduction="20000"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Mandats, rôles et enjeux (La personne avant tout, pp.118 -122)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13F15-5871-71E6-1758-2CC5D89A5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BF8F39-9033-0530-51E2-2A52DB5D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Pourquoi un éducateur spécialisé?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185BAF1-B0FF-3CAE-5FA0-EDE88101B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0374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50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5425A-5C60-971C-4FE3-41E86470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CPE ou maternelle 4 ans et le rôle du TES</a:t>
            </a:r>
          </a:p>
        </p:txBody>
      </p:sp>
      <p:pic>
        <p:nvPicPr>
          <p:cNvPr id="4" name="Média en ligne 3" title="Choisir le CPE ou la maternelle 4 ans?">
            <a:hlinkClick r:id="" action="ppaction://media"/>
            <a:extLst>
              <a:ext uri="{FF2B5EF4-FFF2-40B4-BE49-F238E27FC236}">
                <a16:creationId xmlns:a16="http://schemas.microsoft.com/office/drawing/2014/main" id="{DA9F3C76-7D54-9D6B-0512-AF241675525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B2B267-B402-59BF-521D-A473425A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fr-CA" sz="2400"/>
              <a:t>Que fait l’éducateur spécialisé?</a:t>
            </a:r>
          </a:p>
        </p:txBody>
      </p:sp>
      <p:pic>
        <p:nvPicPr>
          <p:cNvPr id="7" name="Image 6" descr="Child in doctor costume">
            <a:extLst>
              <a:ext uri="{FF2B5EF4-FFF2-40B4-BE49-F238E27FC236}">
                <a16:creationId xmlns:a16="http://schemas.microsoft.com/office/drawing/2014/main" id="{02A2AED7-CAD0-C9D7-D0F8-7BE1E7AE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71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Image 4" descr="Baby lying down on belly">
            <a:extLst>
              <a:ext uri="{FF2B5EF4-FFF2-40B4-BE49-F238E27FC236}">
                <a16:creationId xmlns:a16="http://schemas.microsoft.com/office/drawing/2014/main" id="{C6F0BB08-1D9C-6B29-0386-4C583AD0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27398" b="-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F8362-7680-7F13-B72C-70456143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63808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b="1" dirty="0"/>
              <a:t>Fonctions: </a:t>
            </a:r>
          </a:p>
          <a:p>
            <a:pPr lvl="1">
              <a:lnSpc>
                <a:spcPct val="90000"/>
              </a:lnSpc>
            </a:pPr>
            <a:r>
              <a:rPr lang="fr-CA" sz="1600" dirty="0"/>
              <a:t>Créer, adapter et animer des activités ciblées;</a:t>
            </a:r>
          </a:p>
          <a:p>
            <a:pPr lvl="1">
              <a:lnSpc>
                <a:spcPct val="90000"/>
              </a:lnSpc>
            </a:pPr>
            <a:r>
              <a:rPr lang="fr-CA" sz="1600" dirty="0"/>
              <a:t>Dépister les retards ou difficultés d’adaptation (pas de </a:t>
            </a:r>
            <a:r>
              <a:rPr lang="fr-CA" sz="1600" dirty="0" err="1"/>
              <a:t>Dx</a:t>
            </a:r>
            <a:r>
              <a:rPr lang="fr-CA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fr-CA" sz="1600" dirty="0"/>
              <a:t>Mettre en place les plans d’intervention, plans d’actions;</a:t>
            </a:r>
          </a:p>
          <a:p>
            <a:pPr lvl="1">
              <a:lnSpc>
                <a:spcPct val="90000"/>
              </a:lnSpc>
            </a:pPr>
            <a:r>
              <a:rPr lang="fr-CA" sz="1600" dirty="0"/>
              <a:t>Maintenir contact avec parents, tuteurs légaux pour suivi des enfants à besoins particuliers suivis;</a:t>
            </a:r>
          </a:p>
          <a:p>
            <a:pPr lvl="1">
              <a:lnSpc>
                <a:spcPct val="90000"/>
              </a:lnSpc>
            </a:pPr>
            <a:r>
              <a:rPr lang="fr-CA" sz="1600" dirty="0"/>
              <a:t>Participer aux rencontres multi avec les intervenants-partenaires (DPJ, CLSC, OC, etc.)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CA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B2B267-B402-59BF-521D-A473425A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fr-CA" sz="2400"/>
              <a:t>Que fait l’éducateur spécialisé?</a:t>
            </a:r>
          </a:p>
        </p:txBody>
      </p:sp>
      <p:pic>
        <p:nvPicPr>
          <p:cNvPr id="6" name="Image 5" descr="Woman reading to toddlers">
            <a:extLst>
              <a:ext uri="{FF2B5EF4-FFF2-40B4-BE49-F238E27FC236}">
                <a16:creationId xmlns:a16="http://schemas.microsoft.com/office/drawing/2014/main" id="{9AF766B5-0AA7-A84C-4D01-83FEA850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13871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6B5717-4B01-0301-7678-275FF7E91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508" r="12756" b="-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F8362-7680-7F13-B72C-70456143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224" y="3455208"/>
            <a:ext cx="4805256" cy="314214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800" b="1" dirty="0"/>
              <a:t>Enjeux et défis</a:t>
            </a:r>
          </a:p>
          <a:p>
            <a:pPr>
              <a:lnSpc>
                <a:spcPct val="90000"/>
              </a:lnSpc>
            </a:pPr>
            <a:endParaRPr lang="fr-CA" sz="1800" b="1" dirty="0"/>
          </a:p>
          <a:p>
            <a:pPr>
              <a:lnSpc>
                <a:spcPct val="90000"/>
              </a:lnSpc>
            </a:pPr>
            <a:r>
              <a:rPr lang="fr-CA" sz="1800" dirty="0"/>
              <a:t>Sécurité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Capacité d’adaptation +++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Gestion des émotions +++ (parents, LPJ, crise, trouble de l’attachement….)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Cohérence d’équipe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Pénurie de main-d'œuvre</a:t>
            </a:r>
          </a:p>
          <a:p>
            <a:pPr>
              <a:lnSpc>
                <a:spcPct val="90000"/>
              </a:lnSpc>
            </a:pPr>
            <a:endParaRPr lang="fr-CA" sz="1800" b="1" dirty="0"/>
          </a:p>
          <a:p>
            <a:pPr>
              <a:lnSpc>
                <a:spcPct val="90000"/>
              </a:lnSpc>
            </a:pPr>
            <a:r>
              <a:rPr lang="fr-CA" sz="1800" b="1" dirty="0"/>
              <a:t>Il faut maitriser les notions liées:</a:t>
            </a:r>
          </a:p>
          <a:p>
            <a:pPr lvl="1">
              <a:lnSpc>
                <a:spcPct val="90000"/>
              </a:lnSpc>
            </a:pPr>
            <a:r>
              <a:rPr lang="fr-CA" sz="1800" dirty="0"/>
              <a:t>Communication</a:t>
            </a:r>
          </a:p>
          <a:p>
            <a:pPr lvl="1">
              <a:lnSpc>
                <a:spcPct val="90000"/>
              </a:lnSpc>
            </a:pPr>
            <a:r>
              <a:rPr lang="fr-CA" sz="1800" dirty="0"/>
              <a:t>Multiculturalisme</a:t>
            </a:r>
          </a:p>
          <a:p>
            <a:pPr lvl="1">
              <a:lnSpc>
                <a:spcPct val="90000"/>
              </a:lnSpc>
            </a:pPr>
            <a:r>
              <a:rPr lang="fr-CA" sz="1800" dirty="0"/>
              <a:t>Développement normal</a:t>
            </a:r>
          </a:p>
          <a:p>
            <a:pPr lvl="1">
              <a:lnSpc>
                <a:spcPct val="90000"/>
              </a:lnSpc>
            </a:pPr>
            <a:r>
              <a:rPr lang="fr-CA" sz="1800" dirty="0"/>
              <a:t>LPJ motifs de signalement</a:t>
            </a:r>
          </a:p>
          <a:p>
            <a:pPr lvl="1">
              <a:lnSpc>
                <a:spcPct val="90000"/>
              </a:lnSpc>
            </a:pPr>
            <a:r>
              <a:rPr lang="fr-CA" sz="1800" dirty="0"/>
              <a:t>Prévention des infections</a:t>
            </a:r>
          </a:p>
          <a:p>
            <a:pPr>
              <a:lnSpc>
                <a:spcPct val="90000"/>
              </a:lnSpc>
            </a:pPr>
            <a:endParaRPr lang="fr-CA" sz="900" b="1" dirty="0"/>
          </a:p>
          <a:p>
            <a:pPr marL="457200" lvl="1" indent="0">
              <a:lnSpc>
                <a:spcPct val="90000"/>
              </a:lnSpc>
              <a:buNone/>
            </a:pPr>
            <a:endParaRPr lang="fr-CA" sz="9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3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9FD06-6C63-07D1-EF5A-AB00845D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C0D4FF-7370-F367-D83B-45917CF1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Intervenant de première ligne</a:t>
            </a:r>
          </a:p>
          <a:p>
            <a:r>
              <a:rPr lang="fr-CA" dirty="0"/>
              <a:t>Aimer les jeunes enfants et le soutien au développement global de ceux-ci</a:t>
            </a:r>
          </a:p>
          <a:p>
            <a:r>
              <a:rPr lang="fr-CA" dirty="0"/>
              <a:t>Aimer intervenir </a:t>
            </a:r>
            <a:r>
              <a:rPr lang="fr-CA"/>
              <a:t>via le </a:t>
            </a:r>
            <a:r>
              <a:rPr lang="fr-CA" dirty="0"/>
              <a:t>jeu, le chant, la danse</a:t>
            </a:r>
          </a:p>
          <a:p>
            <a:r>
              <a:rPr lang="fr-CA" dirty="0"/>
              <a:t>Être polyvalent, avec une bonne capacité d’adaptation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220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0F900-7D18-7443-27FB-FD8F4FE8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755284-1B28-0E16-3AC6-8D67BA93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Les CPE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4EC981E-FC5B-FA9B-AD9C-F66799173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585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uage 3">
            <a:extLst>
              <a:ext uri="{FF2B5EF4-FFF2-40B4-BE49-F238E27FC236}">
                <a16:creationId xmlns:a16="http://schemas.microsoft.com/office/drawing/2014/main" id="{BF9E4276-C71A-06C4-7DED-12A442F693EE}"/>
              </a:ext>
            </a:extLst>
          </p:cNvPr>
          <p:cNvSpPr/>
          <p:nvPr/>
        </p:nvSpPr>
        <p:spPr>
          <a:xfrm>
            <a:off x="5811638" y="255511"/>
            <a:ext cx="2431182" cy="14401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Garderies et</a:t>
            </a:r>
          </a:p>
          <a:p>
            <a:pPr algn="ctr"/>
            <a:r>
              <a:rPr lang="fr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milieu familial = privé</a:t>
            </a:r>
          </a:p>
        </p:txBody>
      </p:sp>
    </p:spTree>
    <p:extLst>
      <p:ext uri="{BB962C8B-B14F-4D97-AF65-F5344CB8AC3E}">
        <p14:creationId xmlns:p14="http://schemas.microsoft.com/office/powerpoint/2010/main" val="349164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427E7C-ED4E-CA33-B282-CB83E9C20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2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C0D151-B4D2-5628-65B3-E4327076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Missions des CPE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E554931-2601-2100-F842-5212B59AB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5599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uage 7">
            <a:extLst>
              <a:ext uri="{FF2B5EF4-FFF2-40B4-BE49-F238E27FC236}">
                <a16:creationId xmlns:a16="http://schemas.microsoft.com/office/drawing/2014/main" id="{75DB0EFD-C796-697E-F4EC-ACCFCEC15979}"/>
              </a:ext>
            </a:extLst>
          </p:cNvPr>
          <p:cNvSpPr/>
          <p:nvPr/>
        </p:nvSpPr>
        <p:spPr>
          <a:xfrm>
            <a:off x="6588224" y="378346"/>
            <a:ext cx="2448272" cy="150712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programme éducatif doit tenir compte des 3</a:t>
            </a:r>
          </a:p>
        </p:txBody>
      </p:sp>
    </p:spTree>
    <p:extLst>
      <p:ext uri="{BB962C8B-B14F-4D97-AF65-F5344CB8AC3E}">
        <p14:creationId xmlns:p14="http://schemas.microsoft.com/office/powerpoint/2010/main" val="29744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12D08-9C77-1A7A-2AB3-1AB35B49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Programme Agir tôt (LSSSS)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B583BE-E66C-02F7-3E41-BB33DDD38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Média en ligne 3" title="Le rendez-vous de vaccination à 18 mois">
            <a:hlinkClick r:id="" action="ppaction://media"/>
            <a:extLst>
              <a:ext uri="{FF2B5EF4-FFF2-40B4-BE49-F238E27FC236}">
                <a16:creationId xmlns:a16="http://schemas.microsoft.com/office/drawing/2014/main" id="{EAEA50FC-F06F-5A31-5FE4-90B7D37D57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894" y="1448212"/>
            <a:ext cx="8548560" cy="48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A7C25F-E29B-A2F0-AE5A-AC2398FFE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34DA3C-6495-E855-43AE-24C5865C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Aspect légal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2E23E75-E4CB-6A8E-613E-281925992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378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1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C6685B-906A-4310-F38E-C82B69073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0FC2BB-9564-D70E-2F76-7E48F800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Mandat de l’éducateur spécialisé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BCD40A4-8A48-D625-8915-F145BB6AF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790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310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2E68D-FA01-7BFE-7BC4-735C451C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Intégration des enfants à besoins particuliers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8073C-C6B9-0EE6-7C79-A489E89A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fr-CA" dirty="0"/>
              <a:t>Sébastien Proulx, ancien ministre de la famille(2019)</a:t>
            </a:r>
          </a:p>
          <a:p>
            <a:pPr lvl="8"/>
            <a:endParaRPr lang="fr-CA" dirty="0"/>
          </a:p>
          <a:p>
            <a:pPr lvl="8"/>
            <a:endParaRPr lang="fr-CA" dirty="0"/>
          </a:p>
          <a:p>
            <a:pPr marL="3657600" lvl="8" indent="0">
              <a:buNone/>
            </a:pPr>
            <a:endParaRPr lang="fr-CA" dirty="0"/>
          </a:p>
          <a:p>
            <a:pPr marL="3657600" lvl="8" indent="0">
              <a:buNone/>
            </a:pPr>
            <a:r>
              <a:rPr lang="fr-CA" dirty="0"/>
              <a:t>Suzanne Roy, ministre de la famille	(2023)</a:t>
            </a:r>
          </a:p>
        </p:txBody>
      </p:sp>
      <p:pic>
        <p:nvPicPr>
          <p:cNvPr id="4" name="Média en ligne 3" title="2,6 M$ pour les enfants handicapés en CPE">
            <a:hlinkClick r:id="" action="ppaction://media"/>
            <a:extLst>
              <a:ext uri="{FF2B5EF4-FFF2-40B4-BE49-F238E27FC236}">
                <a16:creationId xmlns:a16="http://schemas.microsoft.com/office/drawing/2014/main" id="{04DE45F8-3C44-2099-73E9-B9D770A393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484784"/>
            <a:ext cx="3441091" cy="1944216"/>
          </a:xfrm>
          <a:prstGeom prst="rect">
            <a:avLst/>
          </a:prstGeom>
        </p:spPr>
      </p:pic>
      <p:pic>
        <p:nvPicPr>
          <p:cNvPr id="5" name="Média en ligne 4" title="Places en garderie : priorité aux enfants handicapés et défavorisés">
            <a:hlinkClick r:id="" action="ppaction://media"/>
            <a:extLst>
              <a:ext uri="{FF2B5EF4-FFF2-40B4-BE49-F238E27FC236}">
                <a16:creationId xmlns:a16="http://schemas.microsoft.com/office/drawing/2014/main" id="{54D56B4C-B609-0907-E2F1-60FF04B3D63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72000" y="3934540"/>
            <a:ext cx="3836144" cy="21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18A2F8-F541-0BF1-D25F-E1957D4CD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A8ADDB-E80F-3EFF-4EF2-CBADFE75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Le programme éducatif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92C5F1A-B3A2-116A-197B-59BD118FF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256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26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1B665-F463-7D86-B002-0716AAD4E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6C9D00-E9A2-FC31-3689-2F128E92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/>
              <a:t>Ce qu’il faut savoir…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B926E0A-279C-CF3B-6C90-C9D110026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0443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7007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TP030007461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2010-04-16T14:40:30+00:00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329009</Value>
      <Value>501847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Mathématiques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Mathématiques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6thXZYxTzG0go3hrVZg3UyTSMio=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169775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D34ED8B2-9E92-4972-AD97-8E12B52A4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B4E77A-DF21-4F52-84A6-DD563BAC33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8DA82-B106-4120-B323-E376F68BE6D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tf30007461_win32</Template>
  <TotalTime>236</TotalTime>
  <Words>551</Words>
  <Application>Microsoft Office PowerPoint</Application>
  <PresentationFormat>Affichage à l'écran (4:3)</PresentationFormat>
  <Paragraphs>67</Paragraphs>
  <Slides>14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L’éducateur spécialisé et les centres de la petite enfance</vt:lpstr>
      <vt:lpstr>Les CPE</vt:lpstr>
      <vt:lpstr>Missions des CPE</vt:lpstr>
      <vt:lpstr>Programme Agir tôt (LSSSS)</vt:lpstr>
      <vt:lpstr>Aspect légal</vt:lpstr>
      <vt:lpstr>Mandat de l’éducateur spécialisé</vt:lpstr>
      <vt:lpstr>Intégration des enfants à besoins particuliers</vt:lpstr>
      <vt:lpstr>Le programme éducatif</vt:lpstr>
      <vt:lpstr>Ce qu’il faut savoir…</vt:lpstr>
      <vt:lpstr>Pourquoi un éducateur spécialisé?</vt:lpstr>
      <vt:lpstr>CPE ou maternelle 4 ans et le rôle du TES</vt:lpstr>
      <vt:lpstr>Que fait l’éducateur spécialisé?</vt:lpstr>
      <vt:lpstr>Que fait l’éducateur spécialisé?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L’éducateur spécialisé et les centres de la petite enfance</dc:title>
  <dc:creator>Céline Gagnon</dc:creator>
  <cp:lastModifiedBy>Céline Gagnon</cp:lastModifiedBy>
  <cp:revision>7</cp:revision>
  <dcterms:created xsi:type="dcterms:W3CDTF">2023-07-14T13:06:47Z</dcterms:created>
  <dcterms:modified xsi:type="dcterms:W3CDTF">2023-09-01T13:41:31Z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8682400</vt:r8>
  </property>
  <property fmtid="{D5CDD505-2E9C-101B-9397-08002B2CF9AE}" pid="5" name="APTrustLevel">
    <vt:r8>3</vt:r8>
  </property>
</Properties>
</file>