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5" r:id="rId1"/>
  </p:sldMasterIdLst>
  <p:notesMasterIdLst>
    <p:notesMasterId r:id="rId19"/>
  </p:notesMasterIdLst>
  <p:handoutMasterIdLst>
    <p:handoutMasterId r:id="rId20"/>
  </p:handoutMasterIdLst>
  <p:sldIdLst>
    <p:sldId id="262" r:id="rId2"/>
    <p:sldId id="274" r:id="rId3"/>
    <p:sldId id="311" r:id="rId4"/>
    <p:sldId id="282" r:id="rId5"/>
    <p:sldId id="283" r:id="rId6"/>
    <p:sldId id="300" r:id="rId7"/>
    <p:sldId id="285" r:id="rId8"/>
    <p:sldId id="287" r:id="rId9"/>
    <p:sldId id="291" r:id="rId10"/>
    <p:sldId id="312" r:id="rId11"/>
    <p:sldId id="313" r:id="rId12"/>
    <p:sldId id="316" r:id="rId13"/>
    <p:sldId id="299" r:id="rId14"/>
    <p:sldId id="303" r:id="rId15"/>
    <p:sldId id="317" r:id="rId16"/>
    <p:sldId id="318" r:id="rId17"/>
    <p:sldId id="319" r:id="rId18"/>
  </p:sldIdLst>
  <p:sldSz cx="12192000" cy="6858000"/>
  <p:notesSz cx="6858000" cy="9144000"/>
  <p:custDataLst>
    <p:tags r:id="rId2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orloge 30 secondes" id="{1C85585A-2ADC-4385-8BA5-044504A297B6}">
          <p14:sldIdLst>
            <p14:sldId id="262"/>
            <p14:sldId id="274"/>
            <p14:sldId id="311"/>
          </p14:sldIdLst>
        </p14:section>
        <p14:section name="horloge 1 minute" id="{FF6287C1-9615-4057-B8F7-830BF6E948DA}">
          <p14:sldIdLst>
            <p14:sldId id="282"/>
            <p14:sldId id="283"/>
            <p14:sldId id="300"/>
            <p14:sldId id="285"/>
            <p14:sldId id="287"/>
            <p14:sldId id="291"/>
            <p14:sldId id="312"/>
            <p14:sldId id="313"/>
            <p14:sldId id="316"/>
            <p14:sldId id="299"/>
            <p14:sldId id="303"/>
            <p14:sldId id="317"/>
            <p14:sldId id="318"/>
            <p14:sldId id="3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eu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DD0A4"/>
    <a:srgbClr val="FDCA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96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93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C78793-24BC-44FE-9BB7-56E920BABCD3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F5C3083-5B1A-41B7-92F5-19B53AA942BE}">
      <dgm:prSet/>
      <dgm:spPr/>
      <dgm:t>
        <a:bodyPr/>
        <a:lstStyle/>
        <a:p>
          <a:r>
            <a:rPr lang="en-CA"/>
            <a:t>Nature et objectifs des services éducatifs offerts;</a:t>
          </a:r>
          <a:endParaRPr lang="en-US"/>
        </a:p>
      </dgm:t>
    </dgm:pt>
    <dgm:pt modelId="{9B05C031-ADE8-4431-9F0E-70B7202183A9}" type="parTrans" cxnId="{2B780CB7-3634-4AB1-9390-67863B3B9F54}">
      <dgm:prSet/>
      <dgm:spPr/>
      <dgm:t>
        <a:bodyPr/>
        <a:lstStyle/>
        <a:p>
          <a:endParaRPr lang="en-US"/>
        </a:p>
      </dgm:t>
    </dgm:pt>
    <dgm:pt modelId="{7312B492-4F52-4963-86B7-481736D3411E}" type="sibTrans" cxnId="{2B780CB7-3634-4AB1-9390-67863B3B9F54}">
      <dgm:prSet/>
      <dgm:spPr/>
      <dgm:t>
        <a:bodyPr/>
        <a:lstStyle/>
        <a:p>
          <a:endParaRPr lang="en-US"/>
        </a:p>
      </dgm:t>
    </dgm:pt>
    <dgm:pt modelId="{7BB2C6CD-AF4F-4E11-975B-36A512146B5D}">
      <dgm:prSet/>
      <dgm:spPr/>
      <dgm:t>
        <a:bodyPr/>
        <a:lstStyle/>
        <a:p>
          <a:r>
            <a:rPr lang="en-CA" dirty="0"/>
            <a:t>Les conditions </a:t>
          </a:r>
          <a:r>
            <a:rPr lang="en-CA" dirty="0" err="1"/>
            <a:t>d’admission</a:t>
          </a:r>
          <a:r>
            <a:rPr lang="en-CA" dirty="0"/>
            <a:t> et </a:t>
          </a:r>
          <a:r>
            <a:rPr lang="en-CA" dirty="0" err="1"/>
            <a:t>d’inscription</a:t>
          </a:r>
          <a:r>
            <a:rPr lang="en-CA" dirty="0"/>
            <a:t>;</a:t>
          </a:r>
          <a:endParaRPr lang="en-US" dirty="0"/>
        </a:p>
      </dgm:t>
    </dgm:pt>
    <dgm:pt modelId="{72DB7AEC-5CF1-4819-B3F1-A689F2551E81}" type="parTrans" cxnId="{525774BC-2FE2-425C-92BE-FB9586FB071F}">
      <dgm:prSet/>
      <dgm:spPr/>
      <dgm:t>
        <a:bodyPr/>
        <a:lstStyle/>
        <a:p>
          <a:endParaRPr lang="en-US"/>
        </a:p>
      </dgm:t>
    </dgm:pt>
    <dgm:pt modelId="{13C393BC-45B2-4FB5-9C90-ED64150AA346}" type="sibTrans" cxnId="{525774BC-2FE2-425C-92BE-FB9586FB071F}">
      <dgm:prSet/>
      <dgm:spPr/>
      <dgm:t>
        <a:bodyPr/>
        <a:lstStyle/>
        <a:p>
          <a:endParaRPr lang="en-US"/>
        </a:p>
      </dgm:t>
    </dgm:pt>
    <dgm:pt modelId="{3634878D-9E58-43B0-AC37-DC4A100A6873}">
      <dgm:prSet/>
      <dgm:spPr/>
      <dgm:t>
        <a:bodyPr/>
        <a:lstStyle/>
        <a:p>
          <a:r>
            <a:rPr lang="en-CA"/>
            <a:t>La gratuité des services;</a:t>
          </a:r>
          <a:endParaRPr lang="en-US"/>
        </a:p>
      </dgm:t>
    </dgm:pt>
    <dgm:pt modelId="{69CE8DFF-4814-42E0-B92F-D5B56B642498}" type="parTrans" cxnId="{03099CCB-88C3-4185-9AC6-423289EE5896}">
      <dgm:prSet/>
      <dgm:spPr/>
      <dgm:t>
        <a:bodyPr/>
        <a:lstStyle/>
        <a:p>
          <a:endParaRPr lang="en-US"/>
        </a:p>
      </dgm:t>
    </dgm:pt>
    <dgm:pt modelId="{5D0DD410-0442-4E50-9D4F-9045C27069A3}" type="sibTrans" cxnId="{03099CCB-88C3-4185-9AC6-423289EE5896}">
      <dgm:prSet/>
      <dgm:spPr/>
      <dgm:t>
        <a:bodyPr/>
        <a:lstStyle/>
        <a:p>
          <a:endParaRPr lang="en-US"/>
        </a:p>
      </dgm:t>
    </dgm:pt>
    <dgm:pt modelId="{4E1F809F-9935-4018-8B00-1A84FD8BA98F}">
      <dgm:prSet/>
      <dgm:spPr/>
      <dgm:t>
        <a:bodyPr/>
        <a:lstStyle/>
        <a:p>
          <a:r>
            <a:rPr lang="en-CA"/>
            <a:t>Le matériel didactique;</a:t>
          </a:r>
          <a:endParaRPr lang="en-US"/>
        </a:p>
      </dgm:t>
    </dgm:pt>
    <dgm:pt modelId="{4F8D43A8-589F-4FC5-9CB5-F4D4711AA1BD}" type="parTrans" cxnId="{6D25030F-9812-4133-9E4C-E39AC7A456B4}">
      <dgm:prSet/>
      <dgm:spPr/>
      <dgm:t>
        <a:bodyPr/>
        <a:lstStyle/>
        <a:p>
          <a:endParaRPr lang="en-US"/>
        </a:p>
      </dgm:t>
    </dgm:pt>
    <dgm:pt modelId="{69CE13B6-6AB2-4E25-9015-AB73A7CB3287}" type="sibTrans" cxnId="{6D25030F-9812-4133-9E4C-E39AC7A456B4}">
      <dgm:prSet/>
      <dgm:spPr/>
      <dgm:t>
        <a:bodyPr/>
        <a:lstStyle/>
        <a:p>
          <a:endParaRPr lang="en-US"/>
        </a:p>
      </dgm:t>
    </dgm:pt>
    <dgm:pt modelId="{3A1FEAC3-589A-40AF-8958-A2FF3731580A}">
      <dgm:prSet/>
      <dgm:spPr/>
      <dgm:t>
        <a:bodyPr/>
        <a:lstStyle/>
        <a:p>
          <a:r>
            <a:rPr lang="en-CA"/>
            <a:t>Le calendrier scolaire;</a:t>
          </a:r>
          <a:endParaRPr lang="en-US"/>
        </a:p>
      </dgm:t>
    </dgm:pt>
    <dgm:pt modelId="{5EB9D8B4-50D9-45DC-8A05-F4764E8B6A81}" type="parTrans" cxnId="{9BA63B5D-B9F4-40CF-B03D-9889AE2236A3}">
      <dgm:prSet/>
      <dgm:spPr/>
      <dgm:t>
        <a:bodyPr/>
        <a:lstStyle/>
        <a:p>
          <a:endParaRPr lang="en-US"/>
        </a:p>
      </dgm:t>
    </dgm:pt>
    <dgm:pt modelId="{62607399-BEA4-4AF9-93FE-081BE4ED158E}" type="sibTrans" cxnId="{9BA63B5D-B9F4-40CF-B03D-9889AE2236A3}">
      <dgm:prSet/>
      <dgm:spPr/>
      <dgm:t>
        <a:bodyPr/>
        <a:lstStyle/>
        <a:p>
          <a:endParaRPr lang="en-US"/>
        </a:p>
      </dgm:t>
    </dgm:pt>
    <dgm:pt modelId="{985E52E3-C3AE-44D5-BE37-FE90D44B5614}">
      <dgm:prSet/>
      <dgm:spPr/>
      <dgm:t>
        <a:bodyPr/>
        <a:lstStyle/>
        <a:p>
          <a:r>
            <a:rPr lang="en-CA"/>
            <a:t>L’évaluation des apprentissages;</a:t>
          </a:r>
          <a:endParaRPr lang="en-US"/>
        </a:p>
      </dgm:t>
    </dgm:pt>
    <dgm:pt modelId="{F46D6F34-2D19-436C-BC71-8872CC699880}" type="parTrans" cxnId="{54DA2707-ABA0-4206-8208-755D5BC8220D}">
      <dgm:prSet/>
      <dgm:spPr/>
      <dgm:t>
        <a:bodyPr/>
        <a:lstStyle/>
        <a:p>
          <a:endParaRPr lang="en-US"/>
        </a:p>
      </dgm:t>
    </dgm:pt>
    <dgm:pt modelId="{3E8B4150-C3D1-4171-A47B-CDB8DBAF8675}" type="sibTrans" cxnId="{54DA2707-ABA0-4206-8208-755D5BC8220D}">
      <dgm:prSet/>
      <dgm:spPr/>
      <dgm:t>
        <a:bodyPr/>
        <a:lstStyle/>
        <a:p>
          <a:endParaRPr lang="en-US"/>
        </a:p>
      </dgm:t>
    </dgm:pt>
    <dgm:pt modelId="{8EA636AA-D92F-48DA-BB6B-3C1896F8A322}">
      <dgm:prSet/>
      <dgm:spPr/>
      <dgm:t>
        <a:bodyPr/>
        <a:lstStyle/>
        <a:p>
          <a:r>
            <a:rPr lang="en-CA"/>
            <a:t>La qualité de la langue ;</a:t>
          </a:r>
          <a:endParaRPr lang="en-US"/>
        </a:p>
      </dgm:t>
    </dgm:pt>
    <dgm:pt modelId="{8D4C6135-7247-49F3-B3AB-B80CFDFCFF8F}" type="parTrans" cxnId="{538ED748-CBF1-42E4-ACFC-70BCA7B4C2AA}">
      <dgm:prSet/>
      <dgm:spPr/>
      <dgm:t>
        <a:bodyPr/>
        <a:lstStyle/>
        <a:p>
          <a:endParaRPr lang="en-US"/>
        </a:p>
      </dgm:t>
    </dgm:pt>
    <dgm:pt modelId="{EB5D4AD0-28BD-4CCC-8CB6-DB032002F970}" type="sibTrans" cxnId="{538ED748-CBF1-42E4-ACFC-70BCA7B4C2AA}">
      <dgm:prSet/>
      <dgm:spPr/>
      <dgm:t>
        <a:bodyPr/>
        <a:lstStyle/>
        <a:p>
          <a:endParaRPr lang="en-US"/>
        </a:p>
      </dgm:t>
    </dgm:pt>
    <dgm:pt modelId="{87E7B58B-EA38-44A0-A839-03013DFD339F}">
      <dgm:prSet/>
      <dgm:spPr/>
      <dgm:t>
        <a:bodyPr/>
        <a:lstStyle/>
        <a:p>
          <a:r>
            <a:rPr lang="en-CA"/>
            <a:t>Les sanctions des études (diplomation, RAC)</a:t>
          </a:r>
          <a:endParaRPr lang="en-US"/>
        </a:p>
      </dgm:t>
    </dgm:pt>
    <dgm:pt modelId="{8FF6457B-9710-45BD-881E-A2FCA8E278FC}" type="parTrans" cxnId="{CDA37B14-6145-4D0D-A1CA-701495E27754}">
      <dgm:prSet/>
      <dgm:spPr/>
      <dgm:t>
        <a:bodyPr/>
        <a:lstStyle/>
        <a:p>
          <a:endParaRPr lang="en-US"/>
        </a:p>
      </dgm:t>
    </dgm:pt>
    <dgm:pt modelId="{06D83CFE-3BAE-4E2C-8B52-0FCB7F855C06}" type="sibTrans" cxnId="{CDA37B14-6145-4D0D-A1CA-701495E27754}">
      <dgm:prSet/>
      <dgm:spPr/>
      <dgm:t>
        <a:bodyPr/>
        <a:lstStyle/>
        <a:p>
          <a:endParaRPr lang="en-US"/>
        </a:p>
      </dgm:t>
    </dgm:pt>
    <dgm:pt modelId="{645DA510-DCE7-4A3B-A4C5-13B464B6D534}" type="pres">
      <dgm:prSet presAssocID="{F2C78793-24BC-44FE-9BB7-56E920BABCD3}" presName="linear" presStyleCnt="0">
        <dgm:presLayoutVars>
          <dgm:animLvl val="lvl"/>
          <dgm:resizeHandles val="exact"/>
        </dgm:presLayoutVars>
      </dgm:prSet>
      <dgm:spPr/>
    </dgm:pt>
    <dgm:pt modelId="{919E5CFC-4DEB-426C-AD9C-0DA36658F37A}" type="pres">
      <dgm:prSet presAssocID="{AF5C3083-5B1A-41B7-92F5-19B53AA942BE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39DD4EC8-5E68-4321-8983-814B9C64B631}" type="pres">
      <dgm:prSet presAssocID="{7312B492-4F52-4963-86B7-481736D3411E}" presName="spacer" presStyleCnt="0"/>
      <dgm:spPr/>
    </dgm:pt>
    <dgm:pt modelId="{DA13DB47-E455-4CB8-AAC9-576D539B25A2}" type="pres">
      <dgm:prSet presAssocID="{7BB2C6CD-AF4F-4E11-975B-36A512146B5D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9F7E02BA-2FEC-44A8-BE18-53C52C8ACE4D}" type="pres">
      <dgm:prSet presAssocID="{13C393BC-45B2-4FB5-9C90-ED64150AA346}" presName="spacer" presStyleCnt="0"/>
      <dgm:spPr/>
    </dgm:pt>
    <dgm:pt modelId="{BB67DDAA-28A1-41CE-8A48-DB3F003CACE7}" type="pres">
      <dgm:prSet presAssocID="{3634878D-9E58-43B0-AC37-DC4A100A6873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9F505661-2FD8-4AB5-8572-3B113247D435}" type="pres">
      <dgm:prSet presAssocID="{5D0DD410-0442-4E50-9D4F-9045C27069A3}" presName="spacer" presStyleCnt="0"/>
      <dgm:spPr/>
    </dgm:pt>
    <dgm:pt modelId="{12ABD65A-644B-4D32-A314-9C990D1E0821}" type="pres">
      <dgm:prSet presAssocID="{4E1F809F-9935-4018-8B00-1A84FD8BA98F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66CDE596-826C-46DB-BC8A-2A5927F06C5D}" type="pres">
      <dgm:prSet presAssocID="{69CE13B6-6AB2-4E25-9015-AB73A7CB3287}" presName="spacer" presStyleCnt="0"/>
      <dgm:spPr/>
    </dgm:pt>
    <dgm:pt modelId="{9F2E2080-411D-4E6C-9F34-A4422397FD90}" type="pres">
      <dgm:prSet presAssocID="{3A1FEAC3-589A-40AF-8958-A2FF3731580A}" presName="parentText" presStyleLbl="node1" presStyleIdx="4" presStyleCnt="8" custLinFactNeighborY="-53049">
        <dgm:presLayoutVars>
          <dgm:chMax val="0"/>
          <dgm:bulletEnabled val="1"/>
        </dgm:presLayoutVars>
      </dgm:prSet>
      <dgm:spPr/>
    </dgm:pt>
    <dgm:pt modelId="{C0517A7A-EA98-4F4E-AD94-92ECE0557DC4}" type="pres">
      <dgm:prSet presAssocID="{62607399-BEA4-4AF9-93FE-081BE4ED158E}" presName="spacer" presStyleCnt="0"/>
      <dgm:spPr/>
    </dgm:pt>
    <dgm:pt modelId="{D7DA65AF-E12B-4C78-9132-E375DD785DC0}" type="pres">
      <dgm:prSet presAssocID="{985E52E3-C3AE-44D5-BE37-FE90D44B5614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2019C219-2B45-45ED-8CA3-AABFB35FDFB9}" type="pres">
      <dgm:prSet presAssocID="{3E8B4150-C3D1-4171-A47B-CDB8DBAF8675}" presName="spacer" presStyleCnt="0"/>
      <dgm:spPr/>
    </dgm:pt>
    <dgm:pt modelId="{44D884E3-2A16-4906-BE4A-4C366B78CB09}" type="pres">
      <dgm:prSet presAssocID="{8EA636AA-D92F-48DA-BB6B-3C1896F8A322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39A93102-0F49-434E-96C4-3E6AE773B06B}" type="pres">
      <dgm:prSet presAssocID="{EB5D4AD0-28BD-4CCC-8CB6-DB032002F970}" presName="spacer" presStyleCnt="0"/>
      <dgm:spPr/>
    </dgm:pt>
    <dgm:pt modelId="{3C22A1C8-389D-43A7-B659-236008584316}" type="pres">
      <dgm:prSet presAssocID="{87E7B58B-EA38-44A0-A839-03013DFD339F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54DA2707-ABA0-4206-8208-755D5BC8220D}" srcId="{F2C78793-24BC-44FE-9BB7-56E920BABCD3}" destId="{985E52E3-C3AE-44D5-BE37-FE90D44B5614}" srcOrd="5" destOrd="0" parTransId="{F46D6F34-2D19-436C-BC71-8872CC699880}" sibTransId="{3E8B4150-C3D1-4171-A47B-CDB8DBAF8675}"/>
    <dgm:cxn modelId="{B0118E0E-48AF-45FE-B609-4A2B3580AC26}" type="presOf" srcId="{4E1F809F-9935-4018-8B00-1A84FD8BA98F}" destId="{12ABD65A-644B-4D32-A314-9C990D1E0821}" srcOrd="0" destOrd="0" presId="urn:microsoft.com/office/officeart/2005/8/layout/vList2"/>
    <dgm:cxn modelId="{6D25030F-9812-4133-9E4C-E39AC7A456B4}" srcId="{F2C78793-24BC-44FE-9BB7-56E920BABCD3}" destId="{4E1F809F-9935-4018-8B00-1A84FD8BA98F}" srcOrd="3" destOrd="0" parTransId="{4F8D43A8-589F-4FC5-9CB5-F4D4711AA1BD}" sibTransId="{69CE13B6-6AB2-4E25-9015-AB73A7CB3287}"/>
    <dgm:cxn modelId="{CDA37B14-6145-4D0D-A1CA-701495E27754}" srcId="{F2C78793-24BC-44FE-9BB7-56E920BABCD3}" destId="{87E7B58B-EA38-44A0-A839-03013DFD339F}" srcOrd="7" destOrd="0" parTransId="{8FF6457B-9710-45BD-881E-A2FCA8E278FC}" sibTransId="{06D83CFE-3BAE-4E2C-8B52-0FCB7F855C06}"/>
    <dgm:cxn modelId="{87DECF1F-64CB-427E-9F36-50AB357C0842}" type="presOf" srcId="{AF5C3083-5B1A-41B7-92F5-19B53AA942BE}" destId="{919E5CFC-4DEB-426C-AD9C-0DA36658F37A}" srcOrd="0" destOrd="0" presId="urn:microsoft.com/office/officeart/2005/8/layout/vList2"/>
    <dgm:cxn modelId="{BD2B4A26-553F-4F94-99D8-384426C90251}" type="presOf" srcId="{8EA636AA-D92F-48DA-BB6B-3C1896F8A322}" destId="{44D884E3-2A16-4906-BE4A-4C366B78CB09}" srcOrd="0" destOrd="0" presId="urn:microsoft.com/office/officeart/2005/8/layout/vList2"/>
    <dgm:cxn modelId="{9BA63B5D-B9F4-40CF-B03D-9889AE2236A3}" srcId="{F2C78793-24BC-44FE-9BB7-56E920BABCD3}" destId="{3A1FEAC3-589A-40AF-8958-A2FF3731580A}" srcOrd="4" destOrd="0" parTransId="{5EB9D8B4-50D9-45DC-8A05-F4764E8B6A81}" sibTransId="{62607399-BEA4-4AF9-93FE-081BE4ED158E}"/>
    <dgm:cxn modelId="{538ED748-CBF1-42E4-ACFC-70BCA7B4C2AA}" srcId="{F2C78793-24BC-44FE-9BB7-56E920BABCD3}" destId="{8EA636AA-D92F-48DA-BB6B-3C1896F8A322}" srcOrd="6" destOrd="0" parTransId="{8D4C6135-7247-49F3-B3AB-B80CFDFCFF8F}" sibTransId="{EB5D4AD0-28BD-4CCC-8CB6-DB032002F970}"/>
    <dgm:cxn modelId="{187DC34A-4790-4EAC-ABFA-F8749E82286B}" type="presOf" srcId="{7BB2C6CD-AF4F-4E11-975B-36A512146B5D}" destId="{DA13DB47-E455-4CB8-AAC9-576D539B25A2}" srcOrd="0" destOrd="0" presId="urn:microsoft.com/office/officeart/2005/8/layout/vList2"/>
    <dgm:cxn modelId="{C20F538A-C189-4FF9-A3C4-DB0762438306}" type="presOf" srcId="{3A1FEAC3-589A-40AF-8958-A2FF3731580A}" destId="{9F2E2080-411D-4E6C-9F34-A4422397FD90}" srcOrd="0" destOrd="0" presId="urn:microsoft.com/office/officeart/2005/8/layout/vList2"/>
    <dgm:cxn modelId="{2B780CB7-3634-4AB1-9390-67863B3B9F54}" srcId="{F2C78793-24BC-44FE-9BB7-56E920BABCD3}" destId="{AF5C3083-5B1A-41B7-92F5-19B53AA942BE}" srcOrd="0" destOrd="0" parTransId="{9B05C031-ADE8-4431-9F0E-70B7202183A9}" sibTransId="{7312B492-4F52-4963-86B7-481736D3411E}"/>
    <dgm:cxn modelId="{525774BC-2FE2-425C-92BE-FB9586FB071F}" srcId="{F2C78793-24BC-44FE-9BB7-56E920BABCD3}" destId="{7BB2C6CD-AF4F-4E11-975B-36A512146B5D}" srcOrd="1" destOrd="0" parTransId="{72DB7AEC-5CF1-4819-B3F1-A689F2551E81}" sibTransId="{13C393BC-45B2-4FB5-9C90-ED64150AA346}"/>
    <dgm:cxn modelId="{A2E758BE-2555-41B2-99A8-F89D743D3A04}" type="presOf" srcId="{87E7B58B-EA38-44A0-A839-03013DFD339F}" destId="{3C22A1C8-389D-43A7-B659-236008584316}" srcOrd="0" destOrd="0" presId="urn:microsoft.com/office/officeart/2005/8/layout/vList2"/>
    <dgm:cxn modelId="{DC4763CA-8D1C-4F6B-908B-F94D40119904}" type="presOf" srcId="{F2C78793-24BC-44FE-9BB7-56E920BABCD3}" destId="{645DA510-DCE7-4A3B-A4C5-13B464B6D534}" srcOrd="0" destOrd="0" presId="urn:microsoft.com/office/officeart/2005/8/layout/vList2"/>
    <dgm:cxn modelId="{03099CCB-88C3-4185-9AC6-423289EE5896}" srcId="{F2C78793-24BC-44FE-9BB7-56E920BABCD3}" destId="{3634878D-9E58-43B0-AC37-DC4A100A6873}" srcOrd="2" destOrd="0" parTransId="{69CE8DFF-4814-42E0-B92F-D5B56B642498}" sibTransId="{5D0DD410-0442-4E50-9D4F-9045C27069A3}"/>
    <dgm:cxn modelId="{992F25D9-B4EF-4F31-93BB-6A4E1D48DADC}" type="presOf" srcId="{985E52E3-C3AE-44D5-BE37-FE90D44B5614}" destId="{D7DA65AF-E12B-4C78-9132-E375DD785DC0}" srcOrd="0" destOrd="0" presId="urn:microsoft.com/office/officeart/2005/8/layout/vList2"/>
    <dgm:cxn modelId="{3900BEE6-BBC9-42F6-9481-5DB6DB1FB662}" type="presOf" srcId="{3634878D-9E58-43B0-AC37-DC4A100A6873}" destId="{BB67DDAA-28A1-41CE-8A48-DB3F003CACE7}" srcOrd="0" destOrd="0" presId="urn:microsoft.com/office/officeart/2005/8/layout/vList2"/>
    <dgm:cxn modelId="{006F6DF9-6541-49A6-BF2D-3D0CCE316150}" type="presParOf" srcId="{645DA510-DCE7-4A3B-A4C5-13B464B6D534}" destId="{919E5CFC-4DEB-426C-AD9C-0DA36658F37A}" srcOrd="0" destOrd="0" presId="urn:microsoft.com/office/officeart/2005/8/layout/vList2"/>
    <dgm:cxn modelId="{91F1E965-2643-48E0-BEE7-55ED371DAB0F}" type="presParOf" srcId="{645DA510-DCE7-4A3B-A4C5-13B464B6D534}" destId="{39DD4EC8-5E68-4321-8983-814B9C64B631}" srcOrd="1" destOrd="0" presId="urn:microsoft.com/office/officeart/2005/8/layout/vList2"/>
    <dgm:cxn modelId="{C8915568-6F67-429B-80B9-BD7BDC00B148}" type="presParOf" srcId="{645DA510-DCE7-4A3B-A4C5-13B464B6D534}" destId="{DA13DB47-E455-4CB8-AAC9-576D539B25A2}" srcOrd="2" destOrd="0" presId="urn:microsoft.com/office/officeart/2005/8/layout/vList2"/>
    <dgm:cxn modelId="{942A5EA8-4F2A-40BF-B15B-3A3CE62D8ACF}" type="presParOf" srcId="{645DA510-DCE7-4A3B-A4C5-13B464B6D534}" destId="{9F7E02BA-2FEC-44A8-BE18-53C52C8ACE4D}" srcOrd="3" destOrd="0" presId="urn:microsoft.com/office/officeart/2005/8/layout/vList2"/>
    <dgm:cxn modelId="{FDB2E7E0-CDAF-4D27-B878-E8A39C317BB9}" type="presParOf" srcId="{645DA510-DCE7-4A3B-A4C5-13B464B6D534}" destId="{BB67DDAA-28A1-41CE-8A48-DB3F003CACE7}" srcOrd="4" destOrd="0" presId="urn:microsoft.com/office/officeart/2005/8/layout/vList2"/>
    <dgm:cxn modelId="{AD262060-B8FC-43B8-AFE3-30049E10F96B}" type="presParOf" srcId="{645DA510-DCE7-4A3B-A4C5-13B464B6D534}" destId="{9F505661-2FD8-4AB5-8572-3B113247D435}" srcOrd="5" destOrd="0" presId="urn:microsoft.com/office/officeart/2005/8/layout/vList2"/>
    <dgm:cxn modelId="{BC5F1EAE-CB6D-4254-80A5-6881FE0C70B9}" type="presParOf" srcId="{645DA510-DCE7-4A3B-A4C5-13B464B6D534}" destId="{12ABD65A-644B-4D32-A314-9C990D1E0821}" srcOrd="6" destOrd="0" presId="urn:microsoft.com/office/officeart/2005/8/layout/vList2"/>
    <dgm:cxn modelId="{5186E809-5B76-474A-AB62-0A2982EBB5F9}" type="presParOf" srcId="{645DA510-DCE7-4A3B-A4C5-13B464B6D534}" destId="{66CDE596-826C-46DB-BC8A-2A5927F06C5D}" srcOrd="7" destOrd="0" presId="urn:microsoft.com/office/officeart/2005/8/layout/vList2"/>
    <dgm:cxn modelId="{B17B0F24-397D-4284-8078-95083802CCF6}" type="presParOf" srcId="{645DA510-DCE7-4A3B-A4C5-13B464B6D534}" destId="{9F2E2080-411D-4E6C-9F34-A4422397FD90}" srcOrd="8" destOrd="0" presId="urn:microsoft.com/office/officeart/2005/8/layout/vList2"/>
    <dgm:cxn modelId="{D9EC25A9-E071-4C91-9F48-7C4C16BD3468}" type="presParOf" srcId="{645DA510-DCE7-4A3B-A4C5-13B464B6D534}" destId="{C0517A7A-EA98-4F4E-AD94-92ECE0557DC4}" srcOrd="9" destOrd="0" presId="urn:microsoft.com/office/officeart/2005/8/layout/vList2"/>
    <dgm:cxn modelId="{B4C18A9F-03D8-4DFB-92D7-19665E98A1FA}" type="presParOf" srcId="{645DA510-DCE7-4A3B-A4C5-13B464B6D534}" destId="{D7DA65AF-E12B-4C78-9132-E375DD785DC0}" srcOrd="10" destOrd="0" presId="urn:microsoft.com/office/officeart/2005/8/layout/vList2"/>
    <dgm:cxn modelId="{A87C19C8-674E-4D25-8B2E-B343A75F727C}" type="presParOf" srcId="{645DA510-DCE7-4A3B-A4C5-13B464B6D534}" destId="{2019C219-2B45-45ED-8CA3-AABFB35FDFB9}" srcOrd="11" destOrd="0" presId="urn:microsoft.com/office/officeart/2005/8/layout/vList2"/>
    <dgm:cxn modelId="{3B062DFD-81FC-45FC-BD28-E3515D89C0E7}" type="presParOf" srcId="{645DA510-DCE7-4A3B-A4C5-13B464B6D534}" destId="{44D884E3-2A16-4906-BE4A-4C366B78CB09}" srcOrd="12" destOrd="0" presId="urn:microsoft.com/office/officeart/2005/8/layout/vList2"/>
    <dgm:cxn modelId="{B054EFCC-813B-4C98-AC43-280706C12038}" type="presParOf" srcId="{645DA510-DCE7-4A3B-A4C5-13B464B6D534}" destId="{39A93102-0F49-434E-96C4-3E6AE773B06B}" srcOrd="13" destOrd="0" presId="urn:microsoft.com/office/officeart/2005/8/layout/vList2"/>
    <dgm:cxn modelId="{0D394EF1-401F-45F0-AA0B-8773B1B6935F}" type="presParOf" srcId="{645DA510-DCE7-4A3B-A4C5-13B464B6D534}" destId="{3C22A1C8-389D-43A7-B659-236008584316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9E5CFC-4DEB-426C-AD9C-0DA36658F37A}">
      <dsp:nvSpPr>
        <dsp:cNvPr id="0" name=""/>
        <dsp:cNvSpPr/>
      </dsp:nvSpPr>
      <dsp:spPr>
        <a:xfrm>
          <a:off x="0" y="81295"/>
          <a:ext cx="6320900" cy="43173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/>
            <a:t>Nature et objectifs des services éducatifs offerts;</a:t>
          </a:r>
          <a:endParaRPr lang="en-US" sz="1800" kern="1200"/>
        </a:p>
      </dsp:txBody>
      <dsp:txXfrm>
        <a:off x="21075" y="102370"/>
        <a:ext cx="6278750" cy="389580"/>
      </dsp:txXfrm>
    </dsp:sp>
    <dsp:sp modelId="{DA13DB47-E455-4CB8-AAC9-576D539B25A2}">
      <dsp:nvSpPr>
        <dsp:cNvPr id="0" name=""/>
        <dsp:cNvSpPr/>
      </dsp:nvSpPr>
      <dsp:spPr>
        <a:xfrm>
          <a:off x="0" y="564865"/>
          <a:ext cx="6320900" cy="431730"/>
        </a:xfrm>
        <a:prstGeom prst="roundRect">
          <a:avLst/>
        </a:prstGeom>
        <a:gradFill rotWithShape="0">
          <a:gsLst>
            <a:gs pos="0">
              <a:schemeClr val="accent5">
                <a:hueOff val="-118669"/>
                <a:satOff val="2169"/>
                <a:lumOff val="-1652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-118669"/>
                <a:satOff val="2169"/>
                <a:lumOff val="-1652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-118669"/>
                <a:satOff val="2169"/>
                <a:lumOff val="-1652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Les conditions </a:t>
          </a:r>
          <a:r>
            <a:rPr lang="en-CA" sz="1800" kern="1200" dirty="0" err="1"/>
            <a:t>d’admission</a:t>
          </a:r>
          <a:r>
            <a:rPr lang="en-CA" sz="1800" kern="1200" dirty="0"/>
            <a:t> et </a:t>
          </a:r>
          <a:r>
            <a:rPr lang="en-CA" sz="1800" kern="1200" dirty="0" err="1"/>
            <a:t>d’inscription</a:t>
          </a:r>
          <a:r>
            <a:rPr lang="en-CA" sz="1800" kern="1200" dirty="0"/>
            <a:t>;</a:t>
          </a:r>
          <a:endParaRPr lang="en-US" sz="1800" kern="1200" dirty="0"/>
        </a:p>
      </dsp:txBody>
      <dsp:txXfrm>
        <a:off x="21075" y="585940"/>
        <a:ext cx="6278750" cy="389580"/>
      </dsp:txXfrm>
    </dsp:sp>
    <dsp:sp modelId="{BB67DDAA-28A1-41CE-8A48-DB3F003CACE7}">
      <dsp:nvSpPr>
        <dsp:cNvPr id="0" name=""/>
        <dsp:cNvSpPr/>
      </dsp:nvSpPr>
      <dsp:spPr>
        <a:xfrm>
          <a:off x="0" y="1048435"/>
          <a:ext cx="6320900" cy="431730"/>
        </a:xfrm>
        <a:prstGeom prst="roundRect">
          <a:avLst/>
        </a:prstGeom>
        <a:gradFill rotWithShape="0">
          <a:gsLst>
            <a:gs pos="0">
              <a:schemeClr val="accent5">
                <a:hueOff val="-237337"/>
                <a:satOff val="4337"/>
                <a:lumOff val="-3305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-237337"/>
                <a:satOff val="4337"/>
                <a:lumOff val="-3305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-237337"/>
                <a:satOff val="4337"/>
                <a:lumOff val="-3305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/>
            <a:t>La gratuité des services;</a:t>
          </a:r>
          <a:endParaRPr lang="en-US" sz="1800" kern="1200"/>
        </a:p>
      </dsp:txBody>
      <dsp:txXfrm>
        <a:off x="21075" y="1069510"/>
        <a:ext cx="6278750" cy="389580"/>
      </dsp:txXfrm>
    </dsp:sp>
    <dsp:sp modelId="{12ABD65A-644B-4D32-A314-9C990D1E0821}">
      <dsp:nvSpPr>
        <dsp:cNvPr id="0" name=""/>
        <dsp:cNvSpPr/>
      </dsp:nvSpPr>
      <dsp:spPr>
        <a:xfrm>
          <a:off x="0" y="1532005"/>
          <a:ext cx="6320900" cy="431730"/>
        </a:xfrm>
        <a:prstGeom prst="roundRect">
          <a:avLst/>
        </a:prstGeom>
        <a:gradFill rotWithShape="0">
          <a:gsLst>
            <a:gs pos="0">
              <a:schemeClr val="accent5">
                <a:hueOff val="-356006"/>
                <a:satOff val="6506"/>
                <a:lumOff val="-4957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-356006"/>
                <a:satOff val="6506"/>
                <a:lumOff val="-4957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-356006"/>
                <a:satOff val="6506"/>
                <a:lumOff val="-4957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/>
            <a:t>Le matériel didactique;</a:t>
          </a:r>
          <a:endParaRPr lang="en-US" sz="1800" kern="1200"/>
        </a:p>
      </dsp:txBody>
      <dsp:txXfrm>
        <a:off x="21075" y="1553080"/>
        <a:ext cx="6278750" cy="389580"/>
      </dsp:txXfrm>
    </dsp:sp>
    <dsp:sp modelId="{9F2E2080-411D-4E6C-9F34-A4422397FD90}">
      <dsp:nvSpPr>
        <dsp:cNvPr id="0" name=""/>
        <dsp:cNvSpPr/>
      </dsp:nvSpPr>
      <dsp:spPr>
        <a:xfrm>
          <a:off x="0" y="1988075"/>
          <a:ext cx="6320900" cy="431730"/>
        </a:xfrm>
        <a:prstGeom prst="roundRect">
          <a:avLst/>
        </a:prstGeom>
        <a:gradFill rotWithShape="0">
          <a:gsLst>
            <a:gs pos="0">
              <a:schemeClr val="accent5">
                <a:hueOff val="-474675"/>
                <a:satOff val="8675"/>
                <a:lumOff val="-6609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-474675"/>
                <a:satOff val="8675"/>
                <a:lumOff val="-6609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-474675"/>
                <a:satOff val="8675"/>
                <a:lumOff val="-6609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/>
            <a:t>Le calendrier scolaire;</a:t>
          </a:r>
          <a:endParaRPr lang="en-US" sz="1800" kern="1200"/>
        </a:p>
      </dsp:txBody>
      <dsp:txXfrm>
        <a:off x="21075" y="2009150"/>
        <a:ext cx="6278750" cy="389580"/>
      </dsp:txXfrm>
    </dsp:sp>
    <dsp:sp modelId="{D7DA65AF-E12B-4C78-9132-E375DD785DC0}">
      <dsp:nvSpPr>
        <dsp:cNvPr id="0" name=""/>
        <dsp:cNvSpPr/>
      </dsp:nvSpPr>
      <dsp:spPr>
        <a:xfrm>
          <a:off x="0" y="2499145"/>
          <a:ext cx="6320900" cy="431730"/>
        </a:xfrm>
        <a:prstGeom prst="roundRect">
          <a:avLst/>
        </a:prstGeom>
        <a:gradFill rotWithShape="0">
          <a:gsLst>
            <a:gs pos="0">
              <a:schemeClr val="accent5">
                <a:hueOff val="-593344"/>
                <a:satOff val="10844"/>
                <a:lumOff val="-826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-593344"/>
                <a:satOff val="10844"/>
                <a:lumOff val="-826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-593344"/>
                <a:satOff val="10844"/>
                <a:lumOff val="-826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/>
            <a:t>L’évaluation des apprentissages;</a:t>
          </a:r>
          <a:endParaRPr lang="en-US" sz="1800" kern="1200"/>
        </a:p>
      </dsp:txBody>
      <dsp:txXfrm>
        <a:off x="21075" y="2520220"/>
        <a:ext cx="6278750" cy="389580"/>
      </dsp:txXfrm>
    </dsp:sp>
    <dsp:sp modelId="{44D884E3-2A16-4906-BE4A-4C366B78CB09}">
      <dsp:nvSpPr>
        <dsp:cNvPr id="0" name=""/>
        <dsp:cNvSpPr/>
      </dsp:nvSpPr>
      <dsp:spPr>
        <a:xfrm>
          <a:off x="0" y="2982715"/>
          <a:ext cx="6320900" cy="431730"/>
        </a:xfrm>
        <a:prstGeom prst="roundRect">
          <a:avLst/>
        </a:prstGeom>
        <a:gradFill rotWithShape="0">
          <a:gsLst>
            <a:gs pos="0">
              <a:schemeClr val="accent5">
                <a:hueOff val="-712012"/>
                <a:satOff val="13012"/>
                <a:lumOff val="-9914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-712012"/>
                <a:satOff val="13012"/>
                <a:lumOff val="-9914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-712012"/>
                <a:satOff val="13012"/>
                <a:lumOff val="-9914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/>
            <a:t>La qualité de la langue ;</a:t>
          </a:r>
          <a:endParaRPr lang="en-US" sz="1800" kern="1200"/>
        </a:p>
      </dsp:txBody>
      <dsp:txXfrm>
        <a:off x="21075" y="3003790"/>
        <a:ext cx="6278750" cy="389580"/>
      </dsp:txXfrm>
    </dsp:sp>
    <dsp:sp modelId="{3C22A1C8-389D-43A7-B659-236008584316}">
      <dsp:nvSpPr>
        <dsp:cNvPr id="0" name=""/>
        <dsp:cNvSpPr/>
      </dsp:nvSpPr>
      <dsp:spPr>
        <a:xfrm>
          <a:off x="0" y="3466286"/>
          <a:ext cx="6320900" cy="431730"/>
        </a:xfrm>
        <a:prstGeom prst="roundRect">
          <a:avLst/>
        </a:prstGeom>
        <a:gradFill rotWithShape="0">
          <a:gsLst>
            <a:gs pos="0">
              <a:schemeClr val="accent5">
                <a:hueOff val="-830681"/>
                <a:satOff val="15181"/>
                <a:lumOff val="-11566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-830681"/>
                <a:satOff val="15181"/>
                <a:lumOff val="-11566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-830681"/>
                <a:satOff val="15181"/>
                <a:lumOff val="-11566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/>
            <a:t>Les sanctions des études (diplomation, RAC)</a:t>
          </a:r>
          <a:endParaRPr lang="en-US" sz="1800" kern="1200"/>
        </a:p>
      </dsp:txBody>
      <dsp:txXfrm>
        <a:off x="21075" y="3487361"/>
        <a:ext cx="6278750" cy="389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5393BCA0-2E07-4A96-982A-DC9992EACF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E7DC01C-4C6A-4CCD-8464-E6955B7B4A3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6BE80-AA9F-434D-8721-3FF1D57B9D3C}" type="datetimeFigureOut">
              <a:rPr lang="fr-FR" smtClean="0"/>
              <a:t>01/09/2023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6974181-BEAF-4658-8D3A-EF9BCDCBD6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48E7453-4C73-4EF8-9703-188C510859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BC8BF-BC5F-46AB-937F-52EF3D0C031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10415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91783-DA57-4B4B-A766-292F965CD8A8}" type="datetimeFigureOut">
              <a:rPr lang="fr-FR" smtClean="0"/>
              <a:t>01/09/2023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19775-4739-4B81-8357-BAA034D399B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1271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19775-4739-4B81-8357-BAA034D399BE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6541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F3C679C-E140-444F-9294-A9EFCFCC0D3C}" type="datetime1">
              <a:rPr lang="fr-FR" smtClean="0"/>
              <a:t>01/09/2023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pPr rtl="0"/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pPr rtl="0"/>
            <a:fld id="{EDF5074B-1D8C-4FBF-B643-29DBF83DE07B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" name="Groupe 6">
            <a:extLst>
              <a:ext uri="{FF2B5EF4-FFF2-40B4-BE49-F238E27FC236}">
                <a16:creationId xmlns:a16="http://schemas.microsoft.com/office/drawing/2014/main" id="{55A585A0-90A1-491C-A884-310F9806E074}"/>
              </a:ext>
            </a:extLst>
          </p:cNvPr>
          <p:cNvGrpSpPr/>
          <p:nvPr userDrawn="1"/>
        </p:nvGrpSpPr>
        <p:grpSpPr>
          <a:xfrm>
            <a:off x="0" y="-17227"/>
            <a:ext cx="12221028" cy="7054380"/>
            <a:chOff x="-29028" y="0"/>
            <a:chExt cx="12221028" cy="7054380"/>
          </a:xfrm>
        </p:grpSpPr>
        <p:pic>
          <p:nvPicPr>
            <p:cNvPr id="9" name="Image 7">
              <a:extLst>
                <a:ext uri="{FF2B5EF4-FFF2-40B4-BE49-F238E27FC236}">
                  <a16:creationId xmlns:a16="http://schemas.microsoft.com/office/drawing/2014/main" id="{13D03832-52AB-43A8-9DB3-FD1D6C1EC3F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9721"/>
            <a:stretch/>
          </p:blipFill>
          <p:spPr>
            <a:xfrm>
              <a:off x="-29028" y="0"/>
              <a:ext cx="12221028" cy="7054380"/>
            </a:xfrm>
            <a:prstGeom prst="rect">
              <a:avLst/>
            </a:prstGeom>
          </p:spPr>
        </p:pic>
        <p:grpSp>
          <p:nvGrpSpPr>
            <p:cNvPr id="10" name="Groupe 8">
              <a:extLst>
                <a:ext uri="{FF2B5EF4-FFF2-40B4-BE49-F238E27FC236}">
                  <a16:creationId xmlns:a16="http://schemas.microsoft.com/office/drawing/2014/main" id="{B8FB1B66-B1CC-4931-9551-1DDBFB7CCB2D}"/>
                </a:ext>
              </a:extLst>
            </p:cNvPr>
            <p:cNvGrpSpPr/>
            <p:nvPr/>
          </p:nvGrpSpPr>
          <p:grpSpPr>
            <a:xfrm>
              <a:off x="7045160" y="3839994"/>
              <a:ext cx="3270049" cy="647652"/>
              <a:chOff x="7045160" y="3839994"/>
              <a:chExt cx="3270049" cy="647652"/>
            </a:xfrm>
          </p:grpSpPr>
          <p:sp>
            <p:nvSpPr>
              <p:cNvPr id="11" name="Rectangle à coins arrondis 9">
                <a:extLst>
                  <a:ext uri="{FF2B5EF4-FFF2-40B4-BE49-F238E27FC236}">
                    <a16:creationId xmlns:a16="http://schemas.microsoft.com/office/drawing/2014/main" id="{DA64C3D1-E36F-466F-802F-D15D85AA7B2D}"/>
                  </a:ext>
                </a:extLst>
              </p:cNvPr>
              <p:cNvSpPr/>
              <p:nvPr/>
            </p:nvSpPr>
            <p:spPr>
              <a:xfrm rot="21089594">
                <a:off x="7045160" y="3851771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/>
              </a:p>
            </p:txBody>
          </p:sp>
          <p:sp>
            <p:nvSpPr>
              <p:cNvPr id="12" name="Rectangle à coins arrondis 10">
                <a:extLst>
                  <a:ext uri="{FF2B5EF4-FFF2-40B4-BE49-F238E27FC236}">
                    <a16:creationId xmlns:a16="http://schemas.microsoft.com/office/drawing/2014/main" id="{DDB42B7D-57AD-4D00-BC4D-12794470D7E0}"/>
                  </a:ext>
                </a:extLst>
              </p:cNvPr>
              <p:cNvSpPr/>
              <p:nvPr/>
            </p:nvSpPr>
            <p:spPr>
              <a:xfrm rot="1079854">
                <a:off x="8681648" y="3924583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/>
              </a:p>
            </p:txBody>
          </p:sp>
          <p:sp>
            <p:nvSpPr>
              <p:cNvPr id="13" name="Rectangle à coins arrondis 11">
                <a:extLst>
                  <a:ext uri="{FF2B5EF4-FFF2-40B4-BE49-F238E27FC236}">
                    <a16:creationId xmlns:a16="http://schemas.microsoft.com/office/drawing/2014/main" id="{B5F41B1F-99A0-4537-915B-BE46AB58963B}"/>
                  </a:ext>
                </a:extLst>
              </p:cNvPr>
              <p:cNvSpPr/>
              <p:nvPr/>
            </p:nvSpPr>
            <p:spPr>
              <a:xfrm rot="20999673">
                <a:off x="10177227" y="3839994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/>
              </a:p>
            </p:txBody>
          </p:sp>
          <p:sp>
            <p:nvSpPr>
              <p:cNvPr id="14" name="Rectangle à coins arrondis 12">
                <a:extLst>
                  <a:ext uri="{FF2B5EF4-FFF2-40B4-BE49-F238E27FC236}">
                    <a16:creationId xmlns:a16="http://schemas.microsoft.com/office/drawing/2014/main" id="{F8491628-2384-402B-81F4-EC9704B26AF9}"/>
                  </a:ext>
                </a:extLst>
              </p:cNvPr>
              <p:cNvSpPr/>
              <p:nvPr/>
            </p:nvSpPr>
            <p:spPr>
              <a:xfrm rot="1030604">
                <a:off x="10162266" y="4434662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/>
              </a:p>
            </p:txBody>
          </p:sp>
        </p:grpSp>
      </p:grpSp>
      <p:sp>
        <p:nvSpPr>
          <p:cNvPr id="15" name="Ovale 13">
            <a:extLst>
              <a:ext uri="{FF2B5EF4-FFF2-40B4-BE49-F238E27FC236}">
                <a16:creationId xmlns:a16="http://schemas.microsoft.com/office/drawing/2014/main" id="{DA787839-BC81-4F84-A713-F04AFD35AA38}"/>
              </a:ext>
            </a:extLst>
          </p:cNvPr>
          <p:cNvSpPr/>
          <p:nvPr userDrawn="1"/>
        </p:nvSpPr>
        <p:spPr>
          <a:xfrm>
            <a:off x="8959117" y="2854089"/>
            <a:ext cx="673101" cy="673101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17" name="Rectangle 14">
            <a:extLst>
              <a:ext uri="{FF2B5EF4-FFF2-40B4-BE49-F238E27FC236}">
                <a16:creationId xmlns:a16="http://schemas.microsoft.com/office/drawing/2014/main" id="{B742832E-374B-45F5-9DF2-A963E35970FC}"/>
              </a:ext>
            </a:extLst>
          </p:cNvPr>
          <p:cNvSpPr/>
          <p:nvPr userDrawn="1"/>
        </p:nvSpPr>
        <p:spPr>
          <a:xfrm>
            <a:off x="9760291" y="2351626"/>
            <a:ext cx="673101" cy="67310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18" name="Triangle isocèle 15">
            <a:extLst>
              <a:ext uri="{FF2B5EF4-FFF2-40B4-BE49-F238E27FC236}">
                <a16:creationId xmlns:a16="http://schemas.microsoft.com/office/drawing/2014/main" id="{2C3A9662-DA51-465B-875A-888F5B47DB41}"/>
              </a:ext>
            </a:extLst>
          </p:cNvPr>
          <p:cNvSpPr/>
          <p:nvPr userDrawn="1"/>
        </p:nvSpPr>
        <p:spPr>
          <a:xfrm>
            <a:off x="8414089" y="2180988"/>
            <a:ext cx="673101" cy="673101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19" name="Parallélogramme 16">
            <a:extLst>
              <a:ext uri="{FF2B5EF4-FFF2-40B4-BE49-F238E27FC236}">
                <a16:creationId xmlns:a16="http://schemas.microsoft.com/office/drawing/2014/main" id="{9C84F35F-E57F-4FC6-9AA1-0C25C4DFC4BB}"/>
              </a:ext>
            </a:extLst>
          </p:cNvPr>
          <p:cNvSpPr/>
          <p:nvPr userDrawn="1"/>
        </p:nvSpPr>
        <p:spPr>
          <a:xfrm>
            <a:off x="7542769" y="2200691"/>
            <a:ext cx="673101" cy="673101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20" name="Cœur 17">
            <a:extLst>
              <a:ext uri="{FF2B5EF4-FFF2-40B4-BE49-F238E27FC236}">
                <a16:creationId xmlns:a16="http://schemas.microsoft.com/office/drawing/2014/main" id="{527779E8-D96E-4068-B8DE-EC27C947BAC5}"/>
              </a:ext>
            </a:extLst>
          </p:cNvPr>
          <p:cNvSpPr/>
          <p:nvPr userDrawn="1"/>
        </p:nvSpPr>
        <p:spPr>
          <a:xfrm>
            <a:off x="10561465" y="2133345"/>
            <a:ext cx="673101" cy="673101"/>
          </a:xfrm>
          <a:prstGeom prst="hear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4487998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FB81E7C-197F-4A60-A859-1A42BE8E07C1}" type="datetime1">
              <a:rPr lang="fr-FR" smtClean="0"/>
              <a:t>01/09/2023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F5074B-1D8C-4FBF-B643-29DBF83DE07B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332777"/>
      </p:ext>
    </p:extLst>
  </p:cSld>
  <p:clrMapOvr>
    <a:masterClrMapping/>
  </p:clrMapOvr>
  <p:transition spd="slow">
    <p:push dir="u"/>
  </p:transition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FB81E7C-197F-4A60-A859-1A42BE8E07C1}" type="datetime1">
              <a:rPr lang="fr-FR" smtClean="0"/>
              <a:t>01/09/2023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F5074B-1D8C-4FBF-B643-29DBF83DE07B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4031895"/>
      </p:ext>
    </p:extLst>
  </p:cSld>
  <p:clrMapOvr>
    <a:masterClrMapping/>
  </p:clrMapOvr>
  <p:transition spd="slow">
    <p:push dir="u"/>
  </p:transition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pPr rtl="0"/>
            <a:fld id="{1FB81E7C-197F-4A60-A859-1A42BE8E07C1}" type="datetime1">
              <a:rPr lang="fr-FR" smtClean="0"/>
              <a:t>01/09/2023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F5074B-1D8C-4FBF-B643-29DBF83DE07B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6778605"/>
      </p:ext>
    </p:extLst>
  </p:cSld>
  <p:clrMapOvr>
    <a:masterClrMapping/>
  </p:clrMapOvr>
  <p:transition spd="slow">
    <p:push dir="u"/>
  </p:transition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FB81E7C-197F-4A60-A859-1A42BE8E07C1}" type="datetime1">
              <a:rPr lang="fr-FR" smtClean="0"/>
              <a:t>01/09/2023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F5074B-1D8C-4FBF-B643-29DBF83DE07B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2755994"/>
      </p:ext>
    </p:extLst>
  </p:cSld>
  <p:clrMapOvr>
    <a:masterClrMapping/>
  </p:clrMapOvr>
  <p:transition spd="slow">
    <p:push dir="u"/>
  </p:transition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FB81E7C-197F-4A60-A859-1A42BE8E07C1}" type="datetime1">
              <a:rPr lang="fr-FR" smtClean="0"/>
              <a:t>01/09/2023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F5074B-1D8C-4FBF-B643-29DBF83DE07B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2804918"/>
      </p:ext>
    </p:extLst>
  </p:cSld>
  <p:clrMapOvr>
    <a:masterClrMapping/>
  </p:clrMapOvr>
  <p:transition spd="slow">
    <p:push dir="u"/>
  </p:transition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FB81E7C-197F-4A60-A859-1A42BE8E07C1}" type="datetime1">
              <a:rPr lang="fr-FR" smtClean="0"/>
              <a:t>01/09/2023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F5074B-1D8C-4FBF-B643-29DBF83DE07B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3718530"/>
      </p:ext>
    </p:extLst>
  </p:cSld>
  <p:clrMapOvr>
    <a:masterClrMapping/>
  </p:clrMapOvr>
  <p:transition spd="slow">
    <p:push dir="u"/>
  </p:transition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FB81E7C-197F-4A60-A859-1A42BE8E07C1}" type="datetime1">
              <a:rPr lang="fr-FR" smtClean="0"/>
              <a:t>01/09/2023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F5074B-1D8C-4FBF-B643-29DBF83DE07B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4711011"/>
      </p:ext>
    </p:extLst>
  </p:cSld>
  <p:clrMapOvr>
    <a:masterClrMapping/>
  </p:clrMapOvr>
  <p:transition spd="slow">
    <p:push dir="u"/>
  </p:transition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2F6552E-9749-4FD4-A6B8-307EE0003F8E}" type="datetime1">
              <a:rPr lang="fr-FR" smtClean="0"/>
              <a:t>01/09/2023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F5074B-1D8C-4FBF-B643-29DBF83DE07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1238848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FB81E7C-197F-4A60-A859-1A42BE8E07C1}" type="datetime1">
              <a:rPr lang="fr-FR" smtClean="0"/>
              <a:t>01/09/2023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F5074B-1D8C-4FBF-B643-29DBF83DE07B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3205096"/>
      </p:ext>
    </p:extLst>
  </p:cSld>
  <p:clrMapOvr>
    <a:masterClrMapping/>
  </p:clrMapOvr>
  <p:transition spd="slow">
    <p:push dir="u"/>
  </p:transition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pPr rtl="0"/>
            <a:fld id="{FA5DBCE2-D4A7-4544-A558-7EF39B1CD4FA}" type="datetime1">
              <a:rPr lang="fr-FR" smtClean="0"/>
              <a:t>01/09/2023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pPr rtl="0"/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pPr rtl="0"/>
            <a:fld id="{EDF5074B-1D8C-4FBF-B643-29DBF83DE07B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6065183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FB81E7C-197F-4A60-A859-1A42BE8E07C1}" type="datetime1">
              <a:rPr lang="fr-FR" smtClean="0"/>
              <a:t>01/09/2023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 rtl="0"/>
            <a:fld id="{EDF5074B-1D8C-4FBF-B643-29DBF83DE07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6882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ransition spd="slow">
    <p:push dir="u"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uWLM_D_y7g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vanouvelles.ca/videos/5560113403001" TargetMode="External"/><Relationship Id="rId2" Type="http://schemas.openxmlformats.org/officeDocument/2006/relationships/hyperlink" Target="https://www.aqed.qc.ca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démarrer le minuteur"/>
          <p:cNvGrpSpPr/>
          <p:nvPr/>
        </p:nvGrpSpPr>
        <p:grpSpPr>
          <a:xfrm>
            <a:off x="1380158" y="54807"/>
            <a:ext cx="2900522" cy="1064749"/>
            <a:chOff x="1332706" y="185859"/>
            <a:chExt cx="2636838" cy="799962"/>
          </a:xfrm>
        </p:grpSpPr>
        <p:sp>
          <p:nvSpPr>
            <p:cNvPr id="121" name="Rectangle à coins arrondis 120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Rectangle à coins arrondis 121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fr-FR" sz="2800">
                  <a:latin typeface="Arial" panose="020B0604020202020204" pitchFamily="34" charset="0"/>
                  <a:cs typeface="Arial" panose="020B0604020202020204" pitchFamily="34" charset="0"/>
                </a:rPr>
                <a:t>DÉMARRER LE MINUTEUR</a:t>
              </a:r>
              <a:endParaRPr lang="fr-FR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3" name="temps écoulé"/>
          <p:cNvGrpSpPr/>
          <p:nvPr/>
        </p:nvGrpSpPr>
        <p:grpSpPr>
          <a:xfrm>
            <a:off x="1380158" y="54807"/>
            <a:ext cx="2900522" cy="1064749"/>
            <a:chOff x="4321176" y="185859"/>
            <a:chExt cx="2636838" cy="799962"/>
          </a:xfrm>
        </p:grpSpPr>
        <p:sp>
          <p:nvSpPr>
            <p:cNvPr id="124" name="Rectangle à coins arrondis 123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Rectangle à coins arrondis 124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fr-FR" sz="2800" dirty="0">
                  <a:latin typeface="Arial" panose="020B0604020202020204" pitchFamily="34" charset="0"/>
                  <a:cs typeface="Arial" panose="020B0604020202020204" pitchFamily="34" charset="0"/>
                </a:rPr>
                <a:t>TEMPS ÉCOULÉ !</a:t>
              </a:r>
            </a:p>
          </p:txBody>
        </p:sp>
      </p:grpSp>
      <p:sp>
        <p:nvSpPr>
          <p:cNvPr id="138" name="Forme automatique 3"/>
          <p:cNvSpPr>
            <a:spLocks noChangeAspect="1" noChangeArrowheads="1" noTextEdit="1"/>
          </p:cNvSpPr>
          <p:nvPr/>
        </p:nvSpPr>
        <p:spPr bwMode="auto">
          <a:xfrm>
            <a:off x="0" y="1176728"/>
            <a:ext cx="4922838" cy="538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39" name="Rectangle 5"/>
          <p:cNvSpPr>
            <a:spLocks noChangeArrowheads="1"/>
          </p:cNvSpPr>
          <p:nvPr/>
        </p:nvSpPr>
        <p:spPr bwMode="auto">
          <a:xfrm>
            <a:off x="2655888" y="1741878"/>
            <a:ext cx="136525" cy="371475"/>
          </a:xfrm>
          <a:prstGeom prst="rect">
            <a:avLst/>
          </a:prstGeom>
          <a:solidFill>
            <a:srgbClr val="9E9D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40" name="Rectangle 6"/>
          <p:cNvSpPr>
            <a:spLocks noChangeArrowheads="1"/>
          </p:cNvSpPr>
          <p:nvPr/>
        </p:nvSpPr>
        <p:spPr bwMode="auto">
          <a:xfrm>
            <a:off x="2655888" y="1741878"/>
            <a:ext cx="136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41" name="Rectangle 7"/>
          <p:cNvSpPr>
            <a:spLocks noChangeArrowheads="1"/>
          </p:cNvSpPr>
          <p:nvPr/>
        </p:nvSpPr>
        <p:spPr bwMode="auto">
          <a:xfrm>
            <a:off x="2655888" y="1741878"/>
            <a:ext cx="136525" cy="146050"/>
          </a:xfrm>
          <a:prstGeom prst="rect">
            <a:avLst/>
          </a:prstGeom>
          <a:solidFill>
            <a:srgbClr val="8685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42" name="Rectangle 8"/>
          <p:cNvSpPr>
            <a:spLocks noChangeArrowheads="1"/>
          </p:cNvSpPr>
          <p:nvPr/>
        </p:nvSpPr>
        <p:spPr bwMode="auto">
          <a:xfrm>
            <a:off x="2655888" y="1741878"/>
            <a:ext cx="136525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43" name="Forme libre 9"/>
          <p:cNvSpPr>
            <a:spLocks/>
          </p:cNvSpPr>
          <p:nvPr/>
        </p:nvSpPr>
        <p:spPr bwMode="auto">
          <a:xfrm>
            <a:off x="2498725" y="1633928"/>
            <a:ext cx="460375" cy="195263"/>
          </a:xfrm>
          <a:custGeom>
            <a:avLst/>
            <a:gdLst>
              <a:gd name="T0" fmla="*/ 188 w 188"/>
              <a:gd name="T1" fmla="*/ 64 h 80"/>
              <a:gd name="T2" fmla="*/ 172 w 188"/>
              <a:gd name="T3" fmla="*/ 80 h 80"/>
              <a:gd name="T4" fmla="*/ 16 w 188"/>
              <a:gd name="T5" fmla="*/ 80 h 80"/>
              <a:gd name="T6" fmla="*/ 0 w 188"/>
              <a:gd name="T7" fmla="*/ 64 h 80"/>
              <a:gd name="T8" fmla="*/ 0 w 188"/>
              <a:gd name="T9" fmla="*/ 16 h 80"/>
              <a:gd name="T10" fmla="*/ 16 w 188"/>
              <a:gd name="T11" fmla="*/ 0 h 80"/>
              <a:gd name="T12" fmla="*/ 172 w 188"/>
              <a:gd name="T13" fmla="*/ 0 h 80"/>
              <a:gd name="T14" fmla="*/ 188 w 188"/>
              <a:gd name="T15" fmla="*/ 16 h 80"/>
              <a:gd name="T16" fmla="*/ 188 w 188"/>
              <a:gd name="T17" fmla="*/ 64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8" h="80">
                <a:moveTo>
                  <a:pt x="188" y="64"/>
                </a:moveTo>
                <a:cubicBezTo>
                  <a:pt x="188" y="73"/>
                  <a:pt x="181" y="80"/>
                  <a:pt x="172" y="80"/>
                </a:cubicBezTo>
                <a:cubicBezTo>
                  <a:pt x="16" y="80"/>
                  <a:pt x="16" y="80"/>
                  <a:pt x="16" y="80"/>
                </a:cubicBezTo>
                <a:cubicBezTo>
                  <a:pt x="7" y="80"/>
                  <a:pt x="0" y="73"/>
                  <a:pt x="0" y="64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7"/>
                  <a:pt x="7" y="0"/>
                  <a:pt x="16" y="0"/>
                </a:cubicBezTo>
                <a:cubicBezTo>
                  <a:pt x="172" y="0"/>
                  <a:pt x="172" y="0"/>
                  <a:pt x="172" y="0"/>
                </a:cubicBezTo>
                <a:cubicBezTo>
                  <a:pt x="181" y="0"/>
                  <a:pt x="188" y="7"/>
                  <a:pt x="188" y="16"/>
                </a:cubicBezTo>
                <a:lnTo>
                  <a:pt x="188" y="64"/>
                </a:lnTo>
                <a:close/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44" name="Forme libre 10"/>
          <p:cNvSpPr>
            <a:spLocks/>
          </p:cNvSpPr>
          <p:nvPr/>
        </p:nvSpPr>
        <p:spPr bwMode="auto">
          <a:xfrm>
            <a:off x="3525838" y="1881578"/>
            <a:ext cx="911225" cy="1109663"/>
          </a:xfrm>
          <a:custGeom>
            <a:avLst/>
            <a:gdLst>
              <a:gd name="T0" fmla="*/ 5 w 372"/>
              <a:gd name="T1" fmla="*/ 378 h 454"/>
              <a:gd name="T2" fmla="*/ 8 w 372"/>
              <a:gd name="T3" fmla="*/ 397 h 454"/>
              <a:gd name="T4" fmla="*/ 80 w 372"/>
              <a:gd name="T5" fmla="*/ 450 h 454"/>
              <a:gd name="T6" fmla="*/ 99 w 372"/>
              <a:gd name="T7" fmla="*/ 447 h 454"/>
              <a:gd name="T8" fmla="*/ 368 w 372"/>
              <a:gd name="T9" fmla="*/ 76 h 454"/>
              <a:gd name="T10" fmla="*/ 364 w 372"/>
              <a:gd name="T11" fmla="*/ 57 h 454"/>
              <a:gd name="T12" fmla="*/ 292 w 372"/>
              <a:gd name="T13" fmla="*/ 5 h 454"/>
              <a:gd name="T14" fmla="*/ 273 w 372"/>
              <a:gd name="T15" fmla="*/ 8 h 454"/>
              <a:gd name="T16" fmla="*/ 5 w 372"/>
              <a:gd name="T17" fmla="*/ 378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2" h="454">
                <a:moveTo>
                  <a:pt x="5" y="378"/>
                </a:moveTo>
                <a:cubicBezTo>
                  <a:pt x="0" y="384"/>
                  <a:pt x="2" y="393"/>
                  <a:pt x="8" y="397"/>
                </a:cubicBezTo>
                <a:cubicBezTo>
                  <a:pt x="80" y="450"/>
                  <a:pt x="80" y="450"/>
                  <a:pt x="80" y="450"/>
                </a:cubicBezTo>
                <a:cubicBezTo>
                  <a:pt x="86" y="454"/>
                  <a:pt x="95" y="453"/>
                  <a:pt x="99" y="447"/>
                </a:cubicBezTo>
                <a:cubicBezTo>
                  <a:pt x="368" y="76"/>
                  <a:pt x="368" y="76"/>
                  <a:pt x="368" y="76"/>
                </a:cubicBezTo>
                <a:cubicBezTo>
                  <a:pt x="372" y="70"/>
                  <a:pt x="371" y="62"/>
                  <a:pt x="364" y="57"/>
                </a:cubicBezTo>
                <a:cubicBezTo>
                  <a:pt x="292" y="5"/>
                  <a:pt x="292" y="5"/>
                  <a:pt x="292" y="5"/>
                </a:cubicBezTo>
                <a:cubicBezTo>
                  <a:pt x="286" y="0"/>
                  <a:pt x="277" y="2"/>
                  <a:pt x="273" y="8"/>
                </a:cubicBezTo>
                <a:cubicBezTo>
                  <a:pt x="5" y="378"/>
                  <a:pt x="5" y="378"/>
                  <a:pt x="5" y="378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45" name="Forme libre 11"/>
          <p:cNvSpPr>
            <a:spLocks/>
          </p:cNvSpPr>
          <p:nvPr/>
        </p:nvSpPr>
        <p:spPr bwMode="auto">
          <a:xfrm>
            <a:off x="1027113" y="1860941"/>
            <a:ext cx="909638" cy="1111250"/>
          </a:xfrm>
          <a:custGeom>
            <a:avLst/>
            <a:gdLst>
              <a:gd name="T0" fmla="*/ 368 w 372"/>
              <a:gd name="T1" fmla="*/ 378 h 454"/>
              <a:gd name="T2" fmla="*/ 365 w 372"/>
              <a:gd name="T3" fmla="*/ 397 h 454"/>
              <a:gd name="T4" fmla="*/ 292 w 372"/>
              <a:gd name="T5" fmla="*/ 449 h 454"/>
              <a:gd name="T6" fmla="*/ 273 w 372"/>
              <a:gd name="T7" fmla="*/ 446 h 454"/>
              <a:gd name="T8" fmla="*/ 5 w 372"/>
              <a:gd name="T9" fmla="*/ 76 h 454"/>
              <a:gd name="T10" fmla="*/ 8 w 372"/>
              <a:gd name="T11" fmla="*/ 57 h 454"/>
              <a:gd name="T12" fmla="*/ 80 w 372"/>
              <a:gd name="T13" fmla="*/ 4 h 454"/>
              <a:gd name="T14" fmla="*/ 100 w 372"/>
              <a:gd name="T15" fmla="*/ 7 h 454"/>
              <a:gd name="T16" fmla="*/ 368 w 372"/>
              <a:gd name="T17" fmla="*/ 378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2" h="454">
                <a:moveTo>
                  <a:pt x="368" y="378"/>
                </a:moveTo>
                <a:cubicBezTo>
                  <a:pt x="372" y="384"/>
                  <a:pt x="371" y="392"/>
                  <a:pt x="365" y="397"/>
                </a:cubicBezTo>
                <a:cubicBezTo>
                  <a:pt x="292" y="449"/>
                  <a:pt x="292" y="449"/>
                  <a:pt x="292" y="449"/>
                </a:cubicBezTo>
                <a:cubicBezTo>
                  <a:pt x="286" y="454"/>
                  <a:pt x="277" y="452"/>
                  <a:pt x="273" y="446"/>
                </a:cubicBezTo>
                <a:cubicBezTo>
                  <a:pt x="5" y="76"/>
                  <a:pt x="5" y="76"/>
                  <a:pt x="5" y="76"/>
                </a:cubicBezTo>
                <a:cubicBezTo>
                  <a:pt x="0" y="70"/>
                  <a:pt x="2" y="61"/>
                  <a:pt x="8" y="57"/>
                </a:cubicBezTo>
                <a:cubicBezTo>
                  <a:pt x="80" y="4"/>
                  <a:pt x="80" y="4"/>
                  <a:pt x="80" y="4"/>
                </a:cubicBezTo>
                <a:cubicBezTo>
                  <a:pt x="86" y="0"/>
                  <a:pt x="95" y="1"/>
                  <a:pt x="100" y="7"/>
                </a:cubicBezTo>
                <a:cubicBezTo>
                  <a:pt x="368" y="378"/>
                  <a:pt x="368" y="378"/>
                  <a:pt x="368" y="378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46" name="Forme libre 12"/>
          <p:cNvSpPr>
            <a:spLocks noEditPoints="1"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0 w 171"/>
              <a:gd name="T1" fmla="*/ 97 h 123"/>
              <a:gd name="T2" fmla="*/ 0 w 171"/>
              <a:gd name="T3" fmla="*/ 97 h 123"/>
              <a:gd name="T4" fmla="*/ 18 w 171"/>
              <a:gd name="T5" fmla="*/ 123 h 123"/>
              <a:gd name="T6" fmla="*/ 18 w 171"/>
              <a:gd name="T7" fmla="*/ 123 h 123"/>
              <a:gd name="T8" fmla="*/ 0 w 171"/>
              <a:gd name="T9" fmla="*/ 97 h 123"/>
              <a:gd name="T10" fmla="*/ 152 w 171"/>
              <a:gd name="T11" fmla="*/ 0 h 123"/>
              <a:gd name="T12" fmla="*/ 152 w 171"/>
              <a:gd name="T13" fmla="*/ 0 h 123"/>
              <a:gd name="T14" fmla="*/ 171 w 171"/>
              <a:gd name="T15" fmla="*/ 26 h 123"/>
              <a:gd name="T16" fmla="*/ 171 w 171"/>
              <a:gd name="T17" fmla="*/ 26 h 123"/>
              <a:gd name="T18" fmla="*/ 152 w 171"/>
              <a:gd name="T1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1" h="123">
                <a:moveTo>
                  <a:pt x="0" y="97"/>
                </a:moveTo>
                <a:lnTo>
                  <a:pt x="0" y="97"/>
                </a:lnTo>
                <a:lnTo>
                  <a:pt x="18" y="123"/>
                </a:lnTo>
                <a:lnTo>
                  <a:pt x="18" y="123"/>
                </a:lnTo>
                <a:lnTo>
                  <a:pt x="0" y="97"/>
                </a:lnTo>
                <a:close/>
                <a:moveTo>
                  <a:pt x="152" y="0"/>
                </a:moveTo>
                <a:lnTo>
                  <a:pt x="152" y="0"/>
                </a:lnTo>
                <a:lnTo>
                  <a:pt x="171" y="26"/>
                </a:lnTo>
                <a:lnTo>
                  <a:pt x="171" y="26"/>
                </a:lnTo>
                <a:lnTo>
                  <a:pt x="152" y="0"/>
                </a:lnTo>
                <a:close/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47" name="Forme libre 13"/>
          <p:cNvSpPr>
            <a:spLocks noEditPoints="1"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0 w 171"/>
              <a:gd name="T1" fmla="*/ 97 h 123"/>
              <a:gd name="T2" fmla="*/ 0 w 171"/>
              <a:gd name="T3" fmla="*/ 97 h 123"/>
              <a:gd name="T4" fmla="*/ 18 w 171"/>
              <a:gd name="T5" fmla="*/ 123 h 123"/>
              <a:gd name="T6" fmla="*/ 18 w 171"/>
              <a:gd name="T7" fmla="*/ 123 h 123"/>
              <a:gd name="T8" fmla="*/ 0 w 171"/>
              <a:gd name="T9" fmla="*/ 97 h 123"/>
              <a:gd name="T10" fmla="*/ 152 w 171"/>
              <a:gd name="T11" fmla="*/ 0 h 123"/>
              <a:gd name="T12" fmla="*/ 152 w 171"/>
              <a:gd name="T13" fmla="*/ 0 h 123"/>
              <a:gd name="T14" fmla="*/ 171 w 171"/>
              <a:gd name="T15" fmla="*/ 26 h 123"/>
              <a:gd name="T16" fmla="*/ 171 w 171"/>
              <a:gd name="T17" fmla="*/ 26 h 123"/>
              <a:gd name="T18" fmla="*/ 152 w 171"/>
              <a:gd name="T1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1" h="123">
                <a:moveTo>
                  <a:pt x="0" y="97"/>
                </a:moveTo>
                <a:lnTo>
                  <a:pt x="0" y="97"/>
                </a:lnTo>
                <a:lnTo>
                  <a:pt x="18" y="123"/>
                </a:lnTo>
                <a:lnTo>
                  <a:pt x="18" y="123"/>
                </a:lnTo>
                <a:lnTo>
                  <a:pt x="0" y="97"/>
                </a:lnTo>
                <a:moveTo>
                  <a:pt x="152" y="0"/>
                </a:moveTo>
                <a:lnTo>
                  <a:pt x="152" y="0"/>
                </a:lnTo>
                <a:lnTo>
                  <a:pt x="171" y="26"/>
                </a:lnTo>
                <a:lnTo>
                  <a:pt x="171" y="26"/>
                </a:lnTo>
                <a:lnTo>
                  <a:pt x="15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48" name="Forme libre 14"/>
          <p:cNvSpPr>
            <a:spLocks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99 w 111"/>
              <a:gd name="T1" fmla="*/ 0 h 80"/>
              <a:gd name="T2" fmla="*/ 0 w 111"/>
              <a:gd name="T3" fmla="*/ 63 h 80"/>
              <a:gd name="T4" fmla="*/ 12 w 111"/>
              <a:gd name="T5" fmla="*/ 80 h 80"/>
              <a:gd name="T6" fmla="*/ 33 w 111"/>
              <a:gd name="T7" fmla="*/ 66 h 80"/>
              <a:gd name="T8" fmla="*/ 47 w 111"/>
              <a:gd name="T9" fmla="*/ 59 h 80"/>
              <a:gd name="T10" fmla="*/ 85 w 111"/>
              <a:gd name="T11" fmla="*/ 36 h 80"/>
              <a:gd name="T12" fmla="*/ 107 w 111"/>
              <a:gd name="T13" fmla="*/ 19 h 80"/>
              <a:gd name="T14" fmla="*/ 111 w 111"/>
              <a:gd name="T15" fmla="*/ 17 h 80"/>
              <a:gd name="T16" fmla="*/ 99 w 111"/>
              <a:gd name="T17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1" h="80">
                <a:moveTo>
                  <a:pt x="99" y="0"/>
                </a:moveTo>
                <a:cubicBezTo>
                  <a:pt x="0" y="63"/>
                  <a:pt x="0" y="63"/>
                  <a:pt x="0" y="63"/>
                </a:cubicBezTo>
                <a:cubicBezTo>
                  <a:pt x="12" y="80"/>
                  <a:pt x="12" y="80"/>
                  <a:pt x="12" y="80"/>
                </a:cubicBezTo>
                <a:cubicBezTo>
                  <a:pt x="19" y="75"/>
                  <a:pt x="26" y="70"/>
                  <a:pt x="33" y="66"/>
                </a:cubicBezTo>
                <a:cubicBezTo>
                  <a:pt x="38" y="64"/>
                  <a:pt x="42" y="61"/>
                  <a:pt x="47" y="59"/>
                </a:cubicBezTo>
                <a:cubicBezTo>
                  <a:pt x="58" y="50"/>
                  <a:pt x="71" y="42"/>
                  <a:pt x="85" y="36"/>
                </a:cubicBezTo>
                <a:cubicBezTo>
                  <a:pt x="92" y="30"/>
                  <a:pt x="99" y="25"/>
                  <a:pt x="107" y="19"/>
                </a:cubicBezTo>
                <a:cubicBezTo>
                  <a:pt x="108" y="19"/>
                  <a:pt x="110" y="18"/>
                  <a:pt x="111" y="17"/>
                </a:cubicBezTo>
                <a:cubicBezTo>
                  <a:pt x="99" y="0"/>
                  <a:pt x="99" y="0"/>
                  <a:pt x="99" y="0"/>
                </a:cubicBezTo>
              </a:path>
            </a:pathLst>
          </a:custGeom>
          <a:solidFill>
            <a:srgbClr val="4B4A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49" name="Forme libre 15"/>
          <p:cNvSpPr>
            <a:spLocks/>
          </p:cNvSpPr>
          <p:nvPr/>
        </p:nvSpPr>
        <p:spPr bwMode="auto">
          <a:xfrm>
            <a:off x="4198938" y="2343541"/>
            <a:ext cx="30163" cy="38100"/>
          </a:xfrm>
          <a:custGeom>
            <a:avLst/>
            <a:gdLst>
              <a:gd name="T0" fmla="*/ 11 w 12"/>
              <a:gd name="T1" fmla="*/ 0 h 16"/>
              <a:gd name="T2" fmla="*/ 0 w 12"/>
              <a:gd name="T3" fmla="*/ 15 h 16"/>
              <a:gd name="T4" fmla="*/ 1 w 12"/>
              <a:gd name="T5" fmla="*/ 16 h 16"/>
              <a:gd name="T6" fmla="*/ 12 w 12"/>
              <a:gd name="T7" fmla="*/ 0 h 16"/>
              <a:gd name="T8" fmla="*/ 11 w 12"/>
              <a:gd name="T9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" h="16">
                <a:moveTo>
                  <a:pt x="11" y="0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1" y="15"/>
                  <a:pt x="1" y="16"/>
                </a:cubicBezTo>
                <a:cubicBezTo>
                  <a:pt x="12" y="0"/>
                  <a:pt x="12" y="0"/>
                  <a:pt x="12" y="0"/>
                </a:cubicBezTo>
                <a:cubicBezTo>
                  <a:pt x="11" y="0"/>
                  <a:pt x="11" y="0"/>
                  <a:pt x="11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50" name="Forme libre 16"/>
          <p:cNvSpPr>
            <a:spLocks/>
          </p:cNvSpPr>
          <p:nvPr/>
        </p:nvSpPr>
        <p:spPr bwMode="auto">
          <a:xfrm>
            <a:off x="3959225" y="2189553"/>
            <a:ext cx="266700" cy="190500"/>
          </a:xfrm>
          <a:custGeom>
            <a:avLst/>
            <a:gdLst>
              <a:gd name="T0" fmla="*/ 11 w 109"/>
              <a:gd name="T1" fmla="*/ 0 h 78"/>
              <a:gd name="T2" fmla="*/ 0 w 109"/>
              <a:gd name="T3" fmla="*/ 16 h 78"/>
              <a:gd name="T4" fmla="*/ 4 w 109"/>
              <a:gd name="T5" fmla="*/ 18 h 78"/>
              <a:gd name="T6" fmla="*/ 26 w 109"/>
              <a:gd name="T7" fmla="*/ 35 h 78"/>
              <a:gd name="T8" fmla="*/ 64 w 109"/>
              <a:gd name="T9" fmla="*/ 58 h 78"/>
              <a:gd name="T10" fmla="*/ 78 w 109"/>
              <a:gd name="T11" fmla="*/ 65 h 78"/>
              <a:gd name="T12" fmla="*/ 98 w 109"/>
              <a:gd name="T13" fmla="*/ 78 h 78"/>
              <a:gd name="T14" fmla="*/ 109 w 109"/>
              <a:gd name="T15" fmla="*/ 63 h 78"/>
              <a:gd name="T16" fmla="*/ 11 w 109"/>
              <a:gd name="T17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9" h="78">
                <a:moveTo>
                  <a:pt x="11" y="0"/>
                </a:moveTo>
                <a:cubicBezTo>
                  <a:pt x="0" y="16"/>
                  <a:pt x="0" y="16"/>
                  <a:pt x="0" y="16"/>
                </a:cubicBezTo>
                <a:cubicBezTo>
                  <a:pt x="1" y="17"/>
                  <a:pt x="3" y="18"/>
                  <a:pt x="4" y="18"/>
                </a:cubicBezTo>
                <a:cubicBezTo>
                  <a:pt x="11" y="24"/>
                  <a:pt x="19" y="29"/>
                  <a:pt x="26" y="35"/>
                </a:cubicBezTo>
                <a:cubicBezTo>
                  <a:pt x="40" y="41"/>
                  <a:pt x="52" y="49"/>
                  <a:pt x="64" y="58"/>
                </a:cubicBezTo>
                <a:cubicBezTo>
                  <a:pt x="68" y="61"/>
                  <a:pt x="73" y="63"/>
                  <a:pt x="78" y="65"/>
                </a:cubicBezTo>
                <a:cubicBezTo>
                  <a:pt x="85" y="69"/>
                  <a:pt x="92" y="73"/>
                  <a:pt x="98" y="78"/>
                </a:cubicBezTo>
                <a:cubicBezTo>
                  <a:pt x="109" y="63"/>
                  <a:pt x="109" y="63"/>
                  <a:pt x="109" y="63"/>
                </a:cubicBezTo>
                <a:cubicBezTo>
                  <a:pt x="11" y="0"/>
                  <a:pt x="11" y="0"/>
                  <a:pt x="11" y="0"/>
                </a:cubicBezTo>
              </a:path>
            </a:pathLst>
          </a:custGeom>
          <a:solidFill>
            <a:srgbClr val="4B4A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51" name="Forme libre 17"/>
          <p:cNvSpPr>
            <a:spLocks/>
          </p:cNvSpPr>
          <p:nvPr/>
        </p:nvSpPr>
        <p:spPr bwMode="auto">
          <a:xfrm>
            <a:off x="457200" y="1349766"/>
            <a:ext cx="1560513" cy="1320800"/>
          </a:xfrm>
          <a:custGeom>
            <a:avLst/>
            <a:gdLst>
              <a:gd name="T0" fmla="*/ 638 w 638"/>
              <a:gd name="T1" fmla="*/ 194 h 540"/>
              <a:gd name="T2" fmla="*/ 638 w 638"/>
              <a:gd name="T3" fmla="*/ 194 h 540"/>
              <a:gd name="T4" fmla="*/ 194 w 638"/>
              <a:gd name="T5" fmla="*/ 96 h 540"/>
              <a:gd name="T6" fmla="*/ 96 w 638"/>
              <a:gd name="T7" fmla="*/ 540 h 540"/>
              <a:gd name="T8" fmla="*/ 96 w 638"/>
              <a:gd name="T9" fmla="*/ 540 h 540"/>
              <a:gd name="T10" fmla="*/ 638 w 638"/>
              <a:gd name="T11" fmla="*/ 194 h 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8" h="540">
                <a:moveTo>
                  <a:pt x="638" y="194"/>
                </a:moveTo>
                <a:cubicBezTo>
                  <a:pt x="638" y="194"/>
                  <a:pt x="638" y="194"/>
                  <a:pt x="638" y="194"/>
                </a:cubicBezTo>
                <a:cubicBezTo>
                  <a:pt x="543" y="44"/>
                  <a:pt x="344" y="0"/>
                  <a:pt x="194" y="96"/>
                </a:cubicBezTo>
                <a:cubicBezTo>
                  <a:pt x="44" y="191"/>
                  <a:pt x="0" y="390"/>
                  <a:pt x="96" y="540"/>
                </a:cubicBezTo>
                <a:cubicBezTo>
                  <a:pt x="96" y="540"/>
                  <a:pt x="96" y="540"/>
                  <a:pt x="96" y="540"/>
                </a:cubicBezTo>
                <a:cubicBezTo>
                  <a:pt x="638" y="194"/>
                  <a:pt x="638" y="194"/>
                  <a:pt x="638" y="194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52" name="Forme libre 18"/>
          <p:cNvSpPr>
            <a:spLocks noEditPoints="1"/>
          </p:cNvSpPr>
          <p:nvPr/>
        </p:nvSpPr>
        <p:spPr bwMode="auto">
          <a:xfrm>
            <a:off x="673100" y="2553091"/>
            <a:ext cx="203200" cy="117475"/>
          </a:xfrm>
          <a:custGeom>
            <a:avLst/>
            <a:gdLst>
              <a:gd name="T0" fmla="*/ 0 w 83"/>
              <a:gd name="T1" fmla="*/ 36 h 48"/>
              <a:gd name="T2" fmla="*/ 8 w 83"/>
              <a:gd name="T3" fmla="*/ 48 h 48"/>
              <a:gd name="T4" fmla="*/ 0 w 83"/>
              <a:gd name="T5" fmla="*/ 36 h 48"/>
              <a:gd name="T6" fmla="*/ 83 w 83"/>
              <a:gd name="T7" fmla="*/ 0 h 48"/>
              <a:gd name="T8" fmla="*/ 8 w 83"/>
              <a:gd name="T9" fmla="*/ 48 h 48"/>
              <a:gd name="T10" fmla="*/ 83 w 83"/>
              <a:gd name="T11" fmla="*/ 0 h 48"/>
              <a:gd name="T12" fmla="*/ 83 w 83"/>
              <a:gd name="T13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3" h="48">
                <a:moveTo>
                  <a:pt x="0" y="36"/>
                </a:moveTo>
                <a:cubicBezTo>
                  <a:pt x="3" y="40"/>
                  <a:pt x="5" y="44"/>
                  <a:pt x="8" y="48"/>
                </a:cubicBezTo>
                <a:cubicBezTo>
                  <a:pt x="5" y="44"/>
                  <a:pt x="3" y="40"/>
                  <a:pt x="0" y="36"/>
                </a:cubicBezTo>
                <a:moveTo>
                  <a:pt x="83" y="0"/>
                </a:moveTo>
                <a:cubicBezTo>
                  <a:pt x="8" y="48"/>
                  <a:pt x="8" y="48"/>
                  <a:pt x="8" y="48"/>
                </a:cubicBezTo>
                <a:cubicBezTo>
                  <a:pt x="83" y="0"/>
                  <a:pt x="83" y="0"/>
                  <a:pt x="83" y="0"/>
                </a:cubicBezTo>
                <a:cubicBezTo>
                  <a:pt x="83" y="0"/>
                  <a:pt x="83" y="0"/>
                  <a:pt x="83" y="0"/>
                </a:cubicBezTo>
              </a:path>
            </a:pathLst>
          </a:cu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53" name="Forme libre 19"/>
          <p:cNvSpPr>
            <a:spLocks/>
          </p:cNvSpPr>
          <p:nvPr/>
        </p:nvSpPr>
        <p:spPr bwMode="auto">
          <a:xfrm>
            <a:off x="606425" y="1589478"/>
            <a:ext cx="365125" cy="1081088"/>
          </a:xfrm>
          <a:custGeom>
            <a:avLst/>
            <a:gdLst>
              <a:gd name="T0" fmla="*/ 149 w 149"/>
              <a:gd name="T1" fmla="*/ 0 h 442"/>
              <a:gd name="T2" fmla="*/ 60 w 149"/>
              <a:gd name="T3" fmla="*/ 95 h 442"/>
              <a:gd name="T4" fmla="*/ 5 w 149"/>
              <a:gd name="T5" fmla="*/ 278 h 442"/>
              <a:gd name="T6" fmla="*/ 13 w 149"/>
              <a:gd name="T7" fmla="*/ 391 h 442"/>
              <a:gd name="T8" fmla="*/ 27 w 149"/>
              <a:gd name="T9" fmla="*/ 430 h 442"/>
              <a:gd name="T10" fmla="*/ 35 w 149"/>
              <a:gd name="T11" fmla="*/ 442 h 442"/>
              <a:gd name="T12" fmla="*/ 35 w 149"/>
              <a:gd name="T13" fmla="*/ 442 h 442"/>
              <a:gd name="T14" fmla="*/ 35 w 149"/>
              <a:gd name="T15" fmla="*/ 442 h 442"/>
              <a:gd name="T16" fmla="*/ 110 w 149"/>
              <a:gd name="T17" fmla="*/ 394 h 442"/>
              <a:gd name="T18" fmla="*/ 105 w 149"/>
              <a:gd name="T19" fmla="*/ 139 h 442"/>
              <a:gd name="T20" fmla="*/ 148 w 149"/>
              <a:gd name="T21" fmla="*/ 2 h 442"/>
              <a:gd name="T22" fmla="*/ 149 w 149"/>
              <a:gd name="T23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9" h="442">
                <a:moveTo>
                  <a:pt x="149" y="0"/>
                </a:moveTo>
                <a:cubicBezTo>
                  <a:pt x="117" y="27"/>
                  <a:pt x="80" y="57"/>
                  <a:pt x="60" y="95"/>
                </a:cubicBezTo>
                <a:cubicBezTo>
                  <a:pt x="31" y="152"/>
                  <a:pt x="12" y="215"/>
                  <a:pt x="5" y="278"/>
                </a:cubicBezTo>
                <a:cubicBezTo>
                  <a:pt x="0" y="328"/>
                  <a:pt x="7" y="359"/>
                  <a:pt x="13" y="391"/>
                </a:cubicBezTo>
                <a:cubicBezTo>
                  <a:pt x="16" y="407"/>
                  <a:pt x="21" y="418"/>
                  <a:pt x="27" y="430"/>
                </a:cubicBezTo>
                <a:cubicBezTo>
                  <a:pt x="30" y="434"/>
                  <a:pt x="32" y="438"/>
                  <a:pt x="35" y="442"/>
                </a:cubicBezTo>
                <a:cubicBezTo>
                  <a:pt x="35" y="442"/>
                  <a:pt x="35" y="442"/>
                  <a:pt x="35" y="442"/>
                </a:cubicBezTo>
                <a:cubicBezTo>
                  <a:pt x="35" y="442"/>
                  <a:pt x="35" y="442"/>
                  <a:pt x="35" y="442"/>
                </a:cubicBezTo>
                <a:cubicBezTo>
                  <a:pt x="110" y="394"/>
                  <a:pt x="110" y="394"/>
                  <a:pt x="110" y="394"/>
                </a:cubicBezTo>
                <a:cubicBezTo>
                  <a:pt x="92" y="312"/>
                  <a:pt x="87" y="222"/>
                  <a:pt x="105" y="139"/>
                </a:cubicBezTo>
                <a:cubicBezTo>
                  <a:pt x="115" y="91"/>
                  <a:pt x="130" y="47"/>
                  <a:pt x="148" y="2"/>
                </a:cubicBezTo>
                <a:cubicBezTo>
                  <a:pt x="148" y="2"/>
                  <a:pt x="149" y="1"/>
                  <a:pt x="149" y="0"/>
                </a:cubicBezTo>
              </a:path>
            </a:pathLst>
          </a:custGeom>
          <a:solidFill>
            <a:srgbClr val="F391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54" name="Forme libre 20"/>
          <p:cNvSpPr>
            <a:spLocks/>
          </p:cNvSpPr>
          <p:nvPr/>
        </p:nvSpPr>
        <p:spPr bwMode="auto">
          <a:xfrm>
            <a:off x="1068388" y="5628078"/>
            <a:ext cx="765175" cy="941388"/>
          </a:xfrm>
          <a:custGeom>
            <a:avLst/>
            <a:gdLst>
              <a:gd name="T0" fmla="*/ 140 w 313"/>
              <a:gd name="T1" fmla="*/ 366 h 385"/>
              <a:gd name="T2" fmla="*/ 112 w 313"/>
              <a:gd name="T3" fmla="*/ 381 h 385"/>
              <a:gd name="T4" fmla="*/ 13 w 313"/>
              <a:gd name="T5" fmla="*/ 378 h 385"/>
              <a:gd name="T6" fmla="*/ 6 w 313"/>
              <a:gd name="T7" fmla="*/ 350 h 385"/>
              <a:gd name="T8" fmla="*/ 174 w 313"/>
              <a:gd name="T9" fmla="*/ 13 h 385"/>
              <a:gd name="T10" fmla="*/ 201 w 313"/>
              <a:gd name="T11" fmla="*/ 6 h 385"/>
              <a:gd name="T12" fmla="*/ 301 w 313"/>
              <a:gd name="T13" fmla="*/ 66 h 385"/>
              <a:gd name="T14" fmla="*/ 308 w 313"/>
              <a:gd name="T15" fmla="*/ 93 h 385"/>
              <a:gd name="T16" fmla="*/ 140 w 313"/>
              <a:gd name="T17" fmla="*/ 36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3" h="385">
                <a:moveTo>
                  <a:pt x="140" y="366"/>
                </a:moveTo>
                <a:cubicBezTo>
                  <a:pt x="134" y="376"/>
                  <a:pt x="129" y="381"/>
                  <a:pt x="112" y="381"/>
                </a:cubicBezTo>
                <a:cubicBezTo>
                  <a:pt x="112" y="381"/>
                  <a:pt x="36" y="385"/>
                  <a:pt x="13" y="378"/>
                </a:cubicBezTo>
                <a:cubicBezTo>
                  <a:pt x="2" y="375"/>
                  <a:pt x="0" y="360"/>
                  <a:pt x="6" y="350"/>
                </a:cubicBezTo>
                <a:cubicBezTo>
                  <a:pt x="174" y="13"/>
                  <a:pt x="174" y="13"/>
                  <a:pt x="174" y="13"/>
                </a:cubicBezTo>
                <a:cubicBezTo>
                  <a:pt x="179" y="4"/>
                  <a:pt x="192" y="0"/>
                  <a:pt x="201" y="6"/>
                </a:cubicBezTo>
                <a:cubicBezTo>
                  <a:pt x="301" y="66"/>
                  <a:pt x="301" y="66"/>
                  <a:pt x="301" y="66"/>
                </a:cubicBezTo>
                <a:cubicBezTo>
                  <a:pt x="310" y="71"/>
                  <a:pt x="313" y="84"/>
                  <a:pt x="308" y="93"/>
                </a:cubicBezTo>
                <a:cubicBezTo>
                  <a:pt x="140" y="366"/>
                  <a:pt x="140" y="366"/>
                  <a:pt x="140" y="366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55" name="Forme libre 21"/>
          <p:cNvSpPr>
            <a:spLocks noEditPoints="1"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209 w 209"/>
              <a:gd name="T1" fmla="*/ 125 h 150"/>
              <a:gd name="T2" fmla="*/ 195 w 209"/>
              <a:gd name="T3" fmla="*/ 150 h 150"/>
              <a:gd name="T4" fmla="*/ 195 w 209"/>
              <a:gd name="T5" fmla="*/ 150 h 150"/>
              <a:gd name="T6" fmla="*/ 209 w 209"/>
              <a:gd name="T7" fmla="*/ 125 h 150"/>
              <a:gd name="T8" fmla="*/ 209 w 209"/>
              <a:gd name="T9" fmla="*/ 125 h 150"/>
              <a:gd name="T10" fmla="*/ 23 w 209"/>
              <a:gd name="T11" fmla="*/ 0 h 150"/>
              <a:gd name="T12" fmla="*/ 0 w 209"/>
              <a:gd name="T13" fmla="*/ 45 h 150"/>
              <a:gd name="T14" fmla="*/ 0 w 209"/>
              <a:gd name="T15" fmla="*/ 45 h 150"/>
              <a:gd name="T16" fmla="*/ 23 w 209"/>
              <a:gd name="T17" fmla="*/ 0 h 150"/>
              <a:gd name="T18" fmla="*/ 23 w 209"/>
              <a:gd name="T19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9" h="150">
                <a:moveTo>
                  <a:pt x="209" y="125"/>
                </a:moveTo>
                <a:lnTo>
                  <a:pt x="195" y="150"/>
                </a:lnTo>
                <a:lnTo>
                  <a:pt x="195" y="150"/>
                </a:lnTo>
                <a:lnTo>
                  <a:pt x="209" y="125"/>
                </a:lnTo>
                <a:lnTo>
                  <a:pt x="209" y="125"/>
                </a:lnTo>
                <a:close/>
                <a:moveTo>
                  <a:pt x="23" y="0"/>
                </a:moveTo>
                <a:lnTo>
                  <a:pt x="0" y="45"/>
                </a:lnTo>
                <a:lnTo>
                  <a:pt x="0" y="45"/>
                </a:lnTo>
                <a:lnTo>
                  <a:pt x="23" y="0"/>
                </a:lnTo>
                <a:lnTo>
                  <a:pt x="23" y="0"/>
                </a:lnTo>
                <a:close/>
              </a:path>
            </a:pathLst>
          </a:custGeom>
          <a:solidFill>
            <a:srgbClr val="AEAD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56" name="Forme libre 22"/>
          <p:cNvSpPr>
            <a:spLocks noEditPoints="1"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209 w 209"/>
              <a:gd name="T1" fmla="*/ 125 h 150"/>
              <a:gd name="T2" fmla="*/ 195 w 209"/>
              <a:gd name="T3" fmla="*/ 150 h 150"/>
              <a:gd name="T4" fmla="*/ 195 w 209"/>
              <a:gd name="T5" fmla="*/ 150 h 150"/>
              <a:gd name="T6" fmla="*/ 209 w 209"/>
              <a:gd name="T7" fmla="*/ 125 h 150"/>
              <a:gd name="T8" fmla="*/ 209 w 209"/>
              <a:gd name="T9" fmla="*/ 125 h 150"/>
              <a:gd name="T10" fmla="*/ 23 w 209"/>
              <a:gd name="T11" fmla="*/ 0 h 150"/>
              <a:gd name="T12" fmla="*/ 0 w 209"/>
              <a:gd name="T13" fmla="*/ 45 h 150"/>
              <a:gd name="T14" fmla="*/ 0 w 209"/>
              <a:gd name="T15" fmla="*/ 45 h 150"/>
              <a:gd name="T16" fmla="*/ 23 w 209"/>
              <a:gd name="T17" fmla="*/ 0 h 150"/>
              <a:gd name="T18" fmla="*/ 23 w 209"/>
              <a:gd name="T19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9" h="150">
                <a:moveTo>
                  <a:pt x="209" y="125"/>
                </a:moveTo>
                <a:lnTo>
                  <a:pt x="195" y="150"/>
                </a:lnTo>
                <a:lnTo>
                  <a:pt x="195" y="150"/>
                </a:lnTo>
                <a:lnTo>
                  <a:pt x="209" y="125"/>
                </a:lnTo>
                <a:lnTo>
                  <a:pt x="209" y="125"/>
                </a:lnTo>
                <a:moveTo>
                  <a:pt x="23" y="0"/>
                </a:moveTo>
                <a:lnTo>
                  <a:pt x="0" y="45"/>
                </a:lnTo>
                <a:lnTo>
                  <a:pt x="0" y="45"/>
                </a:lnTo>
                <a:lnTo>
                  <a:pt x="23" y="0"/>
                </a:lnTo>
                <a:lnTo>
                  <a:pt x="2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57" name="Forme libre 23"/>
          <p:cNvSpPr>
            <a:spLocks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15 w 136"/>
              <a:gd name="T1" fmla="*/ 0 h 97"/>
              <a:gd name="T2" fmla="*/ 0 w 136"/>
              <a:gd name="T3" fmla="*/ 29 h 97"/>
              <a:gd name="T4" fmla="*/ 59 w 136"/>
              <a:gd name="T5" fmla="*/ 64 h 97"/>
              <a:gd name="T6" fmla="*/ 127 w 136"/>
              <a:gd name="T7" fmla="*/ 97 h 97"/>
              <a:gd name="T8" fmla="*/ 136 w 136"/>
              <a:gd name="T9" fmla="*/ 81 h 97"/>
              <a:gd name="T10" fmla="*/ 15 w 136"/>
              <a:gd name="T11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6" h="97">
                <a:moveTo>
                  <a:pt x="15" y="0"/>
                </a:moveTo>
                <a:cubicBezTo>
                  <a:pt x="0" y="29"/>
                  <a:pt x="0" y="29"/>
                  <a:pt x="0" y="29"/>
                </a:cubicBezTo>
                <a:cubicBezTo>
                  <a:pt x="20" y="40"/>
                  <a:pt x="40" y="52"/>
                  <a:pt x="59" y="64"/>
                </a:cubicBezTo>
                <a:cubicBezTo>
                  <a:pt x="82" y="74"/>
                  <a:pt x="105" y="85"/>
                  <a:pt x="127" y="97"/>
                </a:cubicBezTo>
                <a:cubicBezTo>
                  <a:pt x="136" y="81"/>
                  <a:pt x="136" y="81"/>
                  <a:pt x="136" y="81"/>
                </a:cubicBezTo>
                <a:cubicBezTo>
                  <a:pt x="94" y="57"/>
                  <a:pt x="53" y="30"/>
                  <a:pt x="15" y="0"/>
                </a:cubicBezTo>
              </a:path>
            </a:pathLst>
          </a:custGeom>
          <a:solidFill>
            <a:srgbClr val="3F3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58" name="Forme libre 24"/>
          <p:cNvSpPr>
            <a:spLocks/>
          </p:cNvSpPr>
          <p:nvPr/>
        </p:nvSpPr>
        <p:spPr bwMode="auto">
          <a:xfrm>
            <a:off x="3633788" y="5628078"/>
            <a:ext cx="765175" cy="941388"/>
          </a:xfrm>
          <a:custGeom>
            <a:avLst/>
            <a:gdLst>
              <a:gd name="T0" fmla="*/ 173 w 313"/>
              <a:gd name="T1" fmla="*/ 366 h 385"/>
              <a:gd name="T2" fmla="*/ 201 w 313"/>
              <a:gd name="T3" fmla="*/ 381 h 385"/>
              <a:gd name="T4" fmla="*/ 300 w 313"/>
              <a:gd name="T5" fmla="*/ 378 h 385"/>
              <a:gd name="T6" fmla="*/ 307 w 313"/>
              <a:gd name="T7" fmla="*/ 350 h 385"/>
              <a:gd name="T8" fmla="*/ 139 w 313"/>
              <a:gd name="T9" fmla="*/ 13 h 385"/>
              <a:gd name="T10" fmla="*/ 112 w 313"/>
              <a:gd name="T11" fmla="*/ 6 h 385"/>
              <a:gd name="T12" fmla="*/ 12 w 313"/>
              <a:gd name="T13" fmla="*/ 66 h 385"/>
              <a:gd name="T14" fmla="*/ 5 w 313"/>
              <a:gd name="T15" fmla="*/ 93 h 385"/>
              <a:gd name="T16" fmla="*/ 173 w 313"/>
              <a:gd name="T17" fmla="*/ 36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3" h="385">
                <a:moveTo>
                  <a:pt x="173" y="366"/>
                </a:moveTo>
                <a:cubicBezTo>
                  <a:pt x="179" y="376"/>
                  <a:pt x="184" y="381"/>
                  <a:pt x="201" y="381"/>
                </a:cubicBezTo>
                <a:cubicBezTo>
                  <a:pt x="201" y="381"/>
                  <a:pt x="277" y="385"/>
                  <a:pt x="300" y="378"/>
                </a:cubicBezTo>
                <a:cubicBezTo>
                  <a:pt x="311" y="375"/>
                  <a:pt x="313" y="360"/>
                  <a:pt x="307" y="350"/>
                </a:cubicBezTo>
                <a:cubicBezTo>
                  <a:pt x="139" y="13"/>
                  <a:pt x="139" y="13"/>
                  <a:pt x="139" y="13"/>
                </a:cubicBezTo>
                <a:cubicBezTo>
                  <a:pt x="134" y="4"/>
                  <a:pt x="121" y="0"/>
                  <a:pt x="112" y="6"/>
                </a:cubicBezTo>
                <a:cubicBezTo>
                  <a:pt x="12" y="66"/>
                  <a:pt x="12" y="66"/>
                  <a:pt x="12" y="66"/>
                </a:cubicBezTo>
                <a:cubicBezTo>
                  <a:pt x="3" y="71"/>
                  <a:pt x="0" y="84"/>
                  <a:pt x="5" y="93"/>
                </a:cubicBezTo>
                <a:cubicBezTo>
                  <a:pt x="173" y="366"/>
                  <a:pt x="173" y="366"/>
                  <a:pt x="173" y="366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59" name="Forme libre 25"/>
          <p:cNvSpPr>
            <a:spLocks/>
          </p:cNvSpPr>
          <p:nvPr/>
        </p:nvSpPr>
        <p:spPr bwMode="auto">
          <a:xfrm>
            <a:off x="4094163" y="5899541"/>
            <a:ext cx="36513" cy="73025"/>
          </a:xfrm>
          <a:custGeom>
            <a:avLst/>
            <a:gdLst>
              <a:gd name="T0" fmla="*/ 0 w 23"/>
              <a:gd name="T1" fmla="*/ 0 h 46"/>
              <a:gd name="T2" fmla="*/ 0 w 23"/>
              <a:gd name="T3" fmla="*/ 0 h 46"/>
              <a:gd name="T4" fmla="*/ 23 w 23"/>
              <a:gd name="T5" fmla="*/ 46 h 46"/>
              <a:gd name="T6" fmla="*/ 23 w 23"/>
              <a:gd name="T7" fmla="*/ 46 h 46"/>
              <a:gd name="T8" fmla="*/ 0 w 23"/>
              <a:gd name="T9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6">
                <a:moveTo>
                  <a:pt x="0" y="0"/>
                </a:moveTo>
                <a:lnTo>
                  <a:pt x="0" y="0"/>
                </a:lnTo>
                <a:lnTo>
                  <a:pt x="23" y="46"/>
                </a:lnTo>
                <a:lnTo>
                  <a:pt x="23" y="46"/>
                </a:lnTo>
                <a:lnTo>
                  <a:pt x="0" y="0"/>
                </a:lnTo>
                <a:close/>
              </a:path>
            </a:pathLst>
          </a:custGeom>
          <a:solidFill>
            <a:srgbClr val="AEAD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60" name="Forme libre 26"/>
          <p:cNvSpPr>
            <a:spLocks/>
          </p:cNvSpPr>
          <p:nvPr/>
        </p:nvSpPr>
        <p:spPr bwMode="auto">
          <a:xfrm>
            <a:off x="4094163" y="5899541"/>
            <a:ext cx="36513" cy="73025"/>
          </a:xfrm>
          <a:custGeom>
            <a:avLst/>
            <a:gdLst>
              <a:gd name="T0" fmla="*/ 0 w 23"/>
              <a:gd name="T1" fmla="*/ 0 h 46"/>
              <a:gd name="T2" fmla="*/ 0 w 23"/>
              <a:gd name="T3" fmla="*/ 0 h 46"/>
              <a:gd name="T4" fmla="*/ 23 w 23"/>
              <a:gd name="T5" fmla="*/ 46 h 46"/>
              <a:gd name="T6" fmla="*/ 23 w 23"/>
              <a:gd name="T7" fmla="*/ 46 h 46"/>
              <a:gd name="T8" fmla="*/ 0 w 23"/>
              <a:gd name="T9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6">
                <a:moveTo>
                  <a:pt x="0" y="0"/>
                </a:moveTo>
                <a:lnTo>
                  <a:pt x="0" y="0"/>
                </a:lnTo>
                <a:lnTo>
                  <a:pt x="23" y="46"/>
                </a:lnTo>
                <a:lnTo>
                  <a:pt x="23" y="46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61" name="Forme libre 27"/>
          <p:cNvSpPr>
            <a:spLocks/>
          </p:cNvSpPr>
          <p:nvPr/>
        </p:nvSpPr>
        <p:spPr bwMode="auto">
          <a:xfrm>
            <a:off x="3795713" y="5899541"/>
            <a:ext cx="334963" cy="239713"/>
          </a:xfrm>
          <a:custGeom>
            <a:avLst/>
            <a:gdLst>
              <a:gd name="T0" fmla="*/ 122 w 137"/>
              <a:gd name="T1" fmla="*/ 0 h 98"/>
              <a:gd name="T2" fmla="*/ 0 w 137"/>
              <a:gd name="T3" fmla="*/ 81 h 98"/>
              <a:gd name="T4" fmla="*/ 10 w 137"/>
              <a:gd name="T5" fmla="*/ 98 h 98"/>
              <a:gd name="T6" fmla="*/ 78 w 137"/>
              <a:gd name="T7" fmla="*/ 65 h 98"/>
              <a:gd name="T8" fmla="*/ 137 w 137"/>
              <a:gd name="T9" fmla="*/ 30 h 98"/>
              <a:gd name="T10" fmla="*/ 122 w 137"/>
              <a:gd name="T11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7" h="98">
                <a:moveTo>
                  <a:pt x="122" y="0"/>
                </a:moveTo>
                <a:cubicBezTo>
                  <a:pt x="83" y="30"/>
                  <a:pt x="43" y="58"/>
                  <a:pt x="0" y="81"/>
                </a:cubicBezTo>
                <a:cubicBezTo>
                  <a:pt x="10" y="98"/>
                  <a:pt x="10" y="98"/>
                  <a:pt x="10" y="98"/>
                </a:cubicBezTo>
                <a:cubicBezTo>
                  <a:pt x="32" y="86"/>
                  <a:pt x="55" y="75"/>
                  <a:pt x="78" y="65"/>
                </a:cubicBezTo>
                <a:cubicBezTo>
                  <a:pt x="97" y="53"/>
                  <a:pt x="117" y="41"/>
                  <a:pt x="137" y="30"/>
                </a:cubicBezTo>
                <a:cubicBezTo>
                  <a:pt x="122" y="0"/>
                  <a:pt x="122" y="0"/>
                  <a:pt x="122" y="0"/>
                </a:cubicBezTo>
              </a:path>
            </a:pathLst>
          </a:custGeom>
          <a:solidFill>
            <a:srgbClr val="3F3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grpSp>
        <p:nvGrpSpPr>
          <p:cNvPr id="4" name="Rotation de l'aiguille de l'horloge">
            <a:extLst>
              <a:ext uri="{FF2B5EF4-FFF2-40B4-BE49-F238E27FC236}">
                <a16:creationId xmlns:a16="http://schemas.microsoft.com/office/drawing/2014/main" id="{BB0445D5-A6E5-40E7-BBDD-5E3EFA13BDED}"/>
              </a:ext>
            </a:extLst>
          </p:cNvPr>
          <p:cNvGrpSpPr/>
          <p:nvPr/>
        </p:nvGrpSpPr>
        <p:grpSpPr>
          <a:xfrm rot="1786145">
            <a:off x="817563" y="2264166"/>
            <a:ext cx="3829050" cy="3830638"/>
            <a:chOff x="817563" y="2264166"/>
            <a:chExt cx="3829050" cy="3830638"/>
          </a:xfrm>
        </p:grpSpPr>
        <p:sp>
          <p:nvSpPr>
            <p:cNvPr id="162" name="Ovale 28"/>
            <p:cNvSpPr>
              <a:spLocks noChangeArrowheads="1"/>
            </p:cNvSpPr>
            <p:nvPr/>
          </p:nvSpPr>
          <p:spPr bwMode="auto">
            <a:xfrm>
              <a:off x="817563" y="2264166"/>
              <a:ext cx="3829050" cy="3830638"/>
            </a:xfrm>
            <a:prstGeom prst="ellipse">
              <a:avLst/>
            </a:prstGeom>
            <a:solidFill>
              <a:srgbClr val="FDFC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9" name="aiguille des heures"/>
            <p:cNvSpPr>
              <a:spLocks/>
            </p:cNvSpPr>
            <p:nvPr/>
          </p:nvSpPr>
          <p:spPr bwMode="auto">
            <a:xfrm>
              <a:off x="2159000" y="3253178"/>
              <a:ext cx="601663" cy="950913"/>
            </a:xfrm>
            <a:custGeom>
              <a:avLst/>
              <a:gdLst>
                <a:gd name="T0" fmla="*/ 0 w 379"/>
                <a:gd name="T1" fmla="*/ 23 h 599"/>
                <a:gd name="T2" fmla="*/ 39 w 379"/>
                <a:gd name="T3" fmla="*/ 0 h 599"/>
                <a:gd name="T4" fmla="*/ 379 w 379"/>
                <a:gd name="T5" fmla="*/ 576 h 599"/>
                <a:gd name="T6" fmla="*/ 341 w 379"/>
                <a:gd name="T7" fmla="*/ 599 h 599"/>
                <a:gd name="T8" fmla="*/ 0 w 379"/>
                <a:gd name="T9" fmla="*/ 23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9" h="599">
                  <a:moveTo>
                    <a:pt x="0" y="23"/>
                  </a:moveTo>
                  <a:lnTo>
                    <a:pt x="39" y="0"/>
                  </a:lnTo>
                  <a:lnTo>
                    <a:pt x="379" y="576"/>
                  </a:lnTo>
                  <a:lnTo>
                    <a:pt x="341" y="599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sp>
        <p:nvSpPr>
          <p:cNvPr id="163" name="Forme libre 29"/>
          <p:cNvSpPr>
            <a:spLocks noEditPoints="1"/>
          </p:cNvSpPr>
          <p:nvPr/>
        </p:nvSpPr>
        <p:spPr bwMode="auto">
          <a:xfrm>
            <a:off x="538163" y="1986353"/>
            <a:ext cx="4387850" cy="4384675"/>
          </a:xfrm>
          <a:custGeom>
            <a:avLst/>
            <a:gdLst>
              <a:gd name="T0" fmla="*/ 897 w 1794"/>
              <a:gd name="T1" fmla="*/ 1793 h 1793"/>
              <a:gd name="T2" fmla="*/ 263 w 1794"/>
              <a:gd name="T3" fmla="*/ 1531 h 1793"/>
              <a:gd name="T4" fmla="*/ 0 w 1794"/>
              <a:gd name="T5" fmla="*/ 897 h 1793"/>
              <a:gd name="T6" fmla="*/ 263 w 1794"/>
              <a:gd name="T7" fmla="*/ 262 h 1793"/>
              <a:gd name="T8" fmla="*/ 897 w 1794"/>
              <a:gd name="T9" fmla="*/ 0 h 1793"/>
              <a:gd name="T10" fmla="*/ 1531 w 1794"/>
              <a:gd name="T11" fmla="*/ 262 h 1793"/>
              <a:gd name="T12" fmla="*/ 1794 w 1794"/>
              <a:gd name="T13" fmla="*/ 897 h 1793"/>
              <a:gd name="T14" fmla="*/ 1531 w 1794"/>
              <a:gd name="T15" fmla="*/ 1531 h 1793"/>
              <a:gd name="T16" fmla="*/ 897 w 1794"/>
              <a:gd name="T17" fmla="*/ 1793 h 1793"/>
              <a:gd name="T18" fmla="*/ 897 w 1794"/>
              <a:gd name="T19" fmla="*/ 79 h 1793"/>
              <a:gd name="T20" fmla="*/ 79 w 1794"/>
              <a:gd name="T21" fmla="*/ 897 h 1793"/>
              <a:gd name="T22" fmla="*/ 897 w 1794"/>
              <a:gd name="T23" fmla="*/ 1714 h 1793"/>
              <a:gd name="T24" fmla="*/ 1715 w 1794"/>
              <a:gd name="T25" fmla="*/ 897 h 1793"/>
              <a:gd name="T26" fmla="*/ 897 w 1794"/>
              <a:gd name="T27" fmla="*/ 79 h 1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94" h="1793">
                <a:moveTo>
                  <a:pt x="897" y="1793"/>
                </a:moveTo>
                <a:cubicBezTo>
                  <a:pt x="658" y="1793"/>
                  <a:pt x="432" y="1700"/>
                  <a:pt x="263" y="1531"/>
                </a:cubicBezTo>
                <a:cubicBezTo>
                  <a:pt x="94" y="1361"/>
                  <a:pt x="0" y="1136"/>
                  <a:pt x="0" y="897"/>
                </a:cubicBezTo>
                <a:cubicBezTo>
                  <a:pt x="0" y="657"/>
                  <a:pt x="94" y="432"/>
                  <a:pt x="263" y="262"/>
                </a:cubicBezTo>
                <a:cubicBezTo>
                  <a:pt x="432" y="93"/>
                  <a:pt x="658" y="0"/>
                  <a:pt x="897" y="0"/>
                </a:cubicBezTo>
                <a:cubicBezTo>
                  <a:pt x="1137" y="0"/>
                  <a:pt x="1362" y="93"/>
                  <a:pt x="1531" y="262"/>
                </a:cubicBezTo>
                <a:cubicBezTo>
                  <a:pt x="1701" y="432"/>
                  <a:pt x="1794" y="657"/>
                  <a:pt x="1794" y="897"/>
                </a:cubicBezTo>
                <a:cubicBezTo>
                  <a:pt x="1794" y="1136"/>
                  <a:pt x="1701" y="1361"/>
                  <a:pt x="1531" y="1531"/>
                </a:cubicBezTo>
                <a:cubicBezTo>
                  <a:pt x="1362" y="1700"/>
                  <a:pt x="1137" y="1793"/>
                  <a:pt x="897" y="1793"/>
                </a:cubicBezTo>
                <a:moveTo>
                  <a:pt x="897" y="79"/>
                </a:moveTo>
                <a:cubicBezTo>
                  <a:pt x="446" y="79"/>
                  <a:pt x="79" y="446"/>
                  <a:pt x="79" y="897"/>
                </a:cubicBezTo>
                <a:cubicBezTo>
                  <a:pt x="79" y="1348"/>
                  <a:pt x="446" y="1714"/>
                  <a:pt x="897" y="1714"/>
                </a:cubicBezTo>
                <a:cubicBezTo>
                  <a:pt x="1348" y="1714"/>
                  <a:pt x="1715" y="1348"/>
                  <a:pt x="1715" y="897"/>
                </a:cubicBezTo>
                <a:cubicBezTo>
                  <a:pt x="1715" y="446"/>
                  <a:pt x="1348" y="79"/>
                  <a:pt x="897" y="79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64" name="Forme libre 30"/>
          <p:cNvSpPr>
            <a:spLocks noEditPoints="1"/>
          </p:cNvSpPr>
          <p:nvPr/>
        </p:nvSpPr>
        <p:spPr bwMode="auto">
          <a:xfrm>
            <a:off x="711200" y="2157803"/>
            <a:ext cx="4043363" cy="4041775"/>
          </a:xfrm>
          <a:custGeom>
            <a:avLst/>
            <a:gdLst>
              <a:gd name="T0" fmla="*/ 826 w 1653"/>
              <a:gd name="T1" fmla="*/ 1653 h 1653"/>
              <a:gd name="T2" fmla="*/ 0 w 1653"/>
              <a:gd name="T3" fmla="*/ 827 h 1653"/>
              <a:gd name="T4" fmla="*/ 826 w 1653"/>
              <a:gd name="T5" fmla="*/ 0 h 1653"/>
              <a:gd name="T6" fmla="*/ 1653 w 1653"/>
              <a:gd name="T7" fmla="*/ 827 h 1653"/>
              <a:gd name="T8" fmla="*/ 826 w 1653"/>
              <a:gd name="T9" fmla="*/ 1653 h 1653"/>
              <a:gd name="T10" fmla="*/ 826 w 1653"/>
              <a:gd name="T11" fmla="*/ 49 h 1653"/>
              <a:gd name="T12" fmla="*/ 48 w 1653"/>
              <a:gd name="T13" fmla="*/ 827 h 1653"/>
              <a:gd name="T14" fmla="*/ 826 w 1653"/>
              <a:gd name="T15" fmla="*/ 1605 h 1653"/>
              <a:gd name="T16" fmla="*/ 1604 w 1653"/>
              <a:gd name="T17" fmla="*/ 827 h 1653"/>
              <a:gd name="T18" fmla="*/ 826 w 1653"/>
              <a:gd name="T19" fmla="*/ 49 h 1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53" h="1653">
                <a:moveTo>
                  <a:pt x="826" y="1653"/>
                </a:moveTo>
                <a:cubicBezTo>
                  <a:pt x="371" y="1653"/>
                  <a:pt x="0" y="1282"/>
                  <a:pt x="0" y="827"/>
                </a:cubicBezTo>
                <a:cubicBezTo>
                  <a:pt x="0" y="371"/>
                  <a:pt x="371" y="0"/>
                  <a:pt x="826" y="0"/>
                </a:cubicBezTo>
                <a:cubicBezTo>
                  <a:pt x="1282" y="0"/>
                  <a:pt x="1653" y="371"/>
                  <a:pt x="1653" y="827"/>
                </a:cubicBezTo>
                <a:cubicBezTo>
                  <a:pt x="1653" y="1282"/>
                  <a:pt x="1282" y="1653"/>
                  <a:pt x="826" y="1653"/>
                </a:cubicBezTo>
                <a:moveTo>
                  <a:pt x="826" y="49"/>
                </a:moveTo>
                <a:cubicBezTo>
                  <a:pt x="397" y="49"/>
                  <a:pt x="48" y="398"/>
                  <a:pt x="48" y="827"/>
                </a:cubicBezTo>
                <a:cubicBezTo>
                  <a:pt x="48" y="1256"/>
                  <a:pt x="397" y="1605"/>
                  <a:pt x="826" y="1605"/>
                </a:cubicBezTo>
                <a:cubicBezTo>
                  <a:pt x="1255" y="1605"/>
                  <a:pt x="1604" y="1256"/>
                  <a:pt x="1604" y="827"/>
                </a:cubicBezTo>
                <a:cubicBezTo>
                  <a:pt x="1604" y="398"/>
                  <a:pt x="1255" y="49"/>
                  <a:pt x="826" y="49"/>
                </a:cubicBezTo>
              </a:path>
            </a:pathLst>
          </a:custGeom>
          <a:solidFill>
            <a:srgbClr val="DFDE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65" name="Forme libre 31"/>
          <p:cNvSpPr>
            <a:spLocks noEditPoints="1"/>
          </p:cNvSpPr>
          <p:nvPr/>
        </p:nvSpPr>
        <p:spPr bwMode="auto">
          <a:xfrm>
            <a:off x="620713" y="2067316"/>
            <a:ext cx="4221163" cy="4222750"/>
          </a:xfrm>
          <a:custGeom>
            <a:avLst/>
            <a:gdLst>
              <a:gd name="T0" fmla="*/ 863 w 1726"/>
              <a:gd name="T1" fmla="*/ 1690 h 1727"/>
              <a:gd name="T2" fmla="*/ 37 w 1726"/>
              <a:gd name="T3" fmla="*/ 864 h 1727"/>
              <a:gd name="T4" fmla="*/ 863 w 1726"/>
              <a:gd name="T5" fmla="*/ 37 h 1727"/>
              <a:gd name="T6" fmla="*/ 1690 w 1726"/>
              <a:gd name="T7" fmla="*/ 864 h 1727"/>
              <a:gd name="T8" fmla="*/ 1690 w 1726"/>
              <a:gd name="T9" fmla="*/ 864 h 1727"/>
              <a:gd name="T10" fmla="*/ 1690 w 1726"/>
              <a:gd name="T11" fmla="*/ 864 h 1727"/>
              <a:gd name="T12" fmla="*/ 863 w 1726"/>
              <a:gd name="T13" fmla="*/ 1690 h 1727"/>
              <a:gd name="T14" fmla="*/ 863 w 1726"/>
              <a:gd name="T15" fmla="*/ 1690 h 1727"/>
              <a:gd name="T16" fmla="*/ 863 w 1726"/>
              <a:gd name="T17" fmla="*/ 0 h 1727"/>
              <a:gd name="T18" fmla="*/ 0 w 1726"/>
              <a:gd name="T19" fmla="*/ 864 h 1727"/>
              <a:gd name="T20" fmla="*/ 863 w 1726"/>
              <a:gd name="T21" fmla="*/ 1727 h 1727"/>
              <a:gd name="T22" fmla="*/ 1726 w 1726"/>
              <a:gd name="T23" fmla="*/ 864 h 1727"/>
              <a:gd name="T24" fmla="*/ 863 w 1726"/>
              <a:gd name="T25" fmla="*/ 0 h 1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6" h="1727">
                <a:moveTo>
                  <a:pt x="863" y="1690"/>
                </a:moveTo>
                <a:cubicBezTo>
                  <a:pt x="408" y="1690"/>
                  <a:pt x="37" y="1319"/>
                  <a:pt x="37" y="864"/>
                </a:cubicBezTo>
                <a:cubicBezTo>
                  <a:pt x="37" y="408"/>
                  <a:pt x="408" y="37"/>
                  <a:pt x="863" y="37"/>
                </a:cubicBezTo>
                <a:cubicBezTo>
                  <a:pt x="1319" y="37"/>
                  <a:pt x="1690" y="408"/>
                  <a:pt x="1690" y="864"/>
                </a:cubicBezTo>
                <a:cubicBezTo>
                  <a:pt x="1690" y="864"/>
                  <a:pt x="1690" y="864"/>
                  <a:pt x="1690" y="864"/>
                </a:cubicBezTo>
                <a:cubicBezTo>
                  <a:pt x="1690" y="864"/>
                  <a:pt x="1690" y="864"/>
                  <a:pt x="1690" y="864"/>
                </a:cubicBezTo>
                <a:cubicBezTo>
                  <a:pt x="1690" y="1319"/>
                  <a:pt x="1319" y="1690"/>
                  <a:pt x="863" y="1690"/>
                </a:cubicBezTo>
                <a:cubicBezTo>
                  <a:pt x="863" y="1690"/>
                  <a:pt x="863" y="1690"/>
                  <a:pt x="863" y="1690"/>
                </a:cubicBezTo>
                <a:moveTo>
                  <a:pt x="863" y="0"/>
                </a:moveTo>
                <a:cubicBezTo>
                  <a:pt x="387" y="0"/>
                  <a:pt x="0" y="388"/>
                  <a:pt x="0" y="864"/>
                </a:cubicBezTo>
                <a:cubicBezTo>
                  <a:pt x="0" y="1340"/>
                  <a:pt x="387" y="1727"/>
                  <a:pt x="863" y="1727"/>
                </a:cubicBezTo>
                <a:cubicBezTo>
                  <a:pt x="1339" y="1727"/>
                  <a:pt x="1726" y="1340"/>
                  <a:pt x="1726" y="864"/>
                </a:cubicBezTo>
                <a:cubicBezTo>
                  <a:pt x="1726" y="388"/>
                  <a:pt x="1339" y="0"/>
                  <a:pt x="863" y="0"/>
                </a:cubicBezTo>
              </a:path>
            </a:pathLst>
          </a:custGeom>
          <a:solidFill>
            <a:srgbClr val="CD4A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grpSp>
        <p:nvGrpSpPr>
          <p:cNvPr id="10" name="Groupe 9">
            <a:extLst>
              <a:ext uri="{FF2B5EF4-FFF2-40B4-BE49-F238E27FC236}">
                <a16:creationId xmlns:a16="http://schemas.microsoft.com/office/drawing/2014/main" id="{0FC7B21D-F367-47EE-B66B-97792050C10C}"/>
              </a:ext>
            </a:extLst>
          </p:cNvPr>
          <p:cNvGrpSpPr/>
          <p:nvPr/>
        </p:nvGrpSpPr>
        <p:grpSpPr>
          <a:xfrm>
            <a:off x="2455863" y="2411803"/>
            <a:ext cx="566738" cy="566738"/>
            <a:chOff x="2455863" y="2411803"/>
            <a:chExt cx="566738" cy="566738"/>
          </a:xfrm>
        </p:grpSpPr>
        <p:sp>
          <p:nvSpPr>
            <p:cNvPr id="166" name="Ovale 32"/>
            <p:cNvSpPr>
              <a:spLocks noChangeArrowheads="1"/>
            </p:cNvSpPr>
            <p:nvPr/>
          </p:nvSpPr>
          <p:spPr bwMode="auto">
            <a:xfrm>
              <a:off x="2455863" y="2411803"/>
              <a:ext cx="566738" cy="566738"/>
            </a:xfrm>
            <a:prstGeom prst="ellipse">
              <a:avLst/>
            </a:pr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7" name="Ovale 33"/>
            <p:cNvSpPr>
              <a:spLocks noChangeArrowheads="1"/>
            </p:cNvSpPr>
            <p:nvPr/>
          </p:nvSpPr>
          <p:spPr bwMode="auto">
            <a:xfrm>
              <a:off x="2511425" y="2465778"/>
              <a:ext cx="455613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8" name="Forme libre 34"/>
            <p:cNvSpPr>
              <a:spLocks noEditPoints="1"/>
            </p:cNvSpPr>
            <p:nvPr/>
          </p:nvSpPr>
          <p:spPr bwMode="auto">
            <a:xfrm>
              <a:off x="2511425" y="2621353"/>
              <a:ext cx="9525" cy="111125"/>
            </a:xfrm>
            <a:custGeom>
              <a:avLst/>
              <a:gdLst>
                <a:gd name="T0" fmla="*/ 0 w 4"/>
                <a:gd name="T1" fmla="*/ 43 h 45"/>
                <a:gd name="T2" fmla="*/ 0 w 4"/>
                <a:gd name="T3" fmla="*/ 42 h 45"/>
                <a:gd name="T4" fmla="*/ 0 w 4"/>
                <a:gd name="T5" fmla="*/ 41 h 45"/>
                <a:gd name="T6" fmla="*/ 0 w 4"/>
                <a:gd name="T7" fmla="*/ 40 h 45"/>
                <a:gd name="T8" fmla="*/ 0 w 4"/>
                <a:gd name="T9" fmla="*/ 40 h 45"/>
                <a:gd name="T10" fmla="*/ 0 w 4"/>
                <a:gd name="T11" fmla="*/ 39 h 45"/>
                <a:gd name="T12" fmla="*/ 0 w 4"/>
                <a:gd name="T13" fmla="*/ 38 h 45"/>
                <a:gd name="T14" fmla="*/ 0 w 4"/>
                <a:gd name="T15" fmla="*/ 38 h 45"/>
                <a:gd name="T16" fmla="*/ 0 w 4"/>
                <a:gd name="T17" fmla="*/ 37 h 45"/>
                <a:gd name="T18" fmla="*/ 0 w 4"/>
                <a:gd name="T19" fmla="*/ 36 h 45"/>
                <a:gd name="T20" fmla="*/ 0 w 4"/>
                <a:gd name="T21" fmla="*/ 36 h 45"/>
                <a:gd name="T22" fmla="*/ 0 w 4"/>
                <a:gd name="T23" fmla="*/ 35 h 45"/>
                <a:gd name="T24" fmla="*/ 0 w 4"/>
                <a:gd name="T25" fmla="*/ 34 h 45"/>
                <a:gd name="T26" fmla="*/ 0 w 4"/>
                <a:gd name="T27" fmla="*/ 34 h 45"/>
                <a:gd name="T28" fmla="*/ 0 w 4"/>
                <a:gd name="T29" fmla="*/ 33 h 45"/>
                <a:gd name="T30" fmla="*/ 0 w 4"/>
                <a:gd name="T31" fmla="*/ 32 h 45"/>
                <a:gd name="T32" fmla="*/ 0 w 4"/>
                <a:gd name="T33" fmla="*/ 31 h 45"/>
                <a:gd name="T34" fmla="*/ 0 w 4"/>
                <a:gd name="T35" fmla="*/ 31 h 45"/>
                <a:gd name="T36" fmla="*/ 0 w 4"/>
                <a:gd name="T37" fmla="*/ 30 h 45"/>
                <a:gd name="T38" fmla="*/ 0 w 4"/>
                <a:gd name="T39" fmla="*/ 29 h 45"/>
                <a:gd name="T40" fmla="*/ 0 w 4"/>
                <a:gd name="T41" fmla="*/ 29 h 45"/>
                <a:gd name="T42" fmla="*/ 0 w 4"/>
                <a:gd name="T43" fmla="*/ 28 h 45"/>
                <a:gd name="T44" fmla="*/ 0 w 4"/>
                <a:gd name="T45" fmla="*/ 27 h 45"/>
                <a:gd name="T46" fmla="*/ 0 w 4"/>
                <a:gd name="T47" fmla="*/ 26 h 45"/>
                <a:gd name="T48" fmla="*/ 0 w 4"/>
                <a:gd name="T49" fmla="*/ 26 h 45"/>
                <a:gd name="T50" fmla="*/ 0 w 4"/>
                <a:gd name="T51" fmla="*/ 25 h 45"/>
                <a:gd name="T52" fmla="*/ 0 w 4"/>
                <a:gd name="T53" fmla="*/ 24 h 45"/>
                <a:gd name="T54" fmla="*/ 0 w 4"/>
                <a:gd name="T55" fmla="*/ 23 h 45"/>
                <a:gd name="T56" fmla="*/ 0 w 4"/>
                <a:gd name="T57" fmla="*/ 22 h 45"/>
                <a:gd name="T58" fmla="*/ 0 w 4"/>
                <a:gd name="T59" fmla="*/ 22 h 45"/>
                <a:gd name="T60" fmla="*/ 0 w 4"/>
                <a:gd name="T61" fmla="*/ 21 h 45"/>
                <a:gd name="T62" fmla="*/ 0 w 4"/>
                <a:gd name="T63" fmla="*/ 20 h 45"/>
                <a:gd name="T64" fmla="*/ 0 w 4"/>
                <a:gd name="T65" fmla="*/ 19 h 45"/>
                <a:gd name="T66" fmla="*/ 0 w 4"/>
                <a:gd name="T67" fmla="*/ 18 h 45"/>
                <a:gd name="T68" fmla="*/ 0 w 4"/>
                <a:gd name="T69" fmla="*/ 18 h 45"/>
                <a:gd name="T70" fmla="*/ 0 w 4"/>
                <a:gd name="T71" fmla="*/ 17 h 45"/>
                <a:gd name="T72" fmla="*/ 1 w 4"/>
                <a:gd name="T73" fmla="*/ 16 h 45"/>
                <a:gd name="T74" fmla="*/ 1 w 4"/>
                <a:gd name="T75" fmla="*/ 15 h 45"/>
                <a:gd name="T76" fmla="*/ 1 w 4"/>
                <a:gd name="T77" fmla="*/ 15 h 45"/>
                <a:gd name="T78" fmla="*/ 1 w 4"/>
                <a:gd name="T79" fmla="*/ 13 h 45"/>
                <a:gd name="T80" fmla="*/ 1 w 4"/>
                <a:gd name="T81" fmla="*/ 12 h 45"/>
                <a:gd name="T82" fmla="*/ 1 w 4"/>
                <a:gd name="T83" fmla="*/ 12 h 45"/>
                <a:gd name="T84" fmla="*/ 1 w 4"/>
                <a:gd name="T85" fmla="*/ 11 h 45"/>
                <a:gd name="T86" fmla="*/ 2 w 4"/>
                <a:gd name="T87" fmla="*/ 10 h 45"/>
                <a:gd name="T88" fmla="*/ 2 w 4"/>
                <a:gd name="T89" fmla="*/ 10 h 45"/>
                <a:gd name="T90" fmla="*/ 2 w 4"/>
                <a:gd name="T91" fmla="*/ 9 h 45"/>
                <a:gd name="T92" fmla="*/ 2 w 4"/>
                <a:gd name="T93" fmla="*/ 8 h 45"/>
                <a:gd name="T94" fmla="*/ 2 w 4"/>
                <a:gd name="T95" fmla="*/ 8 h 45"/>
                <a:gd name="T96" fmla="*/ 2 w 4"/>
                <a:gd name="T97" fmla="*/ 7 h 45"/>
                <a:gd name="T98" fmla="*/ 3 w 4"/>
                <a:gd name="T99" fmla="*/ 6 h 45"/>
                <a:gd name="T100" fmla="*/ 3 w 4"/>
                <a:gd name="T101" fmla="*/ 6 h 45"/>
                <a:gd name="T102" fmla="*/ 3 w 4"/>
                <a:gd name="T103" fmla="*/ 5 h 45"/>
                <a:gd name="T104" fmla="*/ 3 w 4"/>
                <a:gd name="T105" fmla="*/ 4 h 45"/>
                <a:gd name="T106" fmla="*/ 3 w 4"/>
                <a:gd name="T107" fmla="*/ 4 h 45"/>
                <a:gd name="T108" fmla="*/ 3 w 4"/>
                <a:gd name="T109" fmla="*/ 3 h 45"/>
                <a:gd name="T110" fmla="*/ 4 w 4"/>
                <a:gd name="T111" fmla="*/ 2 h 45"/>
                <a:gd name="T112" fmla="*/ 4 w 4"/>
                <a:gd name="T113" fmla="*/ 1 h 45"/>
                <a:gd name="T114" fmla="*/ 4 w 4"/>
                <a:gd name="T11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" h="45">
                  <a:moveTo>
                    <a:pt x="1" y="45"/>
                  </a:moveTo>
                  <a:cubicBezTo>
                    <a:pt x="1" y="45"/>
                    <a:pt x="1" y="45"/>
                    <a:pt x="1" y="45"/>
                  </a:cubicBezTo>
                  <a:cubicBezTo>
                    <a:pt x="1" y="45"/>
                    <a:pt x="1" y="45"/>
                    <a:pt x="1" y="45"/>
                  </a:cubicBezTo>
                  <a:moveTo>
                    <a:pt x="0" y="4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moveTo>
                    <a:pt x="0" y="4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1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moveTo>
                    <a:pt x="0" y="41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8"/>
                  </a:moveTo>
                  <a:cubicBezTo>
                    <a:pt x="0" y="38"/>
                    <a:pt x="0" y="39"/>
                    <a:pt x="0" y="39"/>
                  </a:cubicBezTo>
                  <a:cubicBezTo>
                    <a:pt x="0" y="39"/>
                    <a:pt x="0" y="39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7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5"/>
                  </a:moveTo>
                  <a:cubicBezTo>
                    <a:pt x="0" y="35"/>
                    <a:pt x="0" y="36"/>
                    <a:pt x="0" y="36"/>
                  </a:cubicBezTo>
                  <a:cubicBezTo>
                    <a:pt x="0" y="36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4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2"/>
                  </a:moveTo>
                  <a:cubicBezTo>
                    <a:pt x="0" y="32"/>
                    <a:pt x="0" y="33"/>
                    <a:pt x="0" y="33"/>
                  </a:cubicBezTo>
                  <a:cubicBezTo>
                    <a:pt x="0" y="33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1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0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8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7"/>
                  </a:moveTo>
                  <a:cubicBezTo>
                    <a:pt x="0" y="27"/>
                    <a:pt x="0" y="27"/>
                    <a:pt x="0" y="28"/>
                  </a:cubicBezTo>
                  <a:cubicBezTo>
                    <a:pt x="0" y="27"/>
                    <a:pt x="0" y="27"/>
                    <a:pt x="0" y="27"/>
                  </a:cubicBezTo>
                  <a:moveTo>
                    <a:pt x="0" y="27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moveTo>
                    <a:pt x="0" y="26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5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4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1"/>
                    <a:pt x="0" y="22"/>
                    <a:pt x="0" y="22"/>
                  </a:cubicBezTo>
                  <a:cubicBezTo>
                    <a:pt x="0" y="22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20"/>
                    <a:pt x="0" y="20"/>
                  </a:cubicBezTo>
                  <a:cubicBezTo>
                    <a:pt x="0" y="20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8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1" y="16"/>
                  </a:moveTo>
                  <a:cubicBezTo>
                    <a:pt x="1" y="16"/>
                    <a:pt x="0" y="16"/>
                    <a:pt x="0" y="17"/>
                  </a:cubicBezTo>
                  <a:cubicBezTo>
                    <a:pt x="0" y="16"/>
                    <a:pt x="1" y="16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5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5"/>
                    <a:pt x="1" y="15"/>
                  </a:cubicBezTo>
                  <a:cubicBezTo>
                    <a:pt x="1" y="15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2" y="11"/>
                  </a:moveTo>
                  <a:cubicBezTo>
                    <a:pt x="2" y="11"/>
                    <a:pt x="1" y="11"/>
                    <a:pt x="1" y="11"/>
                  </a:cubicBezTo>
                  <a:cubicBezTo>
                    <a:pt x="1" y="11"/>
                    <a:pt x="2" y="11"/>
                    <a:pt x="2" y="11"/>
                  </a:cubicBezTo>
                  <a:moveTo>
                    <a:pt x="2" y="10"/>
                  </a:moveTo>
                  <a:cubicBezTo>
                    <a:pt x="2" y="10"/>
                    <a:pt x="2" y="11"/>
                    <a:pt x="2" y="11"/>
                  </a:cubicBezTo>
                  <a:cubicBezTo>
                    <a:pt x="2" y="11"/>
                    <a:pt x="2" y="10"/>
                    <a:pt x="2" y="10"/>
                  </a:cubicBezTo>
                  <a:moveTo>
                    <a:pt x="2" y="10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moveTo>
                    <a:pt x="2" y="10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moveTo>
                    <a:pt x="2" y="9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8"/>
                  </a:moveTo>
                  <a:cubicBezTo>
                    <a:pt x="2" y="8"/>
                    <a:pt x="2" y="9"/>
                    <a:pt x="2" y="9"/>
                  </a:cubicBezTo>
                  <a:cubicBezTo>
                    <a:pt x="2" y="9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3" y="6"/>
                  </a:moveTo>
                  <a:cubicBezTo>
                    <a:pt x="3" y="6"/>
                    <a:pt x="2" y="7"/>
                    <a:pt x="2" y="7"/>
                  </a:cubicBezTo>
                  <a:cubicBezTo>
                    <a:pt x="2" y="7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4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4" y="3"/>
                  </a:moveTo>
                  <a:cubicBezTo>
                    <a:pt x="4" y="3"/>
                    <a:pt x="4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moveTo>
                    <a:pt x="4" y="3"/>
                  </a:move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9" name="Forme libre 35"/>
            <p:cNvSpPr>
              <a:spLocks/>
            </p:cNvSpPr>
            <p:nvPr/>
          </p:nvSpPr>
          <p:spPr bwMode="auto">
            <a:xfrm>
              <a:off x="2511425" y="2494353"/>
              <a:ext cx="190500" cy="425450"/>
            </a:xfrm>
            <a:custGeom>
              <a:avLst/>
              <a:gdLst>
                <a:gd name="T0" fmla="*/ 4 w 78"/>
                <a:gd name="T1" fmla="*/ 53 h 174"/>
                <a:gd name="T2" fmla="*/ 4 w 78"/>
                <a:gd name="T3" fmla="*/ 54 h 174"/>
                <a:gd name="T4" fmla="*/ 3 w 78"/>
                <a:gd name="T5" fmla="*/ 55 h 174"/>
                <a:gd name="T6" fmla="*/ 3 w 78"/>
                <a:gd name="T7" fmla="*/ 56 h 174"/>
                <a:gd name="T8" fmla="*/ 3 w 78"/>
                <a:gd name="T9" fmla="*/ 56 h 174"/>
                <a:gd name="T10" fmla="*/ 3 w 78"/>
                <a:gd name="T11" fmla="*/ 57 h 174"/>
                <a:gd name="T12" fmla="*/ 3 w 78"/>
                <a:gd name="T13" fmla="*/ 58 h 174"/>
                <a:gd name="T14" fmla="*/ 3 w 78"/>
                <a:gd name="T15" fmla="*/ 58 h 174"/>
                <a:gd name="T16" fmla="*/ 2 w 78"/>
                <a:gd name="T17" fmla="*/ 59 h 174"/>
                <a:gd name="T18" fmla="*/ 2 w 78"/>
                <a:gd name="T19" fmla="*/ 60 h 174"/>
                <a:gd name="T20" fmla="*/ 2 w 78"/>
                <a:gd name="T21" fmla="*/ 61 h 174"/>
                <a:gd name="T22" fmla="*/ 2 w 78"/>
                <a:gd name="T23" fmla="*/ 61 h 174"/>
                <a:gd name="T24" fmla="*/ 2 w 78"/>
                <a:gd name="T25" fmla="*/ 62 h 174"/>
                <a:gd name="T26" fmla="*/ 2 w 78"/>
                <a:gd name="T27" fmla="*/ 63 h 174"/>
                <a:gd name="T28" fmla="*/ 1 w 78"/>
                <a:gd name="T29" fmla="*/ 63 h 174"/>
                <a:gd name="T30" fmla="*/ 1 w 78"/>
                <a:gd name="T31" fmla="*/ 64 h 174"/>
                <a:gd name="T32" fmla="*/ 1 w 78"/>
                <a:gd name="T33" fmla="*/ 65 h 174"/>
                <a:gd name="T34" fmla="*/ 1 w 78"/>
                <a:gd name="T35" fmla="*/ 66 h 174"/>
                <a:gd name="T36" fmla="*/ 1 w 78"/>
                <a:gd name="T37" fmla="*/ 67 h 174"/>
                <a:gd name="T38" fmla="*/ 1 w 78"/>
                <a:gd name="T39" fmla="*/ 68 h 174"/>
                <a:gd name="T40" fmla="*/ 0 w 78"/>
                <a:gd name="T41" fmla="*/ 69 h 174"/>
                <a:gd name="T42" fmla="*/ 0 w 78"/>
                <a:gd name="T43" fmla="*/ 70 h 174"/>
                <a:gd name="T44" fmla="*/ 0 w 78"/>
                <a:gd name="T45" fmla="*/ 71 h 174"/>
                <a:gd name="T46" fmla="*/ 0 w 78"/>
                <a:gd name="T47" fmla="*/ 71 h 174"/>
                <a:gd name="T48" fmla="*/ 0 w 78"/>
                <a:gd name="T49" fmla="*/ 73 h 174"/>
                <a:gd name="T50" fmla="*/ 0 w 78"/>
                <a:gd name="T51" fmla="*/ 73 h 174"/>
                <a:gd name="T52" fmla="*/ 0 w 78"/>
                <a:gd name="T53" fmla="*/ 74 h 174"/>
                <a:gd name="T54" fmla="*/ 0 w 78"/>
                <a:gd name="T55" fmla="*/ 75 h 174"/>
                <a:gd name="T56" fmla="*/ 0 w 78"/>
                <a:gd name="T57" fmla="*/ 76 h 174"/>
                <a:gd name="T58" fmla="*/ 0 w 78"/>
                <a:gd name="T59" fmla="*/ 77 h 174"/>
                <a:gd name="T60" fmla="*/ 0 w 78"/>
                <a:gd name="T61" fmla="*/ 77 h 174"/>
                <a:gd name="T62" fmla="*/ 0 w 78"/>
                <a:gd name="T63" fmla="*/ 78 h 174"/>
                <a:gd name="T64" fmla="*/ 0 w 78"/>
                <a:gd name="T65" fmla="*/ 79 h 174"/>
                <a:gd name="T66" fmla="*/ 0 w 78"/>
                <a:gd name="T67" fmla="*/ 80 h 174"/>
                <a:gd name="T68" fmla="*/ 0 w 78"/>
                <a:gd name="T69" fmla="*/ 81 h 174"/>
                <a:gd name="T70" fmla="*/ 0 w 78"/>
                <a:gd name="T71" fmla="*/ 81 h 174"/>
                <a:gd name="T72" fmla="*/ 0 w 78"/>
                <a:gd name="T73" fmla="*/ 82 h 174"/>
                <a:gd name="T74" fmla="*/ 0 w 78"/>
                <a:gd name="T75" fmla="*/ 83 h 174"/>
                <a:gd name="T76" fmla="*/ 0 w 78"/>
                <a:gd name="T77" fmla="*/ 84 h 174"/>
                <a:gd name="T78" fmla="*/ 0 w 78"/>
                <a:gd name="T79" fmla="*/ 84 h 174"/>
                <a:gd name="T80" fmla="*/ 0 w 78"/>
                <a:gd name="T81" fmla="*/ 85 h 174"/>
                <a:gd name="T82" fmla="*/ 0 w 78"/>
                <a:gd name="T83" fmla="*/ 86 h 174"/>
                <a:gd name="T84" fmla="*/ 0 w 78"/>
                <a:gd name="T85" fmla="*/ 87 h 174"/>
                <a:gd name="T86" fmla="*/ 0 w 78"/>
                <a:gd name="T87" fmla="*/ 87 h 174"/>
                <a:gd name="T88" fmla="*/ 0 w 78"/>
                <a:gd name="T89" fmla="*/ 88 h 174"/>
                <a:gd name="T90" fmla="*/ 0 w 78"/>
                <a:gd name="T91" fmla="*/ 89 h 174"/>
                <a:gd name="T92" fmla="*/ 0 w 78"/>
                <a:gd name="T93" fmla="*/ 90 h 174"/>
                <a:gd name="T94" fmla="*/ 0 w 78"/>
                <a:gd name="T95" fmla="*/ 90 h 174"/>
                <a:gd name="T96" fmla="*/ 0 w 78"/>
                <a:gd name="T97" fmla="*/ 91 h 174"/>
                <a:gd name="T98" fmla="*/ 0 w 78"/>
                <a:gd name="T99" fmla="*/ 92 h 174"/>
                <a:gd name="T100" fmla="*/ 0 w 78"/>
                <a:gd name="T101" fmla="*/ 92 h 174"/>
                <a:gd name="T102" fmla="*/ 0 w 78"/>
                <a:gd name="T103" fmla="*/ 94 h 174"/>
                <a:gd name="T104" fmla="*/ 0 w 78"/>
                <a:gd name="T105" fmla="*/ 94 h 174"/>
                <a:gd name="T106" fmla="*/ 1 w 78"/>
                <a:gd name="T107" fmla="*/ 97 h 174"/>
                <a:gd name="T108" fmla="*/ 15 w 78"/>
                <a:gd name="T109" fmla="*/ 7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8" h="174">
                  <a:moveTo>
                    <a:pt x="48" y="0"/>
                  </a:moveTo>
                  <a:cubicBezTo>
                    <a:pt x="28" y="11"/>
                    <a:pt x="12" y="30"/>
                    <a:pt x="4" y="52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4" y="52"/>
                    <a:pt x="4" y="52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3"/>
                    <a:pt x="2" y="63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2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0" y="68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6"/>
                    <a:pt x="1" y="96"/>
                    <a:pt x="1" y="97"/>
                  </a:cubicBezTo>
                  <a:cubicBezTo>
                    <a:pt x="1" y="97"/>
                    <a:pt x="1" y="97"/>
                    <a:pt x="1" y="97"/>
                  </a:cubicBezTo>
                  <a:cubicBezTo>
                    <a:pt x="7" y="136"/>
                    <a:pt x="38" y="168"/>
                    <a:pt x="78" y="174"/>
                  </a:cubicBezTo>
                  <a:cubicBezTo>
                    <a:pt x="66" y="169"/>
                    <a:pt x="55" y="162"/>
                    <a:pt x="46" y="152"/>
                  </a:cubicBezTo>
                  <a:cubicBezTo>
                    <a:pt x="33" y="139"/>
                    <a:pt x="24" y="124"/>
                    <a:pt x="19" y="106"/>
                  </a:cubicBezTo>
                  <a:cubicBezTo>
                    <a:pt x="18" y="97"/>
                    <a:pt x="16" y="87"/>
                    <a:pt x="15" y="78"/>
                  </a:cubicBezTo>
                  <a:cubicBezTo>
                    <a:pt x="15" y="77"/>
                    <a:pt x="15" y="77"/>
                    <a:pt x="15" y="77"/>
                  </a:cubicBezTo>
                  <a:cubicBezTo>
                    <a:pt x="15" y="58"/>
                    <a:pt x="20" y="40"/>
                    <a:pt x="30" y="23"/>
                  </a:cubicBezTo>
                  <a:cubicBezTo>
                    <a:pt x="35" y="16"/>
                    <a:pt x="41" y="9"/>
                    <a:pt x="46" y="2"/>
                  </a:cubicBezTo>
                  <a:cubicBezTo>
                    <a:pt x="47" y="1"/>
                    <a:pt x="48" y="1"/>
                    <a:pt x="48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70" name="Rectangle 36"/>
            <p:cNvSpPr>
              <a:spLocks noChangeArrowheads="1"/>
            </p:cNvSpPr>
            <p:nvPr/>
          </p:nvSpPr>
          <p:spPr bwMode="auto">
            <a:xfrm>
              <a:off x="2605088" y="2592778"/>
              <a:ext cx="268288" cy="153988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71" name="Rectangle 37"/>
            <p:cNvSpPr>
              <a:spLocks noChangeArrowheads="1"/>
            </p:cNvSpPr>
            <p:nvPr/>
          </p:nvSpPr>
          <p:spPr bwMode="auto">
            <a:xfrm>
              <a:off x="2593975" y="2499116"/>
              <a:ext cx="314189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2100" b="1" i="0" u="none" strike="noStrike" cap="none" normalizeH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30</a:t>
              </a:r>
              <a:endParaRPr kumimoji="0" lang="fr-FR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74" name="Forme libre 40"/>
          <p:cNvSpPr>
            <a:spLocks noEditPoints="1"/>
          </p:cNvSpPr>
          <p:nvPr/>
        </p:nvSpPr>
        <p:spPr bwMode="auto">
          <a:xfrm>
            <a:off x="3244850" y="2851541"/>
            <a:ext cx="20638" cy="122238"/>
          </a:xfrm>
          <a:custGeom>
            <a:avLst/>
            <a:gdLst>
              <a:gd name="T0" fmla="*/ 8 w 8"/>
              <a:gd name="T1" fmla="*/ 50 h 50"/>
              <a:gd name="T2" fmla="*/ 8 w 8"/>
              <a:gd name="T3" fmla="*/ 50 h 50"/>
              <a:gd name="T4" fmla="*/ 8 w 8"/>
              <a:gd name="T5" fmla="*/ 50 h 50"/>
              <a:gd name="T6" fmla="*/ 8 w 8"/>
              <a:gd name="T7" fmla="*/ 50 h 50"/>
              <a:gd name="T8" fmla="*/ 0 w 8"/>
              <a:gd name="T9" fmla="*/ 11 h 50"/>
              <a:gd name="T10" fmla="*/ 0 w 8"/>
              <a:gd name="T11" fmla="*/ 11 h 50"/>
              <a:gd name="T12" fmla="*/ 0 w 8"/>
              <a:gd name="T13" fmla="*/ 11 h 50"/>
              <a:gd name="T14" fmla="*/ 0 w 8"/>
              <a:gd name="T15" fmla="*/ 11 h 50"/>
              <a:gd name="T16" fmla="*/ 0 w 8"/>
              <a:gd name="T17" fmla="*/ 11 h 50"/>
              <a:gd name="T18" fmla="*/ 0 w 8"/>
              <a:gd name="T19" fmla="*/ 11 h 50"/>
              <a:gd name="T20" fmla="*/ 0 w 8"/>
              <a:gd name="T21" fmla="*/ 10 h 50"/>
              <a:gd name="T22" fmla="*/ 0 w 8"/>
              <a:gd name="T23" fmla="*/ 10 h 50"/>
              <a:gd name="T24" fmla="*/ 0 w 8"/>
              <a:gd name="T25" fmla="*/ 10 h 50"/>
              <a:gd name="T26" fmla="*/ 0 w 8"/>
              <a:gd name="T27" fmla="*/ 10 h 50"/>
              <a:gd name="T28" fmla="*/ 0 w 8"/>
              <a:gd name="T29" fmla="*/ 9 h 50"/>
              <a:gd name="T30" fmla="*/ 0 w 8"/>
              <a:gd name="T31" fmla="*/ 9 h 50"/>
              <a:gd name="T32" fmla="*/ 0 w 8"/>
              <a:gd name="T33" fmla="*/ 9 h 50"/>
              <a:gd name="T34" fmla="*/ 0 w 8"/>
              <a:gd name="T35" fmla="*/ 9 h 50"/>
              <a:gd name="T36" fmla="*/ 0 w 8"/>
              <a:gd name="T37" fmla="*/ 9 h 50"/>
              <a:gd name="T38" fmla="*/ 0 w 8"/>
              <a:gd name="T39" fmla="*/ 9 h 50"/>
              <a:gd name="T40" fmla="*/ 0 w 8"/>
              <a:gd name="T41" fmla="*/ 8 h 50"/>
              <a:gd name="T42" fmla="*/ 0 w 8"/>
              <a:gd name="T43" fmla="*/ 8 h 50"/>
              <a:gd name="T44" fmla="*/ 0 w 8"/>
              <a:gd name="T45" fmla="*/ 8 h 50"/>
              <a:gd name="T46" fmla="*/ 0 w 8"/>
              <a:gd name="T47" fmla="*/ 7 h 50"/>
              <a:gd name="T48" fmla="*/ 0 w 8"/>
              <a:gd name="T49" fmla="*/ 7 h 50"/>
              <a:gd name="T50" fmla="*/ 0 w 8"/>
              <a:gd name="T51" fmla="*/ 7 h 50"/>
              <a:gd name="T52" fmla="*/ 0 w 8"/>
              <a:gd name="T53" fmla="*/ 7 h 50"/>
              <a:gd name="T54" fmla="*/ 0 w 8"/>
              <a:gd name="T55" fmla="*/ 7 h 50"/>
              <a:gd name="T56" fmla="*/ 0 w 8"/>
              <a:gd name="T57" fmla="*/ 7 h 50"/>
              <a:gd name="T58" fmla="*/ 0 w 8"/>
              <a:gd name="T59" fmla="*/ 6 h 50"/>
              <a:gd name="T60" fmla="*/ 0 w 8"/>
              <a:gd name="T61" fmla="*/ 6 h 50"/>
              <a:gd name="T62" fmla="*/ 0 w 8"/>
              <a:gd name="T63" fmla="*/ 6 h 50"/>
              <a:gd name="T64" fmla="*/ 0 w 8"/>
              <a:gd name="T65" fmla="*/ 6 h 50"/>
              <a:gd name="T66" fmla="*/ 0 w 8"/>
              <a:gd name="T67" fmla="*/ 6 h 50"/>
              <a:gd name="T68" fmla="*/ 0 w 8"/>
              <a:gd name="T69" fmla="*/ 6 h 50"/>
              <a:gd name="T70" fmla="*/ 0 w 8"/>
              <a:gd name="T71" fmla="*/ 5 h 50"/>
              <a:gd name="T72" fmla="*/ 0 w 8"/>
              <a:gd name="T73" fmla="*/ 5 h 50"/>
              <a:gd name="T74" fmla="*/ 0 w 8"/>
              <a:gd name="T75" fmla="*/ 5 h 50"/>
              <a:gd name="T76" fmla="*/ 0 w 8"/>
              <a:gd name="T77" fmla="*/ 5 h 50"/>
              <a:gd name="T78" fmla="*/ 0 w 8"/>
              <a:gd name="T79" fmla="*/ 5 h 50"/>
              <a:gd name="T80" fmla="*/ 0 w 8"/>
              <a:gd name="T81" fmla="*/ 4 h 50"/>
              <a:gd name="T82" fmla="*/ 0 w 8"/>
              <a:gd name="T83" fmla="*/ 4 h 50"/>
              <a:gd name="T84" fmla="*/ 0 w 8"/>
              <a:gd name="T85" fmla="*/ 4 h 50"/>
              <a:gd name="T86" fmla="*/ 0 w 8"/>
              <a:gd name="T87" fmla="*/ 4 h 50"/>
              <a:gd name="T88" fmla="*/ 0 w 8"/>
              <a:gd name="T89" fmla="*/ 3 h 50"/>
              <a:gd name="T90" fmla="*/ 0 w 8"/>
              <a:gd name="T91" fmla="*/ 3 h 50"/>
              <a:gd name="T92" fmla="*/ 0 w 8"/>
              <a:gd name="T93" fmla="*/ 3 h 50"/>
              <a:gd name="T94" fmla="*/ 0 w 8"/>
              <a:gd name="T95" fmla="*/ 3 h 50"/>
              <a:gd name="T96" fmla="*/ 0 w 8"/>
              <a:gd name="T97" fmla="*/ 3 h 50"/>
              <a:gd name="T98" fmla="*/ 0 w 8"/>
              <a:gd name="T99" fmla="*/ 3 h 50"/>
              <a:gd name="T100" fmla="*/ 0 w 8"/>
              <a:gd name="T101" fmla="*/ 2 h 50"/>
              <a:gd name="T102" fmla="*/ 0 w 8"/>
              <a:gd name="T103" fmla="*/ 2 h 50"/>
              <a:gd name="T104" fmla="*/ 0 w 8"/>
              <a:gd name="T105" fmla="*/ 2 h 50"/>
              <a:gd name="T106" fmla="*/ 0 w 8"/>
              <a:gd name="T107" fmla="*/ 2 h 50"/>
              <a:gd name="T108" fmla="*/ 0 w 8"/>
              <a:gd name="T109" fmla="*/ 2 h 50"/>
              <a:gd name="T110" fmla="*/ 0 w 8"/>
              <a:gd name="T111" fmla="*/ 1 h 50"/>
              <a:gd name="T112" fmla="*/ 0 w 8"/>
              <a:gd name="T113" fmla="*/ 0 h 50"/>
              <a:gd name="T114" fmla="*/ 0 w 8"/>
              <a:gd name="T115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" h="50">
                <a:moveTo>
                  <a:pt x="8" y="50"/>
                </a:moveTo>
                <a:cubicBezTo>
                  <a:pt x="8" y="50"/>
                  <a:pt x="8" y="50"/>
                  <a:pt x="8" y="50"/>
                </a:cubicBezTo>
                <a:cubicBezTo>
                  <a:pt x="8" y="50"/>
                  <a:pt x="8" y="50"/>
                  <a:pt x="8" y="50"/>
                </a:cubicBezTo>
                <a:moveTo>
                  <a:pt x="8" y="50"/>
                </a:moveTo>
                <a:cubicBezTo>
                  <a:pt x="8" y="50"/>
                  <a:pt x="8" y="50"/>
                  <a:pt x="8" y="50"/>
                </a:cubicBezTo>
                <a:cubicBezTo>
                  <a:pt x="8" y="50"/>
                  <a:pt x="8" y="50"/>
                  <a:pt x="8" y="50"/>
                </a:cubicBezTo>
                <a:moveTo>
                  <a:pt x="8" y="49"/>
                </a:moveTo>
                <a:cubicBezTo>
                  <a:pt x="8" y="50"/>
                  <a:pt x="8" y="50"/>
                  <a:pt x="8" y="50"/>
                </a:cubicBezTo>
                <a:cubicBezTo>
                  <a:pt x="8" y="50"/>
                  <a:pt x="8" y="50"/>
                  <a:pt x="8" y="49"/>
                </a:cubicBezTo>
                <a:moveTo>
                  <a:pt x="0" y="11"/>
                </a:moveTo>
                <a:cubicBezTo>
                  <a:pt x="0" y="25"/>
                  <a:pt x="2" y="38"/>
                  <a:pt x="8" y="49"/>
                </a:cubicBezTo>
                <a:cubicBezTo>
                  <a:pt x="2" y="38"/>
                  <a:pt x="0" y="25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0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8"/>
                </a:moveTo>
                <a:cubicBezTo>
                  <a:pt x="0" y="8"/>
                  <a:pt x="0" y="8"/>
                  <a:pt x="0" y="9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7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5"/>
                </a:moveTo>
                <a:cubicBezTo>
                  <a:pt x="0" y="5"/>
                  <a:pt x="0" y="6"/>
                  <a:pt x="0" y="6"/>
                </a:cubicBezTo>
                <a:cubicBezTo>
                  <a:pt x="0" y="6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3"/>
                </a:moveTo>
                <a:cubicBezTo>
                  <a:pt x="0" y="3"/>
                  <a:pt x="0" y="3"/>
                  <a:pt x="0" y="4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2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26421DDD-07C3-42B6-869F-AD3A53DC2A79}"/>
              </a:ext>
            </a:extLst>
          </p:cNvPr>
          <p:cNvGrpSpPr/>
          <p:nvPr/>
        </p:nvGrpSpPr>
        <p:grpSpPr>
          <a:xfrm>
            <a:off x="3722688" y="3113478"/>
            <a:ext cx="585788" cy="587375"/>
            <a:chOff x="3722688" y="3113478"/>
            <a:chExt cx="585788" cy="587375"/>
          </a:xfrm>
        </p:grpSpPr>
        <p:sp>
          <p:nvSpPr>
            <p:cNvPr id="178" name="Forme libre 44"/>
            <p:cNvSpPr>
              <a:spLocks/>
            </p:cNvSpPr>
            <p:nvPr/>
          </p:nvSpPr>
          <p:spPr bwMode="auto">
            <a:xfrm>
              <a:off x="3722688" y="3113478"/>
              <a:ext cx="585788" cy="587375"/>
            </a:xfrm>
            <a:custGeom>
              <a:avLst/>
              <a:gdLst>
                <a:gd name="T0" fmla="*/ 127 w 240"/>
                <a:gd name="T1" fmla="*/ 236 h 240"/>
                <a:gd name="T2" fmla="*/ 236 w 240"/>
                <a:gd name="T3" fmla="*/ 113 h 240"/>
                <a:gd name="T4" fmla="*/ 113 w 240"/>
                <a:gd name="T5" fmla="*/ 4 h 240"/>
                <a:gd name="T6" fmla="*/ 4 w 240"/>
                <a:gd name="T7" fmla="*/ 127 h 240"/>
                <a:gd name="T8" fmla="*/ 127 w 240"/>
                <a:gd name="T9" fmla="*/ 23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40">
                  <a:moveTo>
                    <a:pt x="127" y="236"/>
                  </a:moveTo>
                  <a:cubicBezTo>
                    <a:pt x="191" y="232"/>
                    <a:pt x="240" y="177"/>
                    <a:pt x="236" y="113"/>
                  </a:cubicBezTo>
                  <a:cubicBezTo>
                    <a:pt x="232" y="49"/>
                    <a:pt x="177" y="0"/>
                    <a:pt x="113" y="4"/>
                  </a:cubicBezTo>
                  <a:cubicBezTo>
                    <a:pt x="49" y="8"/>
                    <a:pt x="0" y="63"/>
                    <a:pt x="4" y="127"/>
                  </a:cubicBezTo>
                  <a:cubicBezTo>
                    <a:pt x="8" y="191"/>
                    <a:pt x="63" y="240"/>
                    <a:pt x="127" y="236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79" name="Forme libre 45"/>
            <p:cNvSpPr>
              <a:spLocks/>
            </p:cNvSpPr>
            <p:nvPr/>
          </p:nvSpPr>
          <p:spPr bwMode="auto">
            <a:xfrm>
              <a:off x="3781425" y="3169041"/>
              <a:ext cx="471488" cy="473075"/>
            </a:xfrm>
            <a:custGeom>
              <a:avLst/>
              <a:gdLst>
                <a:gd name="T0" fmla="*/ 102 w 193"/>
                <a:gd name="T1" fmla="*/ 190 h 193"/>
                <a:gd name="T2" fmla="*/ 189 w 193"/>
                <a:gd name="T3" fmla="*/ 91 h 193"/>
                <a:gd name="T4" fmla="*/ 90 w 193"/>
                <a:gd name="T5" fmla="*/ 4 h 193"/>
                <a:gd name="T6" fmla="*/ 3 w 193"/>
                <a:gd name="T7" fmla="*/ 103 h 193"/>
                <a:gd name="T8" fmla="*/ 102 w 193"/>
                <a:gd name="T9" fmla="*/ 19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02" y="190"/>
                  </a:moveTo>
                  <a:cubicBezTo>
                    <a:pt x="153" y="187"/>
                    <a:pt x="193" y="143"/>
                    <a:pt x="189" y="91"/>
                  </a:cubicBezTo>
                  <a:cubicBezTo>
                    <a:pt x="186" y="40"/>
                    <a:pt x="142" y="0"/>
                    <a:pt x="90" y="4"/>
                  </a:cubicBezTo>
                  <a:cubicBezTo>
                    <a:pt x="39" y="7"/>
                    <a:pt x="0" y="51"/>
                    <a:pt x="3" y="103"/>
                  </a:cubicBezTo>
                  <a:cubicBezTo>
                    <a:pt x="6" y="154"/>
                    <a:pt x="50" y="193"/>
                    <a:pt x="102" y="190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80" name="Forme libre 46"/>
            <p:cNvSpPr>
              <a:spLocks noEditPoints="1"/>
            </p:cNvSpPr>
            <p:nvPr/>
          </p:nvSpPr>
          <p:spPr bwMode="auto">
            <a:xfrm>
              <a:off x="3786188" y="3272228"/>
              <a:ext cx="46038" cy="188913"/>
            </a:xfrm>
            <a:custGeom>
              <a:avLst/>
              <a:gdLst>
                <a:gd name="T0" fmla="*/ 3 w 19"/>
                <a:gd name="T1" fmla="*/ 76 h 77"/>
                <a:gd name="T2" fmla="*/ 3 w 19"/>
                <a:gd name="T3" fmla="*/ 76 h 77"/>
                <a:gd name="T4" fmla="*/ 3 w 19"/>
                <a:gd name="T5" fmla="*/ 76 h 77"/>
                <a:gd name="T6" fmla="*/ 3 w 19"/>
                <a:gd name="T7" fmla="*/ 75 h 77"/>
                <a:gd name="T8" fmla="*/ 3 w 19"/>
                <a:gd name="T9" fmla="*/ 75 h 77"/>
                <a:gd name="T10" fmla="*/ 3 w 19"/>
                <a:gd name="T11" fmla="*/ 75 h 77"/>
                <a:gd name="T12" fmla="*/ 3 w 19"/>
                <a:gd name="T13" fmla="*/ 74 h 77"/>
                <a:gd name="T14" fmla="*/ 3 w 19"/>
                <a:gd name="T15" fmla="*/ 74 h 77"/>
                <a:gd name="T16" fmla="*/ 3 w 19"/>
                <a:gd name="T17" fmla="*/ 74 h 77"/>
                <a:gd name="T18" fmla="*/ 2 w 19"/>
                <a:gd name="T19" fmla="*/ 73 h 77"/>
                <a:gd name="T20" fmla="*/ 2 w 19"/>
                <a:gd name="T21" fmla="*/ 73 h 77"/>
                <a:gd name="T22" fmla="*/ 2 w 19"/>
                <a:gd name="T23" fmla="*/ 72 h 77"/>
                <a:gd name="T24" fmla="*/ 2 w 19"/>
                <a:gd name="T25" fmla="*/ 72 h 77"/>
                <a:gd name="T26" fmla="*/ 2 w 19"/>
                <a:gd name="T27" fmla="*/ 71 h 77"/>
                <a:gd name="T28" fmla="*/ 2 w 19"/>
                <a:gd name="T29" fmla="*/ 71 h 77"/>
                <a:gd name="T30" fmla="*/ 2 w 19"/>
                <a:gd name="T31" fmla="*/ 71 h 77"/>
                <a:gd name="T32" fmla="*/ 2 w 19"/>
                <a:gd name="T33" fmla="*/ 70 h 77"/>
                <a:gd name="T34" fmla="*/ 2 w 19"/>
                <a:gd name="T35" fmla="*/ 70 h 77"/>
                <a:gd name="T36" fmla="*/ 2 w 19"/>
                <a:gd name="T37" fmla="*/ 69 h 77"/>
                <a:gd name="T38" fmla="*/ 2 w 19"/>
                <a:gd name="T39" fmla="*/ 69 h 77"/>
                <a:gd name="T40" fmla="*/ 2 w 19"/>
                <a:gd name="T41" fmla="*/ 69 h 77"/>
                <a:gd name="T42" fmla="*/ 2 w 19"/>
                <a:gd name="T43" fmla="*/ 68 h 77"/>
                <a:gd name="T44" fmla="*/ 2 w 19"/>
                <a:gd name="T45" fmla="*/ 68 h 77"/>
                <a:gd name="T46" fmla="*/ 2 w 19"/>
                <a:gd name="T47" fmla="*/ 68 h 77"/>
                <a:gd name="T48" fmla="*/ 1 w 19"/>
                <a:gd name="T49" fmla="*/ 67 h 77"/>
                <a:gd name="T50" fmla="*/ 1 w 19"/>
                <a:gd name="T51" fmla="*/ 67 h 77"/>
                <a:gd name="T52" fmla="*/ 1 w 19"/>
                <a:gd name="T53" fmla="*/ 67 h 77"/>
                <a:gd name="T54" fmla="*/ 1 w 19"/>
                <a:gd name="T55" fmla="*/ 66 h 77"/>
                <a:gd name="T56" fmla="*/ 1 w 19"/>
                <a:gd name="T57" fmla="*/ 66 h 77"/>
                <a:gd name="T58" fmla="*/ 1 w 19"/>
                <a:gd name="T59" fmla="*/ 65 h 77"/>
                <a:gd name="T60" fmla="*/ 1 w 19"/>
                <a:gd name="T61" fmla="*/ 65 h 77"/>
                <a:gd name="T62" fmla="*/ 1 w 19"/>
                <a:gd name="T63" fmla="*/ 65 h 77"/>
                <a:gd name="T64" fmla="*/ 1 w 19"/>
                <a:gd name="T65" fmla="*/ 64 h 77"/>
                <a:gd name="T66" fmla="*/ 1 w 19"/>
                <a:gd name="T67" fmla="*/ 64 h 77"/>
                <a:gd name="T68" fmla="*/ 1 w 19"/>
                <a:gd name="T69" fmla="*/ 64 h 77"/>
                <a:gd name="T70" fmla="*/ 1 w 19"/>
                <a:gd name="T71" fmla="*/ 63 h 77"/>
                <a:gd name="T72" fmla="*/ 1 w 19"/>
                <a:gd name="T73" fmla="*/ 63 h 77"/>
                <a:gd name="T74" fmla="*/ 1 w 19"/>
                <a:gd name="T75" fmla="*/ 62 h 77"/>
                <a:gd name="T76" fmla="*/ 1 w 19"/>
                <a:gd name="T77" fmla="*/ 62 h 77"/>
                <a:gd name="T78" fmla="*/ 1 w 19"/>
                <a:gd name="T79" fmla="*/ 61 h 77"/>
                <a:gd name="T80" fmla="*/ 1 w 19"/>
                <a:gd name="T81" fmla="*/ 61 h 77"/>
                <a:gd name="T82" fmla="*/ 1 w 19"/>
                <a:gd name="T83" fmla="*/ 61 h 77"/>
                <a:gd name="T84" fmla="*/ 1 w 19"/>
                <a:gd name="T85" fmla="*/ 60 h 77"/>
                <a:gd name="T86" fmla="*/ 1 w 19"/>
                <a:gd name="T87" fmla="*/ 60 h 77"/>
                <a:gd name="T88" fmla="*/ 1 w 19"/>
                <a:gd name="T89" fmla="*/ 60 h 77"/>
                <a:gd name="T90" fmla="*/ 18 w 19"/>
                <a:gd name="T91" fmla="*/ 0 h 77"/>
                <a:gd name="T92" fmla="*/ 18 w 19"/>
                <a:gd name="T93" fmla="*/ 0 h 77"/>
                <a:gd name="T94" fmla="*/ 19 w 19"/>
                <a:gd name="T95" fmla="*/ 0 h 77"/>
                <a:gd name="T96" fmla="*/ 19 w 19"/>
                <a:gd name="T97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" h="77">
                  <a:moveTo>
                    <a:pt x="3" y="77"/>
                  </a:moveTo>
                  <a:cubicBezTo>
                    <a:pt x="3" y="77"/>
                    <a:pt x="3" y="77"/>
                    <a:pt x="3" y="77"/>
                  </a:cubicBezTo>
                  <a:cubicBezTo>
                    <a:pt x="3" y="77"/>
                    <a:pt x="3" y="77"/>
                    <a:pt x="3" y="77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5"/>
                  </a:moveTo>
                  <a:cubicBezTo>
                    <a:pt x="3" y="75"/>
                    <a:pt x="3" y="75"/>
                    <a:pt x="3" y="75"/>
                  </a:cubicBezTo>
                  <a:cubicBezTo>
                    <a:pt x="3" y="75"/>
                    <a:pt x="3" y="75"/>
                    <a:pt x="3" y="75"/>
                  </a:cubicBezTo>
                  <a:moveTo>
                    <a:pt x="3" y="75"/>
                  </a:moveTo>
                  <a:cubicBezTo>
                    <a:pt x="3" y="75"/>
                    <a:pt x="3" y="75"/>
                    <a:pt x="3" y="75"/>
                  </a:cubicBezTo>
                  <a:cubicBezTo>
                    <a:pt x="3" y="75"/>
                    <a:pt x="3" y="75"/>
                    <a:pt x="3" y="75"/>
                  </a:cubicBezTo>
                  <a:moveTo>
                    <a:pt x="3" y="75"/>
                  </a:moveTo>
                  <a:cubicBezTo>
                    <a:pt x="3" y="75"/>
                    <a:pt x="3" y="75"/>
                    <a:pt x="3" y="75"/>
                  </a:cubicBezTo>
                  <a:cubicBezTo>
                    <a:pt x="3" y="75"/>
                    <a:pt x="3" y="75"/>
                    <a:pt x="3" y="75"/>
                  </a:cubicBezTo>
                  <a:moveTo>
                    <a:pt x="3" y="74"/>
                  </a:moveTo>
                  <a:cubicBezTo>
                    <a:pt x="3" y="74"/>
                    <a:pt x="3" y="75"/>
                    <a:pt x="3" y="75"/>
                  </a:cubicBezTo>
                  <a:cubicBezTo>
                    <a:pt x="3" y="75"/>
                    <a:pt x="3" y="74"/>
                    <a:pt x="3" y="74"/>
                  </a:cubicBezTo>
                  <a:moveTo>
                    <a:pt x="3" y="74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moveTo>
                    <a:pt x="3" y="74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moveTo>
                    <a:pt x="3" y="74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moveTo>
                    <a:pt x="2" y="73"/>
                  </a:move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moveTo>
                    <a:pt x="2" y="73"/>
                  </a:move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3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0"/>
                  </a:moveTo>
                  <a:cubicBezTo>
                    <a:pt x="2" y="70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moveTo>
                    <a:pt x="2" y="70"/>
                  </a:moveTo>
                  <a:cubicBezTo>
                    <a:pt x="2" y="70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moveTo>
                    <a:pt x="2" y="70"/>
                  </a:moveTo>
                  <a:cubicBezTo>
                    <a:pt x="2" y="70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moveTo>
                    <a:pt x="2" y="69"/>
                  </a:moveTo>
                  <a:cubicBezTo>
                    <a:pt x="2" y="69"/>
                    <a:pt x="2" y="70"/>
                    <a:pt x="2" y="70"/>
                  </a:cubicBezTo>
                  <a:cubicBezTo>
                    <a:pt x="2" y="70"/>
                    <a:pt x="2" y="69"/>
                    <a:pt x="2" y="69"/>
                  </a:cubicBezTo>
                  <a:moveTo>
                    <a:pt x="2" y="69"/>
                  </a:move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9"/>
                  </a:cubicBezTo>
                  <a:moveTo>
                    <a:pt x="2" y="69"/>
                  </a:move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9"/>
                  </a:cubicBezTo>
                  <a:moveTo>
                    <a:pt x="2" y="68"/>
                  </a:move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8"/>
                  </a:cubicBezTo>
                  <a:moveTo>
                    <a:pt x="2" y="68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moveTo>
                    <a:pt x="2" y="68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moveTo>
                    <a:pt x="2" y="68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8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6"/>
                  </a:move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moveTo>
                    <a:pt x="1" y="66"/>
                  </a:move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moveTo>
                    <a:pt x="1" y="66"/>
                  </a:move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moveTo>
                    <a:pt x="1" y="65"/>
                  </a:moveTo>
                  <a:cubicBezTo>
                    <a:pt x="1" y="65"/>
                    <a:pt x="1" y="66"/>
                    <a:pt x="1" y="66"/>
                  </a:cubicBezTo>
                  <a:cubicBezTo>
                    <a:pt x="1" y="66"/>
                    <a:pt x="1" y="65"/>
                    <a:pt x="1" y="65"/>
                  </a:cubicBezTo>
                  <a:moveTo>
                    <a:pt x="1" y="65"/>
                  </a:move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moveTo>
                    <a:pt x="1" y="65"/>
                  </a:move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moveTo>
                    <a:pt x="1" y="64"/>
                  </a:move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4"/>
                  </a:cubicBezTo>
                  <a:moveTo>
                    <a:pt x="1" y="64"/>
                  </a:move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moveTo>
                    <a:pt x="1" y="64"/>
                  </a:move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moveTo>
                    <a:pt x="1" y="64"/>
                  </a:move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4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2"/>
                  </a:moveTo>
                  <a:cubicBezTo>
                    <a:pt x="1" y="62"/>
                    <a:pt x="1" y="62"/>
                    <a:pt x="1" y="62"/>
                  </a:cubicBezTo>
                  <a:cubicBezTo>
                    <a:pt x="1" y="62"/>
                    <a:pt x="1" y="62"/>
                    <a:pt x="1" y="62"/>
                  </a:cubicBezTo>
                  <a:moveTo>
                    <a:pt x="1" y="62"/>
                  </a:moveTo>
                  <a:cubicBezTo>
                    <a:pt x="1" y="62"/>
                    <a:pt x="1" y="62"/>
                    <a:pt x="1" y="62"/>
                  </a:cubicBezTo>
                  <a:cubicBezTo>
                    <a:pt x="1" y="62"/>
                    <a:pt x="1" y="62"/>
                    <a:pt x="1" y="62"/>
                  </a:cubicBezTo>
                  <a:moveTo>
                    <a:pt x="1" y="62"/>
                  </a:moveTo>
                  <a:cubicBezTo>
                    <a:pt x="1" y="62"/>
                    <a:pt x="1" y="62"/>
                    <a:pt x="1" y="62"/>
                  </a:cubicBezTo>
                  <a:cubicBezTo>
                    <a:pt x="1" y="62"/>
                    <a:pt x="1" y="62"/>
                    <a:pt x="1" y="62"/>
                  </a:cubicBezTo>
                  <a:moveTo>
                    <a:pt x="1" y="61"/>
                  </a:moveTo>
                  <a:cubicBezTo>
                    <a:pt x="1" y="61"/>
                    <a:pt x="1" y="62"/>
                    <a:pt x="1" y="62"/>
                  </a:cubicBezTo>
                  <a:cubicBezTo>
                    <a:pt x="1" y="62"/>
                    <a:pt x="1" y="61"/>
                    <a:pt x="1" y="61"/>
                  </a:cubicBezTo>
                  <a:moveTo>
                    <a:pt x="1" y="61"/>
                  </a:moveTo>
                  <a:cubicBezTo>
                    <a:pt x="1" y="61"/>
                    <a:pt x="1" y="61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moveTo>
                    <a:pt x="1" y="61"/>
                  </a:moveTo>
                  <a:cubicBezTo>
                    <a:pt x="1" y="61"/>
                    <a:pt x="1" y="61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moveTo>
                    <a:pt x="1" y="60"/>
                  </a:moveTo>
                  <a:cubicBezTo>
                    <a:pt x="1" y="61"/>
                    <a:pt x="1" y="61"/>
                    <a:pt x="1" y="61"/>
                  </a:cubicBezTo>
                  <a:cubicBezTo>
                    <a:pt x="1" y="61"/>
                    <a:pt x="1" y="61"/>
                    <a:pt x="1" y="60"/>
                  </a:cubicBezTo>
                  <a:moveTo>
                    <a:pt x="1" y="60"/>
                  </a:move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moveTo>
                    <a:pt x="1" y="60"/>
                  </a:move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moveTo>
                    <a:pt x="1" y="60"/>
                  </a:move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moveTo>
                    <a:pt x="18" y="1"/>
                  </a:moveTo>
                  <a:cubicBezTo>
                    <a:pt x="6" y="17"/>
                    <a:pt x="0" y="38"/>
                    <a:pt x="1" y="60"/>
                  </a:cubicBezTo>
                  <a:cubicBezTo>
                    <a:pt x="0" y="38"/>
                    <a:pt x="6" y="17"/>
                    <a:pt x="18" y="1"/>
                  </a:cubicBezTo>
                  <a:moveTo>
                    <a:pt x="18" y="0"/>
                  </a:moveTo>
                  <a:cubicBezTo>
                    <a:pt x="18" y="0"/>
                    <a:pt x="18" y="0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moveTo>
                    <a:pt x="19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9" y="0"/>
                  </a:cubicBezTo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81" name="Forme libre 47"/>
            <p:cNvSpPr>
              <a:spLocks/>
            </p:cNvSpPr>
            <p:nvPr/>
          </p:nvSpPr>
          <p:spPr bwMode="auto">
            <a:xfrm>
              <a:off x="3786188" y="3213491"/>
              <a:ext cx="207963" cy="420688"/>
            </a:xfrm>
            <a:custGeom>
              <a:avLst/>
              <a:gdLst>
                <a:gd name="T0" fmla="*/ 19 w 85"/>
                <a:gd name="T1" fmla="*/ 24 h 172"/>
                <a:gd name="T2" fmla="*/ 19 w 85"/>
                <a:gd name="T3" fmla="*/ 24 h 172"/>
                <a:gd name="T4" fmla="*/ 18 w 85"/>
                <a:gd name="T5" fmla="*/ 24 h 172"/>
                <a:gd name="T6" fmla="*/ 18 w 85"/>
                <a:gd name="T7" fmla="*/ 25 h 172"/>
                <a:gd name="T8" fmla="*/ 1 w 85"/>
                <a:gd name="T9" fmla="*/ 84 h 172"/>
                <a:gd name="T10" fmla="*/ 1 w 85"/>
                <a:gd name="T11" fmla="*/ 84 h 172"/>
                <a:gd name="T12" fmla="*/ 1 w 85"/>
                <a:gd name="T13" fmla="*/ 85 h 172"/>
                <a:gd name="T14" fmla="*/ 1 w 85"/>
                <a:gd name="T15" fmla="*/ 85 h 172"/>
                <a:gd name="T16" fmla="*/ 1 w 85"/>
                <a:gd name="T17" fmla="*/ 85 h 172"/>
                <a:gd name="T18" fmla="*/ 1 w 85"/>
                <a:gd name="T19" fmla="*/ 86 h 172"/>
                <a:gd name="T20" fmla="*/ 1 w 85"/>
                <a:gd name="T21" fmla="*/ 86 h 172"/>
                <a:gd name="T22" fmla="*/ 1 w 85"/>
                <a:gd name="T23" fmla="*/ 87 h 172"/>
                <a:gd name="T24" fmla="*/ 1 w 85"/>
                <a:gd name="T25" fmla="*/ 87 h 172"/>
                <a:gd name="T26" fmla="*/ 1 w 85"/>
                <a:gd name="T27" fmla="*/ 88 h 172"/>
                <a:gd name="T28" fmla="*/ 1 w 85"/>
                <a:gd name="T29" fmla="*/ 88 h 172"/>
                <a:gd name="T30" fmla="*/ 1 w 85"/>
                <a:gd name="T31" fmla="*/ 88 h 172"/>
                <a:gd name="T32" fmla="*/ 1 w 85"/>
                <a:gd name="T33" fmla="*/ 89 h 172"/>
                <a:gd name="T34" fmla="*/ 1 w 85"/>
                <a:gd name="T35" fmla="*/ 89 h 172"/>
                <a:gd name="T36" fmla="*/ 1 w 85"/>
                <a:gd name="T37" fmla="*/ 90 h 172"/>
                <a:gd name="T38" fmla="*/ 1 w 85"/>
                <a:gd name="T39" fmla="*/ 90 h 172"/>
                <a:gd name="T40" fmla="*/ 1 w 85"/>
                <a:gd name="T41" fmla="*/ 91 h 172"/>
                <a:gd name="T42" fmla="*/ 1 w 85"/>
                <a:gd name="T43" fmla="*/ 91 h 172"/>
                <a:gd name="T44" fmla="*/ 1 w 85"/>
                <a:gd name="T45" fmla="*/ 91 h 172"/>
                <a:gd name="T46" fmla="*/ 2 w 85"/>
                <a:gd name="T47" fmla="*/ 92 h 172"/>
                <a:gd name="T48" fmla="*/ 2 w 85"/>
                <a:gd name="T49" fmla="*/ 92 h 172"/>
                <a:gd name="T50" fmla="*/ 2 w 85"/>
                <a:gd name="T51" fmla="*/ 93 h 172"/>
                <a:gd name="T52" fmla="*/ 2 w 85"/>
                <a:gd name="T53" fmla="*/ 93 h 172"/>
                <a:gd name="T54" fmla="*/ 2 w 85"/>
                <a:gd name="T55" fmla="*/ 94 h 172"/>
                <a:gd name="T56" fmla="*/ 2 w 85"/>
                <a:gd name="T57" fmla="*/ 94 h 172"/>
                <a:gd name="T58" fmla="*/ 2 w 85"/>
                <a:gd name="T59" fmla="*/ 94 h 172"/>
                <a:gd name="T60" fmla="*/ 2 w 85"/>
                <a:gd name="T61" fmla="*/ 95 h 172"/>
                <a:gd name="T62" fmla="*/ 2 w 85"/>
                <a:gd name="T63" fmla="*/ 95 h 172"/>
                <a:gd name="T64" fmla="*/ 2 w 85"/>
                <a:gd name="T65" fmla="*/ 96 h 172"/>
                <a:gd name="T66" fmla="*/ 2 w 85"/>
                <a:gd name="T67" fmla="*/ 96 h 172"/>
                <a:gd name="T68" fmla="*/ 2 w 85"/>
                <a:gd name="T69" fmla="*/ 96 h 172"/>
                <a:gd name="T70" fmla="*/ 2 w 85"/>
                <a:gd name="T71" fmla="*/ 97 h 172"/>
                <a:gd name="T72" fmla="*/ 3 w 85"/>
                <a:gd name="T73" fmla="*/ 98 h 172"/>
                <a:gd name="T74" fmla="*/ 3 w 85"/>
                <a:gd name="T75" fmla="*/ 98 h 172"/>
                <a:gd name="T76" fmla="*/ 3 w 85"/>
                <a:gd name="T77" fmla="*/ 98 h 172"/>
                <a:gd name="T78" fmla="*/ 3 w 85"/>
                <a:gd name="T79" fmla="*/ 99 h 172"/>
                <a:gd name="T80" fmla="*/ 3 w 85"/>
                <a:gd name="T81" fmla="*/ 99 h 172"/>
                <a:gd name="T82" fmla="*/ 3 w 85"/>
                <a:gd name="T83" fmla="*/ 100 h 172"/>
                <a:gd name="T84" fmla="*/ 3 w 85"/>
                <a:gd name="T85" fmla="*/ 100 h 172"/>
                <a:gd name="T86" fmla="*/ 3 w 85"/>
                <a:gd name="T87" fmla="*/ 100 h 172"/>
                <a:gd name="T88" fmla="*/ 85 w 85"/>
                <a:gd name="T89" fmla="*/ 172 h 172"/>
                <a:gd name="T90" fmla="*/ 16 w 85"/>
                <a:gd name="T91" fmla="*/ 80 h 172"/>
                <a:gd name="T92" fmla="*/ 42 w 85"/>
                <a:gd name="T93" fmla="*/ 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5" h="172">
                  <a:moveTo>
                    <a:pt x="45" y="0"/>
                  </a:moveTo>
                  <a:cubicBezTo>
                    <a:pt x="35" y="6"/>
                    <a:pt x="26" y="1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8" y="24"/>
                    <a:pt x="18" y="24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6" y="41"/>
                    <a:pt x="0" y="62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2"/>
                  </a:cubicBezTo>
                  <a:cubicBezTo>
                    <a:pt x="1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1"/>
                  </a:cubicBezTo>
                  <a:cubicBezTo>
                    <a:pt x="3" y="101"/>
                    <a:pt x="3" y="101"/>
                    <a:pt x="3" y="101"/>
                  </a:cubicBezTo>
                  <a:cubicBezTo>
                    <a:pt x="12" y="139"/>
                    <a:pt x="45" y="168"/>
                    <a:pt x="85" y="172"/>
                  </a:cubicBezTo>
                  <a:cubicBezTo>
                    <a:pt x="73" y="168"/>
                    <a:pt x="61" y="161"/>
                    <a:pt x="52" y="152"/>
                  </a:cubicBezTo>
                  <a:cubicBezTo>
                    <a:pt x="38" y="140"/>
                    <a:pt x="28" y="125"/>
                    <a:pt x="22" y="107"/>
                  </a:cubicBezTo>
                  <a:cubicBezTo>
                    <a:pt x="20" y="98"/>
                    <a:pt x="18" y="89"/>
                    <a:pt x="16" y="80"/>
                  </a:cubicBezTo>
                  <a:cubicBezTo>
                    <a:pt x="16" y="79"/>
                    <a:pt x="16" y="79"/>
                    <a:pt x="16" y="79"/>
                  </a:cubicBezTo>
                  <a:cubicBezTo>
                    <a:pt x="15" y="60"/>
                    <a:pt x="19" y="42"/>
                    <a:pt x="27" y="24"/>
                  </a:cubicBezTo>
                  <a:cubicBezTo>
                    <a:pt x="32" y="17"/>
                    <a:pt x="37" y="10"/>
                    <a:pt x="42" y="2"/>
                  </a:cubicBezTo>
                  <a:cubicBezTo>
                    <a:pt x="43" y="1"/>
                    <a:pt x="44" y="1"/>
                    <a:pt x="45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82" name="Rectangle 48"/>
            <p:cNvSpPr>
              <a:spLocks noChangeArrowheads="1"/>
            </p:cNvSpPr>
            <p:nvPr/>
          </p:nvSpPr>
          <p:spPr bwMode="auto">
            <a:xfrm>
              <a:off x="3941763" y="3299216"/>
              <a:ext cx="142875" cy="16192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83" name="Rectangle 49"/>
            <p:cNvSpPr>
              <a:spLocks noChangeArrowheads="1"/>
            </p:cNvSpPr>
            <p:nvPr/>
          </p:nvSpPr>
          <p:spPr bwMode="auto">
            <a:xfrm>
              <a:off x="3941763" y="3216666"/>
              <a:ext cx="15709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2100" b="1">
                  <a:solidFill>
                    <a:srgbClr val="FF9936"/>
                  </a:solidFill>
                  <a:latin typeface="Raleway" panose="020B0003030101060003" pitchFamily="34" charset="0"/>
                </a:rPr>
                <a:t>5</a:t>
              </a:r>
              <a:endParaRPr kumimoji="0" lang="fr-FR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86" name="Forme libre 52"/>
          <p:cNvSpPr>
            <a:spLocks noEditPoints="1"/>
          </p:cNvSpPr>
          <p:nvPr/>
        </p:nvSpPr>
        <p:spPr bwMode="auto">
          <a:xfrm>
            <a:off x="3994150" y="3978666"/>
            <a:ext cx="60325" cy="158750"/>
          </a:xfrm>
          <a:custGeom>
            <a:avLst/>
            <a:gdLst>
              <a:gd name="T0" fmla="*/ 0 w 25"/>
              <a:gd name="T1" fmla="*/ 65 h 65"/>
              <a:gd name="T2" fmla="*/ 0 w 25"/>
              <a:gd name="T3" fmla="*/ 65 h 65"/>
              <a:gd name="T4" fmla="*/ 0 w 25"/>
              <a:gd name="T5" fmla="*/ 65 h 65"/>
              <a:gd name="T6" fmla="*/ 0 w 25"/>
              <a:gd name="T7" fmla="*/ 65 h 65"/>
              <a:gd name="T8" fmla="*/ 0 w 25"/>
              <a:gd name="T9" fmla="*/ 65 h 65"/>
              <a:gd name="T10" fmla="*/ 0 w 25"/>
              <a:gd name="T11" fmla="*/ 65 h 65"/>
              <a:gd name="T12" fmla="*/ 0 w 25"/>
              <a:gd name="T13" fmla="*/ 64 h 65"/>
              <a:gd name="T14" fmla="*/ 0 w 25"/>
              <a:gd name="T15" fmla="*/ 64 h 65"/>
              <a:gd name="T16" fmla="*/ 0 w 25"/>
              <a:gd name="T17" fmla="*/ 64 h 65"/>
              <a:gd name="T18" fmla="*/ 0 w 25"/>
              <a:gd name="T19" fmla="*/ 64 h 65"/>
              <a:gd name="T20" fmla="*/ 0 w 25"/>
              <a:gd name="T21" fmla="*/ 64 h 65"/>
              <a:gd name="T22" fmla="*/ 0 w 25"/>
              <a:gd name="T23" fmla="*/ 64 h 65"/>
              <a:gd name="T24" fmla="*/ 0 w 25"/>
              <a:gd name="T25" fmla="*/ 64 h 65"/>
              <a:gd name="T26" fmla="*/ 0 w 25"/>
              <a:gd name="T27" fmla="*/ 64 h 65"/>
              <a:gd name="T28" fmla="*/ 0 w 25"/>
              <a:gd name="T29" fmla="*/ 64 h 65"/>
              <a:gd name="T30" fmla="*/ 0 w 25"/>
              <a:gd name="T31" fmla="*/ 63 h 65"/>
              <a:gd name="T32" fmla="*/ 0 w 25"/>
              <a:gd name="T33" fmla="*/ 64 h 65"/>
              <a:gd name="T34" fmla="*/ 0 w 25"/>
              <a:gd name="T35" fmla="*/ 64 h 65"/>
              <a:gd name="T36" fmla="*/ 0 w 25"/>
              <a:gd name="T37" fmla="*/ 63 h 65"/>
              <a:gd name="T38" fmla="*/ 25 w 25"/>
              <a:gd name="T39" fmla="*/ 0 h 65"/>
              <a:gd name="T40" fmla="*/ 0 w 25"/>
              <a:gd name="T41" fmla="*/ 63 h 65"/>
              <a:gd name="T42" fmla="*/ 25 w 25"/>
              <a:gd name="T43" fmla="*/ 0 h 65"/>
              <a:gd name="T44" fmla="*/ 25 w 25"/>
              <a:gd name="T45" fmla="*/ 0 h 65"/>
              <a:gd name="T46" fmla="*/ 25 w 25"/>
              <a:gd name="T47" fmla="*/ 0 h 65"/>
              <a:gd name="T48" fmla="*/ 25 w 25"/>
              <a:gd name="T49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5" h="65">
                <a:moveTo>
                  <a:pt x="0" y="65"/>
                </a:moveTo>
                <a:cubicBezTo>
                  <a:pt x="0" y="65"/>
                  <a:pt x="0" y="65"/>
                  <a:pt x="0" y="65"/>
                </a:cubicBezTo>
                <a:cubicBezTo>
                  <a:pt x="0" y="65"/>
                  <a:pt x="0" y="65"/>
                  <a:pt x="0" y="65"/>
                </a:cubicBezTo>
                <a:moveTo>
                  <a:pt x="0" y="65"/>
                </a:moveTo>
                <a:cubicBezTo>
                  <a:pt x="0" y="65"/>
                  <a:pt x="0" y="65"/>
                  <a:pt x="0" y="65"/>
                </a:cubicBezTo>
                <a:cubicBezTo>
                  <a:pt x="0" y="65"/>
                  <a:pt x="0" y="65"/>
                  <a:pt x="0" y="65"/>
                </a:cubicBezTo>
                <a:moveTo>
                  <a:pt x="0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moveTo>
                  <a:pt x="0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moveTo>
                  <a:pt x="0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moveTo>
                  <a:pt x="0" y="63"/>
                </a:moveTo>
                <a:cubicBezTo>
                  <a:pt x="0" y="63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3"/>
                  <a:pt x="0" y="63"/>
                </a:cubicBezTo>
                <a:moveTo>
                  <a:pt x="25" y="0"/>
                </a:moveTo>
                <a:cubicBezTo>
                  <a:pt x="10" y="17"/>
                  <a:pt x="0" y="39"/>
                  <a:pt x="0" y="63"/>
                </a:cubicBezTo>
                <a:cubicBezTo>
                  <a:pt x="0" y="39"/>
                  <a:pt x="10" y="17"/>
                  <a:pt x="25" y="0"/>
                </a:cubicBezTo>
                <a:moveTo>
                  <a:pt x="25" y="0"/>
                </a:moveTo>
                <a:cubicBezTo>
                  <a:pt x="25" y="0"/>
                  <a:pt x="25" y="0"/>
                  <a:pt x="25" y="0"/>
                </a:cubicBezTo>
                <a:cubicBezTo>
                  <a:pt x="25" y="0"/>
                  <a:pt x="25" y="0"/>
                  <a:pt x="25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grpSp>
        <p:nvGrpSpPr>
          <p:cNvPr id="5" name="Groupe 4">
            <a:extLst>
              <a:ext uri="{FF2B5EF4-FFF2-40B4-BE49-F238E27FC236}">
                <a16:creationId xmlns:a16="http://schemas.microsoft.com/office/drawing/2014/main" id="{5AAA3125-6198-4B7D-906A-040AAB47590B}"/>
              </a:ext>
            </a:extLst>
          </p:cNvPr>
          <p:cNvGrpSpPr/>
          <p:nvPr/>
        </p:nvGrpSpPr>
        <p:grpSpPr>
          <a:xfrm>
            <a:off x="3754438" y="4585091"/>
            <a:ext cx="566738" cy="568325"/>
            <a:chOff x="3754438" y="4585091"/>
            <a:chExt cx="566738" cy="568325"/>
          </a:xfrm>
        </p:grpSpPr>
        <p:sp>
          <p:nvSpPr>
            <p:cNvPr id="190" name="Forme libre 56"/>
            <p:cNvSpPr>
              <a:spLocks/>
            </p:cNvSpPr>
            <p:nvPr/>
          </p:nvSpPr>
          <p:spPr bwMode="auto">
            <a:xfrm>
              <a:off x="3754438" y="4585091"/>
              <a:ext cx="566738" cy="568325"/>
            </a:xfrm>
            <a:custGeom>
              <a:avLst/>
              <a:gdLst>
                <a:gd name="T0" fmla="*/ 116 w 232"/>
                <a:gd name="T1" fmla="*/ 232 h 232"/>
                <a:gd name="T2" fmla="*/ 232 w 232"/>
                <a:gd name="T3" fmla="*/ 116 h 232"/>
                <a:gd name="T4" fmla="*/ 116 w 232"/>
                <a:gd name="T5" fmla="*/ 0 h 232"/>
                <a:gd name="T6" fmla="*/ 0 w 232"/>
                <a:gd name="T7" fmla="*/ 116 h 232"/>
                <a:gd name="T8" fmla="*/ 116 w 232"/>
                <a:gd name="T9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32">
                  <a:moveTo>
                    <a:pt x="116" y="232"/>
                  </a:move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ubicBezTo>
                    <a:pt x="52" y="0"/>
                    <a:pt x="0" y="52"/>
                    <a:pt x="0" y="116"/>
                  </a:cubicBezTo>
                  <a:cubicBezTo>
                    <a:pt x="0" y="179"/>
                    <a:pt x="52" y="232"/>
                    <a:pt x="116" y="232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91" name="Ovale 57"/>
            <p:cNvSpPr>
              <a:spLocks noChangeArrowheads="1"/>
            </p:cNvSpPr>
            <p:nvPr/>
          </p:nvSpPr>
          <p:spPr bwMode="auto">
            <a:xfrm>
              <a:off x="3810000" y="4639066"/>
              <a:ext cx="457200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92" name="Forme libre 58"/>
            <p:cNvSpPr>
              <a:spLocks noEditPoints="1"/>
            </p:cNvSpPr>
            <p:nvPr/>
          </p:nvSpPr>
          <p:spPr bwMode="auto">
            <a:xfrm>
              <a:off x="3810000" y="4732728"/>
              <a:ext cx="44450" cy="222250"/>
            </a:xfrm>
            <a:custGeom>
              <a:avLst/>
              <a:gdLst>
                <a:gd name="T0" fmla="*/ 7 w 18"/>
                <a:gd name="T1" fmla="*/ 91 h 91"/>
                <a:gd name="T2" fmla="*/ 7 w 18"/>
                <a:gd name="T3" fmla="*/ 91 h 91"/>
                <a:gd name="T4" fmla="*/ 7 w 18"/>
                <a:gd name="T5" fmla="*/ 91 h 91"/>
                <a:gd name="T6" fmla="*/ 7 w 18"/>
                <a:gd name="T7" fmla="*/ 91 h 91"/>
                <a:gd name="T8" fmla="*/ 7 w 18"/>
                <a:gd name="T9" fmla="*/ 91 h 91"/>
                <a:gd name="T10" fmla="*/ 7 w 18"/>
                <a:gd name="T11" fmla="*/ 91 h 91"/>
                <a:gd name="T12" fmla="*/ 7 w 18"/>
                <a:gd name="T13" fmla="*/ 91 h 91"/>
                <a:gd name="T14" fmla="*/ 7 w 18"/>
                <a:gd name="T15" fmla="*/ 91 h 91"/>
                <a:gd name="T16" fmla="*/ 7 w 18"/>
                <a:gd name="T17" fmla="*/ 91 h 91"/>
                <a:gd name="T18" fmla="*/ 7 w 18"/>
                <a:gd name="T19" fmla="*/ 91 h 91"/>
                <a:gd name="T20" fmla="*/ 7 w 18"/>
                <a:gd name="T21" fmla="*/ 91 h 91"/>
                <a:gd name="T22" fmla="*/ 7 w 18"/>
                <a:gd name="T23" fmla="*/ 91 h 91"/>
                <a:gd name="T24" fmla="*/ 6 w 18"/>
                <a:gd name="T25" fmla="*/ 90 h 91"/>
                <a:gd name="T26" fmla="*/ 7 w 18"/>
                <a:gd name="T27" fmla="*/ 91 h 91"/>
                <a:gd name="T28" fmla="*/ 6 w 18"/>
                <a:gd name="T29" fmla="*/ 90 h 91"/>
                <a:gd name="T30" fmla="*/ 0 w 18"/>
                <a:gd name="T31" fmla="*/ 57 h 91"/>
                <a:gd name="T32" fmla="*/ 6 w 18"/>
                <a:gd name="T33" fmla="*/ 90 h 91"/>
                <a:gd name="T34" fmla="*/ 0 w 18"/>
                <a:gd name="T35" fmla="*/ 57 h 91"/>
                <a:gd name="T36" fmla="*/ 0 w 18"/>
                <a:gd name="T37" fmla="*/ 57 h 91"/>
                <a:gd name="T38" fmla="*/ 0 w 18"/>
                <a:gd name="T39" fmla="*/ 57 h 91"/>
                <a:gd name="T40" fmla="*/ 0 w 18"/>
                <a:gd name="T41" fmla="*/ 57 h 91"/>
                <a:gd name="T42" fmla="*/ 0 w 18"/>
                <a:gd name="T43" fmla="*/ 57 h 91"/>
                <a:gd name="T44" fmla="*/ 0 w 18"/>
                <a:gd name="T45" fmla="*/ 57 h 91"/>
                <a:gd name="T46" fmla="*/ 0 w 18"/>
                <a:gd name="T47" fmla="*/ 57 h 91"/>
                <a:gd name="T48" fmla="*/ 0 w 18"/>
                <a:gd name="T49" fmla="*/ 56 h 91"/>
                <a:gd name="T50" fmla="*/ 0 w 18"/>
                <a:gd name="T51" fmla="*/ 57 h 91"/>
                <a:gd name="T52" fmla="*/ 0 w 18"/>
                <a:gd name="T53" fmla="*/ 56 h 91"/>
                <a:gd name="T54" fmla="*/ 0 w 18"/>
                <a:gd name="T55" fmla="*/ 56 h 91"/>
                <a:gd name="T56" fmla="*/ 0 w 18"/>
                <a:gd name="T57" fmla="*/ 56 h 91"/>
                <a:gd name="T58" fmla="*/ 0 w 18"/>
                <a:gd name="T59" fmla="*/ 56 h 91"/>
                <a:gd name="T60" fmla="*/ 0 w 18"/>
                <a:gd name="T61" fmla="*/ 56 h 91"/>
                <a:gd name="T62" fmla="*/ 0 w 18"/>
                <a:gd name="T63" fmla="*/ 56 h 91"/>
                <a:gd name="T64" fmla="*/ 0 w 18"/>
                <a:gd name="T65" fmla="*/ 56 h 91"/>
                <a:gd name="T66" fmla="*/ 0 w 18"/>
                <a:gd name="T67" fmla="*/ 56 h 91"/>
                <a:gd name="T68" fmla="*/ 0 w 18"/>
                <a:gd name="T69" fmla="*/ 56 h 91"/>
                <a:gd name="T70" fmla="*/ 0 w 18"/>
                <a:gd name="T71" fmla="*/ 56 h 91"/>
                <a:gd name="T72" fmla="*/ 0 w 18"/>
                <a:gd name="T73" fmla="*/ 55 h 91"/>
                <a:gd name="T74" fmla="*/ 0 w 18"/>
                <a:gd name="T75" fmla="*/ 56 h 91"/>
                <a:gd name="T76" fmla="*/ 0 w 18"/>
                <a:gd name="T77" fmla="*/ 56 h 91"/>
                <a:gd name="T78" fmla="*/ 0 w 18"/>
                <a:gd name="T79" fmla="*/ 55 h 91"/>
                <a:gd name="T80" fmla="*/ 18 w 18"/>
                <a:gd name="T81" fmla="*/ 0 h 91"/>
                <a:gd name="T82" fmla="*/ 0 w 18"/>
                <a:gd name="T83" fmla="*/ 55 h 91"/>
                <a:gd name="T84" fmla="*/ 18 w 18"/>
                <a:gd name="T85" fmla="*/ 0 h 91"/>
                <a:gd name="T86" fmla="*/ 18 w 18"/>
                <a:gd name="T87" fmla="*/ 0 h 91"/>
                <a:gd name="T88" fmla="*/ 18 w 18"/>
                <a:gd name="T89" fmla="*/ 0 h 91"/>
                <a:gd name="T90" fmla="*/ 18 w 18"/>
                <a:gd name="T91" fmla="*/ 0 h 91"/>
                <a:gd name="T92" fmla="*/ 18 w 18"/>
                <a:gd name="T93" fmla="*/ 0 h 91"/>
                <a:gd name="T94" fmla="*/ 18 w 18"/>
                <a:gd name="T95" fmla="*/ 0 h 91"/>
                <a:gd name="T96" fmla="*/ 18 w 18"/>
                <a:gd name="T9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8" h="91"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6" y="90"/>
                  </a:moveTo>
                  <a:cubicBezTo>
                    <a:pt x="6" y="90"/>
                    <a:pt x="6" y="90"/>
                    <a:pt x="7" y="91"/>
                  </a:cubicBezTo>
                  <a:cubicBezTo>
                    <a:pt x="6" y="90"/>
                    <a:pt x="6" y="90"/>
                    <a:pt x="6" y="90"/>
                  </a:cubicBezTo>
                  <a:moveTo>
                    <a:pt x="0" y="57"/>
                  </a:moveTo>
                  <a:cubicBezTo>
                    <a:pt x="0" y="69"/>
                    <a:pt x="2" y="80"/>
                    <a:pt x="6" y="90"/>
                  </a:cubicBezTo>
                  <a:cubicBezTo>
                    <a:pt x="2" y="80"/>
                    <a:pt x="0" y="69"/>
                    <a:pt x="0" y="57"/>
                  </a:cubicBezTo>
                  <a:moveTo>
                    <a:pt x="0" y="57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moveTo>
                    <a:pt x="0" y="57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moveTo>
                    <a:pt x="0" y="56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6"/>
                  </a:cubicBezTo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moveTo>
                    <a:pt x="0" y="55"/>
                  </a:moveTo>
                  <a:cubicBezTo>
                    <a:pt x="0" y="55"/>
                    <a:pt x="0" y="55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5"/>
                    <a:pt x="0" y="55"/>
                    <a:pt x="0" y="55"/>
                  </a:cubicBezTo>
                  <a:moveTo>
                    <a:pt x="18" y="0"/>
                  </a:moveTo>
                  <a:cubicBezTo>
                    <a:pt x="7" y="15"/>
                    <a:pt x="0" y="35"/>
                    <a:pt x="0" y="55"/>
                  </a:cubicBezTo>
                  <a:cubicBezTo>
                    <a:pt x="0" y="35"/>
                    <a:pt x="7" y="15"/>
                    <a:pt x="18" y="0"/>
                  </a:cubicBezTo>
                  <a:moveTo>
                    <a:pt x="1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moveTo>
                    <a:pt x="1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93" name="Forme libre 59"/>
            <p:cNvSpPr>
              <a:spLocks/>
            </p:cNvSpPr>
            <p:nvPr/>
          </p:nvSpPr>
          <p:spPr bwMode="auto">
            <a:xfrm>
              <a:off x="3810000" y="4666053"/>
              <a:ext cx="190500" cy="428625"/>
            </a:xfrm>
            <a:custGeom>
              <a:avLst/>
              <a:gdLst>
                <a:gd name="T0" fmla="*/ 49 w 78"/>
                <a:gd name="T1" fmla="*/ 0 h 175"/>
                <a:gd name="T2" fmla="*/ 18 w 78"/>
                <a:gd name="T3" fmla="*/ 27 h 175"/>
                <a:gd name="T4" fmla="*/ 18 w 78"/>
                <a:gd name="T5" fmla="*/ 27 h 175"/>
                <a:gd name="T6" fmla="*/ 18 w 78"/>
                <a:gd name="T7" fmla="*/ 27 h 175"/>
                <a:gd name="T8" fmla="*/ 18 w 78"/>
                <a:gd name="T9" fmla="*/ 27 h 175"/>
                <a:gd name="T10" fmla="*/ 18 w 78"/>
                <a:gd name="T11" fmla="*/ 27 h 175"/>
                <a:gd name="T12" fmla="*/ 0 w 78"/>
                <a:gd name="T13" fmla="*/ 82 h 175"/>
                <a:gd name="T14" fmla="*/ 0 w 78"/>
                <a:gd name="T15" fmla="*/ 82 h 175"/>
                <a:gd name="T16" fmla="*/ 0 w 78"/>
                <a:gd name="T17" fmla="*/ 83 h 175"/>
                <a:gd name="T18" fmla="*/ 0 w 78"/>
                <a:gd name="T19" fmla="*/ 83 h 175"/>
                <a:gd name="T20" fmla="*/ 0 w 78"/>
                <a:gd name="T21" fmla="*/ 83 h 175"/>
                <a:gd name="T22" fmla="*/ 0 w 78"/>
                <a:gd name="T23" fmla="*/ 83 h 175"/>
                <a:gd name="T24" fmla="*/ 0 w 78"/>
                <a:gd name="T25" fmla="*/ 83 h 175"/>
                <a:gd name="T26" fmla="*/ 0 w 78"/>
                <a:gd name="T27" fmla="*/ 83 h 175"/>
                <a:gd name="T28" fmla="*/ 0 w 78"/>
                <a:gd name="T29" fmla="*/ 83 h 175"/>
                <a:gd name="T30" fmla="*/ 0 w 78"/>
                <a:gd name="T31" fmla="*/ 83 h 175"/>
                <a:gd name="T32" fmla="*/ 0 w 78"/>
                <a:gd name="T33" fmla="*/ 84 h 175"/>
                <a:gd name="T34" fmla="*/ 0 w 78"/>
                <a:gd name="T35" fmla="*/ 84 h 175"/>
                <a:gd name="T36" fmla="*/ 0 w 78"/>
                <a:gd name="T37" fmla="*/ 84 h 175"/>
                <a:gd name="T38" fmla="*/ 0 w 78"/>
                <a:gd name="T39" fmla="*/ 84 h 175"/>
                <a:gd name="T40" fmla="*/ 0 w 78"/>
                <a:gd name="T41" fmla="*/ 84 h 175"/>
                <a:gd name="T42" fmla="*/ 0 w 78"/>
                <a:gd name="T43" fmla="*/ 84 h 175"/>
                <a:gd name="T44" fmla="*/ 6 w 78"/>
                <a:gd name="T45" fmla="*/ 117 h 175"/>
                <a:gd name="T46" fmla="*/ 6 w 78"/>
                <a:gd name="T47" fmla="*/ 117 h 175"/>
                <a:gd name="T48" fmla="*/ 7 w 78"/>
                <a:gd name="T49" fmla="*/ 118 h 175"/>
                <a:gd name="T50" fmla="*/ 7 w 78"/>
                <a:gd name="T51" fmla="*/ 118 h 175"/>
                <a:gd name="T52" fmla="*/ 7 w 78"/>
                <a:gd name="T53" fmla="*/ 118 h 175"/>
                <a:gd name="T54" fmla="*/ 7 w 78"/>
                <a:gd name="T55" fmla="*/ 118 h 175"/>
                <a:gd name="T56" fmla="*/ 7 w 78"/>
                <a:gd name="T57" fmla="*/ 118 h 175"/>
                <a:gd name="T58" fmla="*/ 7 w 78"/>
                <a:gd name="T59" fmla="*/ 118 h 175"/>
                <a:gd name="T60" fmla="*/ 7 w 78"/>
                <a:gd name="T61" fmla="*/ 118 h 175"/>
                <a:gd name="T62" fmla="*/ 7 w 78"/>
                <a:gd name="T63" fmla="*/ 118 h 175"/>
                <a:gd name="T64" fmla="*/ 7 w 78"/>
                <a:gd name="T65" fmla="*/ 118 h 175"/>
                <a:gd name="T66" fmla="*/ 78 w 78"/>
                <a:gd name="T67" fmla="*/ 175 h 175"/>
                <a:gd name="T68" fmla="*/ 46 w 78"/>
                <a:gd name="T69" fmla="*/ 153 h 175"/>
                <a:gd name="T70" fmla="*/ 19 w 78"/>
                <a:gd name="T71" fmla="*/ 106 h 175"/>
                <a:gd name="T72" fmla="*/ 15 w 78"/>
                <a:gd name="T73" fmla="*/ 78 h 175"/>
                <a:gd name="T74" fmla="*/ 15 w 78"/>
                <a:gd name="T75" fmla="*/ 77 h 175"/>
                <a:gd name="T76" fmla="*/ 30 w 78"/>
                <a:gd name="T77" fmla="*/ 24 h 175"/>
                <a:gd name="T78" fmla="*/ 46 w 78"/>
                <a:gd name="T79" fmla="*/ 3 h 175"/>
                <a:gd name="T80" fmla="*/ 49 w 78"/>
                <a:gd name="T81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8" h="175">
                  <a:moveTo>
                    <a:pt x="49" y="0"/>
                  </a:moveTo>
                  <a:cubicBezTo>
                    <a:pt x="37" y="7"/>
                    <a:pt x="27" y="16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7" y="42"/>
                    <a:pt x="0" y="6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96"/>
                    <a:pt x="2" y="107"/>
                    <a:pt x="6" y="117"/>
                  </a:cubicBezTo>
                  <a:cubicBezTo>
                    <a:pt x="6" y="117"/>
                    <a:pt x="6" y="117"/>
                    <a:pt x="6" y="117"/>
                  </a:cubicBezTo>
                  <a:cubicBezTo>
                    <a:pt x="6" y="117"/>
                    <a:pt x="6" y="117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19" y="148"/>
                    <a:pt x="46" y="170"/>
                    <a:pt x="78" y="175"/>
                  </a:cubicBezTo>
                  <a:cubicBezTo>
                    <a:pt x="66" y="170"/>
                    <a:pt x="55" y="162"/>
                    <a:pt x="46" y="153"/>
                  </a:cubicBezTo>
                  <a:cubicBezTo>
                    <a:pt x="33" y="140"/>
                    <a:pt x="24" y="124"/>
                    <a:pt x="19" y="106"/>
                  </a:cubicBezTo>
                  <a:cubicBezTo>
                    <a:pt x="18" y="97"/>
                    <a:pt x="17" y="88"/>
                    <a:pt x="15" y="78"/>
                  </a:cubicBezTo>
                  <a:cubicBezTo>
                    <a:pt x="15" y="78"/>
                    <a:pt x="15" y="78"/>
                    <a:pt x="15" y="77"/>
                  </a:cubicBezTo>
                  <a:cubicBezTo>
                    <a:pt x="15" y="58"/>
                    <a:pt x="20" y="41"/>
                    <a:pt x="30" y="24"/>
                  </a:cubicBezTo>
                  <a:cubicBezTo>
                    <a:pt x="35" y="17"/>
                    <a:pt x="41" y="10"/>
                    <a:pt x="46" y="3"/>
                  </a:cubicBezTo>
                  <a:cubicBezTo>
                    <a:pt x="47" y="2"/>
                    <a:pt x="48" y="1"/>
                    <a:pt x="49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94" name="Rectangle 60"/>
            <p:cNvSpPr>
              <a:spLocks noChangeArrowheads="1"/>
            </p:cNvSpPr>
            <p:nvPr/>
          </p:nvSpPr>
          <p:spPr bwMode="auto">
            <a:xfrm>
              <a:off x="3967163" y="4769241"/>
              <a:ext cx="139700" cy="185738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95" name="Rectangle 61"/>
            <p:cNvSpPr>
              <a:spLocks noChangeArrowheads="1"/>
            </p:cNvSpPr>
            <p:nvPr/>
          </p:nvSpPr>
          <p:spPr bwMode="auto">
            <a:xfrm>
              <a:off x="3911600" y="4672403"/>
              <a:ext cx="314189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2100" b="1">
                  <a:solidFill>
                    <a:srgbClr val="FF9936"/>
                  </a:solidFill>
                  <a:latin typeface="Raleway" panose="020B0003030101060003" pitchFamily="34" charset="0"/>
                </a:rPr>
                <a:t>10</a:t>
              </a:r>
              <a:endParaRPr kumimoji="0" lang="fr-FR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98" name="Forme libre 64"/>
          <p:cNvSpPr>
            <a:spLocks noEditPoints="1"/>
          </p:cNvSpPr>
          <p:nvPr/>
        </p:nvSpPr>
        <p:spPr bwMode="auto">
          <a:xfrm>
            <a:off x="3281363" y="5326453"/>
            <a:ext cx="17463" cy="168275"/>
          </a:xfrm>
          <a:custGeom>
            <a:avLst/>
            <a:gdLst>
              <a:gd name="T0" fmla="*/ 7 w 7"/>
              <a:gd name="T1" fmla="*/ 69 h 69"/>
              <a:gd name="T2" fmla="*/ 7 w 7"/>
              <a:gd name="T3" fmla="*/ 69 h 69"/>
              <a:gd name="T4" fmla="*/ 7 w 7"/>
              <a:gd name="T5" fmla="*/ 69 h 69"/>
              <a:gd name="T6" fmla="*/ 7 w 7"/>
              <a:gd name="T7" fmla="*/ 68 h 69"/>
              <a:gd name="T8" fmla="*/ 6 w 7"/>
              <a:gd name="T9" fmla="*/ 67 h 69"/>
              <a:gd name="T10" fmla="*/ 6 w 7"/>
              <a:gd name="T11" fmla="*/ 66 h 69"/>
              <a:gd name="T12" fmla="*/ 6 w 7"/>
              <a:gd name="T13" fmla="*/ 66 h 69"/>
              <a:gd name="T14" fmla="*/ 6 w 7"/>
              <a:gd name="T15" fmla="*/ 66 h 69"/>
              <a:gd name="T16" fmla="*/ 6 w 7"/>
              <a:gd name="T17" fmla="*/ 66 h 69"/>
              <a:gd name="T18" fmla="*/ 5 w 7"/>
              <a:gd name="T19" fmla="*/ 65 h 69"/>
              <a:gd name="T20" fmla="*/ 5 w 7"/>
              <a:gd name="T21" fmla="*/ 65 h 69"/>
              <a:gd name="T22" fmla="*/ 5 w 7"/>
              <a:gd name="T23" fmla="*/ 65 h 69"/>
              <a:gd name="T24" fmla="*/ 5 w 7"/>
              <a:gd name="T25" fmla="*/ 64 h 69"/>
              <a:gd name="T26" fmla="*/ 5 w 7"/>
              <a:gd name="T27" fmla="*/ 64 h 69"/>
              <a:gd name="T28" fmla="*/ 5 w 7"/>
              <a:gd name="T29" fmla="*/ 63 h 69"/>
              <a:gd name="T30" fmla="*/ 5 w 7"/>
              <a:gd name="T31" fmla="*/ 63 h 69"/>
              <a:gd name="T32" fmla="*/ 5 w 7"/>
              <a:gd name="T33" fmla="*/ 63 h 69"/>
              <a:gd name="T34" fmla="*/ 5 w 7"/>
              <a:gd name="T35" fmla="*/ 62 h 69"/>
              <a:gd name="T36" fmla="*/ 4 w 7"/>
              <a:gd name="T37" fmla="*/ 62 h 69"/>
              <a:gd name="T38" fmla="*/ 4 w 7"/>
              <a:gd name="T39" fmla="*/ 62 h 69"/>
              <a:gd name="T40" fmla="*/ 4 w 7"/>
              <a:gd name="T41" fmla="*/ 61 h 69"/>
              <a:gd name="T42" fmla="*/ 4 w 7"/>
              <a:gd name="T43" fmla="*/ 60 h 69"/>
              <a:gd name="T44" fmla="*/ 4 w 7"/>
              <a:gd name="T45" fmla="*/ 60 h 69"/>
              <a:gd name="T46" fmla="*/ 4 w 7"/>
              <a:gd name="T47" fmla="*/ 60 h 69"/>
              <a:gd name="T48" fmla="*/ 4 w 7"/>
              <a:gd name="T49" fmla="*/ 60 h 69"/>
              <a:gd name="T50" fmla="*/ 4 w 7"/>
              <a:gd name="T51" fmla="*/ 59 h 69"/>
              <a:gd name="T52" fmla="*/ 4 w 7"/>
              <a:gd name="T53" fmla="*/ 59 h 69"/>
              <a:gd name="T54" fmla="*/ 3 w 7"/>
              <a:gd name="T55" fmla="*/ 59 h 69"/>
              <a:gd name="T56" fmla="*/ 3 w 7"/>
              <a:gd name="T57" fmla="*/ 57 h 69"/>
              <a:gd name="T58" fmla="*/ 3 w 7"/>
              <a:gd name="T59" fmla="*/ 57 h 69"/>
              <a:gd name="T60" fmla="*/ 3 w 7"/>
              <a:gd name="T61" fmla="*/ 56 h 69"/>
              <a:gd name="T62" fmla="*/ 3 w 7"/>
              <a:gd name="T63" fmla="*/ 56 h 69"/>
              <a:gd name="T64" fmla="*/ 3 w 7"/>
              <a:gd name="T65" fmla="*/ 56 h 69"/>
              <a:gd name="T66" fmla="*/ 0 w 7"/>
              <a:gd name="T67" fmla="*/ 40 h 69"/>
              <a:gd name="T68" fmla="*/ 0 w 7"/>
              <a:gd name="T69" fmla="*/ 40 h 69"/>
              <a:gd name="T70" fmla="*/ 0 w 7"/>
              <a:gd name="T71" fmla="*/ 40 h 69"/>
              <a:gd name="T72" fmla="*/ 0 w 7"/>
              <a:gd name="T73" fmla="*/ 40 h 69"/>
              <a:gd name="T74" fmla="*/ 0 w 7"/>
              <a:gd name="T75" fmla="*/ 39 h 69"/>
              <a:gd name="T76" fmla="*/ 0 w 7"/>
              <a:gd name="T77" fmla="*/ 39 h 69"/>
              <a:gd name="T78" fmla="*/ 0 w 7"/>
              <a:gd name="T79" fmla="*/ 39 h 69"/>
              <a:gd name="T80" fmla="*/ 0 w 7"/>
              <a:gd name="T81" fmla="*/ 38 h 69"/>
              <a:gd name="T82" fmla="*/ 0 w 7"/>
              <a:gd name="T83" fmla="*/ 38 h 69"/>
              <a:gd name="T84" fmla="*/ 0 w 7"/>
              <a:gd name="T85" fmla="*/ 38 h 69"/>
              <a:gd name="T86" fmla="*/ 7 w 7"/>
              <a:gd name="T87" fmla="*/ 0 h 69"/>
              <a:gd name="T88" fmla="*/ 7 w 7"/>
              <a:gd name="T89" fmla="*/ 0 h 69"/>
              <a:gd name="T90" fmla="*/ 7 w 7"/>
              <a:gd name="T91" fmla="*/ 0 h 69"/>
              <a:gd name="T92" fmla="*/ 7 w 7"/>
              <a:gd name="T93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" h="69">
                <a:moveTo>
                  <a:pt x="7" y="69"/>
                </a:moveTo>
                <a:cubicBezTo>
                  <a:pt x="7" y="69"/>
                  <a:pt x="7" y="69"/>
                  <a:pt x="7" y="69"/>
                </a:cubicBezTo>
                <a:cubicBezTo>
                  <a:pt x="7" y="69"/>
                  <a:pt x="7" y="69"/>
                  <a:pt x="7" y="69"/>
                </a:cubicBezTo>
                <a:moveTo>
                  <a:pt x="7" y="69"/>
                </a:moveTo>
                <a:cubicBezTo>
                  <a:pt x="7" y="69"/>
                  <a:pt x="7" y="69"/>
                  <a:pt x="7" y="69"/>
                </a:cubicBezTo>
                <a:cubicBezTo>
                  <a:pt x="7" y="69"/>
                  <a:pt x="7" y="69"/>
                  <a:pt x="7" y="69"/>
                </a:cubicBezTo>
                <a:moveTo>
                  <a:pt x="7" y="69"/>
                </a:moveTo>
                <a:cubicBezTo>
                  <a:pt x="7" y="69"/>
                  <a:pt x="7" y="69"/>
                  <a:pt x="7" y="69"/>
                </a:cubicBezTo>
                <a:cubicBezTo>
                  <a:pt x="7" y="69"/>
                  <a:pt x="7" y="69"/>
                  <a:pt x="7" y="69"/>
                </a:cubicBezTo>
                <a:moveTo>
                  <a:pt x="7" y="68"/>
                </a:moveTo>
                <a:cubicBezTo>
                  <a:pt x="7" y="68"/>
                  <a:pt x="7" y="68"/>
                  <a:pt x="7" y="68"/>
                </a:cubicBezTo>
                <a:cubicBezTo>
                  <a:pt x="7" y="68"/>
                  <a:pt x="7" y="68"/>
                  <a:pt x="7" y="68"/>
                </a:cubicBezTo>
                <a:moveTo>
                  <a:pt x="6" y="67"/>
                </a:moveTo>
                <a:cubicBezTo>
                  <a:pt x="6" y="67"/>
                  <a:pt x="6" y="67"/>
                  <a:pt x="6" y="67"/>
                </a:cubicBezTo>
                <a:cubicBezTo>
                  <a:pt x="6" y="67"/>
                  <a:pt x="6" y="67"/>
                  <a:pt x="6" y="67"/>
                </a:cubicBezTo>
                <a:moveTo>
                  <a:pt x="6" y="66"/>
                </a:moveTo>
                <a:cubicBezTo>
                  <a:pt x="6" y="66"/>
                  <a:pt x="6" y="66"/>
                  <a:pt x="6" y="66"/>
                </a:cubicBezTo>
                <a:cubicBezTo>
                  <a:pt x="6" y="66"/>
                  <a:pt x="6" y="66"/>
                  <a:pt x="6" y="66"/>
                </a:cubicBezTo>
                <a:moveTo>
                  <a:pt x="6" y="66"/>
                </a:moveTo>
                <a:cubicBezTo>
                  <a:pt x="6" y="66"/>
                  <a:pt x="6" y="66"/>
                  <a:pt x="6" y="66"/>
                </a:cubicBezTo>
                <a:cubicBezTo>
                  <a:pt x="6" y="66"/>
                  <a:pt x="6" y="66"/>
                  <a:pt x="6" y="66"/>
                </a:cubicBezTo>
                <a:moveTo>
                  <a:pt x="6" y="66"/>
                </a:moveTo>
                <a:cubicBezTo>
                  <a:pt x="6" y="66"/>
                  <a:pt x="6" y="66"/>
                  <a:pt x="6" y="66"/>
                </a:cubicBezTo>
                <a:cubicBezTo>
                  <a:pt x="6" y="66"/>
                  <a:pt x="6" y="66"/>
                  <a:pt x="6" y="66"/>
                </a:cubicBezTo>
                <a:moveTo>
                  <a:pt x="6" y="66"/>
                </a:moveTo>
                <a:cubicBezTo>
                  <a:pt x="6" y="66"/>
                  <a:pt x="6" y="66"/>
                  <a:pt x="6" y="66"/>
                </a:cubicBezTo>
                <a:cubicBezTo>
                  <a:pt x="6" y="66"/>
                  <a:pt x="6" y="66"/>
                  <a:pt x="6" y="66"/>
                </a:cubicBezTo>
                <a:moveTo>
                  <a:pt x="5" y="65"/>
                </a:moveTo>
                <a:cubicBezTo>
                  <a:pt x="5" y="65"/>
                  <a:pt x="6" y="65"/>
                  <a:pt x="6" y="66"/>
                </a:cubicBezTo>
                <a:cubicBezTo>
                  <a:pt x="6" y="65"/>
                  <a:pt x="5" y="65"/>
                  <a:pt x="5" y="65"/>
                </a:cubicBezTo>
                <a:moveTo>
                  <a:pt x="5" y="65"/>
                </a:moveTo>
                <a:cubicBezTo>
                  <a:pt x="5" y="65"/>
                  <a:pt x="5" y="65"/>
                  <a:pt x="5" y="65"/>
                </a:cubicBezTo>
                <a:cubicBezTo>
                  <a:pt x="5" y="65"/>
                  <a:pt x="5" y="65"/>
                  <a:pt x="5" y="65"/>
                </a:cubicBezTo>
                <a:moveTo>
                  <a:pt x="5" y="65"/>
                </a:moveTo>
                <a:cubicBezTo>
                  <a:pt x="5" y="65"/>
                  <a:pt x="5" y="65"/>
                  <a:pt x="5" y="65"/>
                </a:cubicBezTo>
                <a:cubicBezTo>
                  <a:pt x="5" y="65"/>
                  <a:pt x="5" y="65"/>
                  <a:pt x="5" y="65"/>
                </a:cubicBezTo>
                <a:moveTo>
                  <a:pt x="5" y="64"/>
                </a:moveTo>
                <a:cubicBezTo>
                  <a:pt x="5" y="64"/>
                  <a:pt x="5" y="64"/>
                  <a:pt x="5" y="64"/>
                </a:cubicBezTo>
                <a:cubicBezTo>
                  <a:pt x="5" y="64"/>
                  <a:pt x="5" y="64"/>
                  <a:pt x="5" y="64"/>
                </a:cubicBezTo>
                <a:moveTo>
                  <a:pt x="5" y="64"/>
                </a:moveTo>
                <a:cubicBezTo>
                  <a:pt x="5" y="64"/>
                  <a:pt x="5" y="64"/>
                  <a:pt x="5" y="64"/>
                </a:cubicBezTo>
                <a:cubicBezTo>
                  <a:pt x="5" y="64"/>
                  <a:pt x="5" y="64"/>
                  <a:pt x="5" y="64"/>
                </a:cubicBezTo>
                <a:moveTo>
                  <a:pt x="5" y="63"/>
                </a:moveTo>
                <a:cubicBezTo>
                  <a:pt x="5" y="63"/>
                  <a:pt x="5" y="63"/>
                  <a:pt x="5" y="63"/>
                </a:cubicBezTo>
                <a:cubicBezTo>
                  <a:pt x="5" y="63"/>
                  <a:pt x="5" y="63"/>
                  <a:pt x="5" y="63"/>
                </a:cubicBezTo>
                <a:moveTo>
                  <a:pt x="5" y="63"/>
                </a:moveTo>
                <a:cubicBezTo>
                  <a:pt x="5" y="63"/>
                  <a:pt x="5" y="63"/>
                  <a:pt x="5" y="63"/>
                </a:cubicBezTo>
                <a:cubicBezTo>
                  <a:pt x="5" y="63"/>
                  <a:pt x="5" y="63"/>
                  <a:pt x="5" y="63"/>
                </a:cubicBezTo>
                <a:moveTo>
                  <a:pt x="5" y="63"/>
                </a:moveTo>
                <a:cubicBezTo>
                  <a:pt x="5" y="63"/>
                  <a:pt x="5" y="63"/>
                  <a:pt x="5" y="63"/>
                </a:cubicBezTo>
                <a:cubicBezTo>
                  <a:pt x="5" y="63"/>
                  <a:pt x="5" y="63"/>
                  <a:pt x="5" y="63"/>
                </a:cubicBezTo>
                <a:moveTo>
                  <a:pt x="5" y="62"/>
                </a:moveTo>
                <a:cubicBezTo>
                  <a:pt x="5" y="63"/>
                  <a:pt x="5" y="63"/>
                  <a:pt x="5" y="63"/>
                </a:cubicBezTo>
                <a:cubicBezTo>
                  <a:pt x="5" y="63"/>
                  <a:pt x="5" y="63"/>
                  <a:pt x="5" y="62"/>
                </a:cubicBezTo>
                <a:moveTo>
                  <a:pt x="4" y="62"/>
                </a:moveTo>
                <a:cubicBezTo>
                  <a:pt x="4" y="62"/>
                  <a:pt x="4" y="62"/>
                  <a:pt x="4" y="62"/>
                </a:cubicBezTo>
                <a:cubicBezTo>
                  <a:pt x="4" y="62"/>
                  <a:pt x="4" y="62"/>
                  <a:pt x="4" y="62"/>
                </a:cubicBezTo>
                <a:moveTo>
                  <a:pt x="4" y="62"/>
                </a:moveTo>
                <a:cubicBezTo>
                  <a:pt x="4" y="62"/>
                  <a:pt x="4" y="62"/>
                  <a:pt x="4" y="62"/>
                </a:cubicBezTo>
                <a:cubicBezTo>
                  <a:pt x="4" y="62"/>
                  <a:pt x="4" y="62"/>
                  <a:pt x="4" y="62"/>
                </a:cubicBezTo>
                <a:moveTo>
                  <a:pt x="4" y="61"/>
                </a:moveTo>
                <a:cubicBezTo>
                  <a:pt x="4" y="61"/>
                  <a:pt x="4" y="61"/>
                  <a:pt x="4" y="61"/>
                </a:cubicBezTo>
                <a:cubicBezTo>
                  <a:pt x="4" y="61"/>
                  <a:pt x="4" y="61"/>
                  <a:pt x="4" y="61"/>
                </a:cubicBezTo>
                <a:moveTo>
                  <a:pt x="4" y="60"/>
                </a:moveTo>
                <a:cubicBezTo>
                  <a:pt x="4" y="60"/>
                  <a:pt x="4" y="60"/>
                  <a:pt x="4" y="60"/>
                </a:cubicBezTo>
                <a:cubicBezTo>
                  <a:pt x="4" y="60"/>
                  <a:pt x="4" y="60"/>
                  <a:pt x="4" y="60"/>
                </a:cubicBezTo>
                <a:moveTo>
                  <a:pt x="4" y="60"/>
                </a:moveTo>
                <a:cubicBezTo>
                  <a:pt x="4" y="60"/>
                  <a:pt x="4" y="60"/>
                  <a:pt x="4" y="60"/>
                </a:cubicBezTo>
                <a:cubicBezTo>
                  <a:pt x="4" y="60"/>
                  <a:pt x="4" y="60"/>
                  <a:pt x="4" y="60"/>
                </a:cubicBezTo>
                <a:moveTo>
                  <a:pt x="4" y="60"/>
                </a:moveTo>
                <a:cubicBezTo>
                  <a:pt x="4" y="60"/>
                  <a:pt x="4" y="60"/>
                  <a:pt x="4" y="60"/>
                </a:cubicBezTo>
                <a:cubicBezTo>
                  <a:pt x="4" y="60"/>
                  <a:pt x="4" y="60"/>
                  <a:pt x="4" y="60"/>
                </a:cubicBezTo>
                <a:moveTo>
                  <a:pt x="4" y="60"/>
                </a:moveTo>
                <a:cubicBezTo>
                  <a:pt x="4" y="60"/>
                  <a:pt x="4" y="60"/>
                  <a:pt x="4" y="60"/>
                </a:cubicBezTo>
                <a:cubicBezTo>
                  <a:pt x="4" y="60"/>
                  <a:pt x="4" y="60"/>
                  <a:pt x="4" y="60"/>
                </a:cubicBezTo>
                <a:moveTo>
                  <a:pt x="4" y="59"/>
                </a:moveTo>
                <a:cubicBezTo>
                  <a:pt x="4" y="59"/>
                  <a:pt x="4" y="59"/>
                  <a:pt x="4" y="59"/>
                </a:cubicBezTo>
                <a:cubicBezTo>
                  <a:pt x="4" y="59"/>
                  <a:pt x="4" y="59"/>
                  <a:pt x="4" y="59"/>
                </a:cubicBezTo>
                <a:moveTo>
                  <a:pt x="4" y="59"/>
                </a:moveTo>
                <a:cubicBezTo>
                  <a:pt x="4" y="59"/>
                  <a:pt x="4" y="59"/>
                  <a:pt x="4" y="59"/>
                </a:cubicBezTo>
                <a:cubicBezTo>
                  <a:pt x="4" y="59"/>
                  <a:pt x="4" y="59"/>
                  <a:pt x="4" y="59"/>
                </a:cubicBezTo>
                <a:moveTo>
                  <a:pt x="3" y="59"/>
                </a:moveTo>
                <a:cubicBezTo>
                  <a:pt x="3" y="59"/>
                  <a:pt x="3" y="59"/>
                  <a:pt x="3" y="59"/>
                </a:cubicBezTo>
                <a:cubicBezTo>
                  <a:pt x="3" y="59"/>
                  <a:pt x="3" y="59"/>
                  <a:pt x="3" y="59"/>
                </a:cubicBezTo>
                <a:moveTo>
                  <a:pt x="3" y="57"/>
                </a:moveTo>
                <a:cubicBezTo>
                  <a:pt x="3" y="57"/>
                  <a:pt x="3" y="57"/>
                  <a:pt x="3" y="57"/>
                </a:cubicBezTo>
                <a:cubicBezTo>
                  <a:pt x="3" y="57"/>
                  <a:pt x="3" y="57"/>
                  <a:pt x="3" y="57"/>
                </a:cubicBezTo>
                <a:moveTo>
                  <a:pt x="3" y="57"/>
                </a:moveTo>
                <a:cubicBezTo>
                  <a:pt x="3" y="57"/>
                  <a:pt x="3" y="57"/>
                  <a:pt x="3" y="57"/>
                </a:cubicBezTo>
                <a:cubicBezTo>
                  <a:pt x="3" y="57"/>
                  <a:pt x="3" y="57"/>
                  <a:pt x="3" y="57"/>
                </a:cubicBezTo>
                <a:moveTo>
                  <a:pt x="3" y="56"/>
                </a:moveTo>
                <a:cubicBezTo>
                  <a:pt x="3" y="56"/>
                  <a:pt x="3" y="57"/>
                  <a:pt x="3" y="57"/>
                </a:cubicBezTo>
                <a:cubicBezTo>
                  <a:pt x="3" y="57"/>
                  <a:pt x="3" y="56"/>
                  <a:pt x="3" y="56"/>
                </a:cubicBezTo>
                <a:moveTo>
                  <a:pt x="3" y="56"/>
                </a:moveTo>
                <a:cubicBezTo>
                  <a:pt x="3" y="56"/>
                  <a:pt x="3" y="56"/>
                  <a:pt x="3" y="56"/>
                </a:cubicBezTo>
                <a:cubicBezTo>
                  <a:pt x="3" y="56"/>
                  <a:pt x="3" y="56"/>
                  <a:pt x="3" y="56"/>
                </a:cubicBezTo>
                <a:moveTo>
                  <a:pt x="3" y="56"/>
                </a:moveTo>
                <a:cubicBezTo>
                  <a:pt x="3" y="56"/>
                  <a:pt x="3" y="56"/>
                  <a:pt x="3" y="56"/>
                </a:cubicBezTo>
                <a:cubicBezTo>
                  <a:pt x="3" y="56"/>
                  <a:pt x="3" y="56"/>
                  <a:pt x="3" y="56"/>
                </a:cubicBezTo>
                <a:moveTo>
                  <a:pt x="0" y="40"/>
                </a:move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moveTo>
                  <a:pt x="0" y="40"/>
                </a:move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moveTo>
                  <a:pt x="0" y="40"/>
                </a:move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moveTo>
                  <a:pt x="0" y="40"/>
                </a:move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moveTo>
                  <a:pt x="0" y="39"/>
                </a:move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39"/>
                </a:cubicBezTo>
                <a:moveTo>
                  <a:pt x="0" y="39"/>
                </a:move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39"/>
                </a:cubicBezTo>
                <a:moveTo>
                  <a:pt x="0" y="39"/>
                </a:move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39"/>
                </a:cubicBezTo>
                <a:moveTo>
                  <a:pt x="0" y="38"/>
                </a:moveTo>
                <a:cubicBezTo>
                  <a:pt x="0" y="38"/>
                  <a:pt x="0" y="39"/>
                  <a:pt x="0" y="39"/>
                </a:cubicBezTo>
                <a:cubicBezTo>
                  <a:pt x="0" y="39"/>
                  <a:pt x="0" y="38"/>
                  <a:pt x="0" y="38"/>
                </a:cubicBezTo>
                <a:moveTo>
                  <a:pt x="0" y="38"/>
                </a:moveTo>
                <a:cubicBezTo>
                  <a:pt x="0" y="38"/>
                  <a:pt x="0" y="38"/>
                  <a:pt x="0" y="38"/>
                </a:cubicBezTo>
                <a:cubicBezTo>
                  <a:pt x="0" y="38"/>
                  <a:pt x="0" y="38"/>
                  <a:pt x="0" y="38"/>
                </a:cubicBezTo>
                <a:moveTo>
                  <a:pt x="0" y="38"/>
                </a:moveTo>
                <a:cubicBezTo>
                  <a:pt x="0" y="38"/>
                  <a:pt x="0" y="38"/>
                  <a:pt x="0" y="38"/>
                </a:cubicBezTo>
                <a:cubicBezTo>
                  <a:pt x="0" y="38"/>
                  <a:pt x="0" y="38"/>
                  <a:pt x="0" y="38"/>
                </a:cubicBezTo>
                <a:moveTo>
                  <a:pt x="7" y="0"/>
                </a:moveTo>
                <a:cubicBezTo>
                  <a:pt x="2" y="12"/>
                  <a:pt x="0" y="24"/>
                  <a:pt x="0" y="38"/>
                </a:cubicBezTo>
                <a:cubicBezTo>
                  <a:pt x="0" y="24"/>
                  <a:pt x="2" y="12"/>
                  <a:pt x="7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04" name="Forme libre 70"/>
          <p:cNvSpPr>
            <a:spLocks noEditPoints="1"/>
          </p:cNvSpPr>
          <p:nvPr/>
        </p:nvSpPr>
        <p:spPr bwMode="auto">
          <a:xfrm>
            <a:off x="1763713" y="2859478"/>
            <a:ext cx="1588" cy="55563"/>
          </a:xfrm>
          <a:custGeom>
            <a:avLst/>
            <a:gdLst>
              <a:gd name="T0" fmla="*/ 1 w 1"/>
              <a:gd name="T1" fmla="*/ 23 h 23"/>
              <a:gd name="T2" fmla="*/ 1 w 1"/>
              <a:gd name="T3" fmla="*/ 22 h 23"/>
              <a:gd name="T4" fmla="*/ 1 w 1"/>
              <a:gd name="T5" fmla="*/ 22 h 23"/>
              <a:gd name="T6" fmla="*/ 1 w 1"/>
              <a:gd name="T7" fmla="*/ 21 h 23"/>
              <a:gd name="T8" fmla="*/ 1 w 1"/>
              <a:gd name="T9" fmla="*/ 20 h 23"/>
              <a:gd name="T10" fmla="*/ 1 w 1"/>
              <a:gd name="T11" fmla="*/ 20 h 23"/>
              <a:gd name="T12" fmla="*/ 0 w 1"/>
              <a:gd name="T13" fmla="*/ 20 h 23"/>
              <a:gd name="T14" fmla="*/ 0 w 1"/>
              <a:gd name="T15" fmla="*/ 19 h 23"/>
              <a:gd name="T16" fmla="*/ 0 w 1"/>
              <a:gd name="T17" fmla="*/ 19 h 23"/>
              <a:gd name="T18" fmla="*/ 0 w 1"/>
              <a:gd name="T19" fmla="*/ 18 h 23"/>
              <a:gd name="T20" fmla="*/ 0 w 1"/>
              <a:gd name="T21" fmla="*/ 18 h 23"/>
              <a:gd name="T22" fmla="*/ 0 w 1"/>
              <a:gd name="T23" fmla="*/ 18 h 23"/>
              <a:gd name="T24" fmla="*/ 0 w 1"/>
              <a:gd name="T25" fmla="*/ 17 h 23"/>
              <a:gd name="T26" fmla="*/ 0 w 1"/>
              <a:gd name="T27" fmla="*/ 17 h 23"/>
              <a:gd name="T28" fmla="*/ 0 w 1"/>
              <a:gd name="T29" fmla="*/ 17 h 23"/>
              <a:gd name="T30" fmla="*/ 0 w 1"/>
              <a:gd name="T31" fmla="*/ 16 h 23"/>
              <a:gd name="T32" fmla="*/ 0 w 1"/>
              <a:gd name="T33" fmla="*/ 16 h 23"/>
              <a:gd name="T34" fmla="*/ 0 w 1"/>
              <a:gd name="T35" fmla="*/ 15 h 23"/>
              <a:gd name="T36" fmla="*/ 0 w 1"/>
              <a:gd name="T37" fmla="*/ 15 h 23"/>
              <a:gd name="T38" fmla="*/ 0 w 1"/>
              <a:gd name="T39" fmla="*/ 15 h 23"/>
              <a:gd name="T40" fmla="*/ 0 w 1"/>
              <a:gd name="T41" fmla="*/ 14 h 23"/>
              <a:gd name="T42" fmla="*/ 0 w 1"/>
              <a:gd name="T43" fmla="*/ 14 h 23"/>
              <a:gd name="T44" fmla="*/ 0 w 1"/>
              <a:gd name="T45" fmla="*/ 13 h 23"/>
              <a:gd name="T46" fmla="*/ 0 w 1"/>
              <a:gd name="T47" fmla="*/ 13 h 23"/>
              <a:gd name="T48" fmla="*/ 0 w 1"/>
              <a:gd name="T49" fmla="*/ 12 h 23"/>
              <a:gd name="T50" fmla="*/ 0 w 1"/>
              <a:gd name="T51" fmla="*/ 12 h 23"/>
              <a:gd name="T52" fmla="*/ 0 w 1"/>
              <a:gd name="T53" fmla="*/ 12 h 23"/>
              <a:gd name="T54" fmla="*/ 0 w 1"/>
              <a:gd name="T55" fmla="*/ 11 h 23"/>
              <a:gd name="T56" fmla="*/ 0 w 1"/>
              <a:gd name="T57" fmla="*/ 11 h 23"/>
              <a:gd name="T58" fmla="*/ 0 w 1"/>
              <a:gd name="T59" fmla="*/ 11 h 23"/>
              <a:gd name="T60" fmla="*/ 0 w 1"/>
              <a:gd name="T61" fmla="*/ 10 h 23"/>
              <a:gd name="T62" fmla="*/ 0 w 1"/>
              <a:gd name="T63" fmla="*/ 10 h 23"/>
              <a:gd name="T64" fmla="*/ 0 w 1"/>
              <a:gd name="T65" fmla="*/ 9 h 23"/>
              <a:gd name="T66" fmla="*/ 0 w 1"/>
              <a:gd name="T67" fmla="*/ 9 h 23"/>
              <a:gd name="T68" fmla="*/ 0 w 1"/>
              <a:gd name="T69" fmla="*/ 9 h 23"/>
              <a:gd name="T70" fmla="*/ 0 w 1"/>
              <a:gd name="T71" fmla="*/ 8 h 23"/>
              <a:gd name="T72" fmla="*/ 0 w 1"/>
              <a:gd name="T73" fmla="*/ 8 h 23"/>
              <a:gd name="T74" fmla="*/ 0 w 1"/>
              <a:gd name="T75" fmla="*/ 8 h 23"/>
              <a:gd name="T76" fmla="*/ 0 w 1"/>
              <a:gd name="T77" fmla="*/ 7 h 23"/>
              <a:gd name="T78" fmla="*/ 0 w 1"/>
              <a:gd name="T79" fmla="*/ 6 h 23"/>
              <a:gd name="T80" fmla="*/ 0 w 1"/>
              <a:gd name="T81" fmla="*/ 6 h 23"/>
              <a:gd name="T82" fmla="*/ 0 w 1"/>
              <a:gd name="T83" fmla="*/ 6 h 23"/>
              <a:gd name="T84" fmla="*/ 0 w 1"/>
              <a:gd name="T85" fmla="*/ 5 h 23"/>
              <a:gd name="T86" fmla="*/ 0 w 1"/>
              <a:gd name="T87" fmla="*/ 5 h 23"/>
              <a:gd name="T88" fmla="*/ 0 w 1"/>
              <a:gd name="T89" fmla="*/ 5 h 23"/>
              <a:gd name="T90" fmla="*/ 0 w 1"/>
              <a:gd name="T91" fmla="*/ 4 h 23"/>
              <a:gd name="T92" fmla="*/ 0 w 1"/>
              <a:gd name="T93" fmla="*/ 4 h 23"/>
              <a:gd name="T94" fmla="*/ 0 w 1"/>
              <a:gd name="T95" fmla="*/ 3 h 23"/>
              <a:gd name="T96" fmla="*/ 0 w 1"/>
              <a:gd name="T97" fmla="*/ 3 h 23"/>
              <a:gd name="T98" fmla="*/ 0 w 1"/>
              <a:gd name="T99" fmla="*/ 3 h 23"/>
              <a:gd name="T100" fmla="*/ 0 w 1"/>
              <a:gd name="T101" fmla="*/ 2 h 23"/>
              <a:gd name="T102" fmla="*/ 0 w 1"/>
              <a:gd name="T103" fmla="*/ 1 h 23"/>
              <a:gd name="T104" fmla="*/ 0 w 1"/>
              <a:gd name="T105" fmla="*/ 1 h 23"/>
              <a:gd name="T106" fmla="*/ 0 w 1"/>
              <a:gd name="T107" fmla="*/ 1 h 23"/>
              <a:gd name="T108" fmla="*/ 0 w 1"/>
              <a:gd name="T109" fmla="*/ 0 h 23"/>
              <a:gd name="T110" fmla="*/ 0 w 1"/>
              <a:gd name="T111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" h="23">
                <a:moveTo>
                  <a:pt x="1" y="23"/>
                </a:moveTo>
                <a:cubicBezTo>
                  <a:pt x="1" y="23"/>
                  <a:pt x="1" y="23"/>
                  <a:pt x="1" y="23"/>
                </a:cubicBezTo>
                <a:cubicBezTo>
                  <a:pt x="1" y="23"/>
                  <a:pt x="1" y="23"/>
                  <a:pt x="1" y="23"/>
                </a:cubicBezTo>
                <a:moveTo>
                  <a:pt x="1" y="23"/>
                </a:moveTo>
                <a:cubicBezTo>
                  <a:pt x="1" y="23"/>
                  <a:pt x="1" y="23"/>
                  <a:pt x="1" y="23"/>
                </a:cubicBezTo>
                <a:cubicBezTo>
                  <a:pt x="1" y="23"/>
                  <a:pt x="1" y="23"/>
                  <a:pt x="1" y="23"/>
                </a:cubicBezTo>
                <a:moveTo>
                  <a:pt x="1" y="22"/>
                </a:moveTo>
                <a:cubicBezTo>
                  <a:pt x="1" y="22"/>
                  <a:pt x="1" y="22"/>
                  <a:pt x="1" y="22"/>
                </a:cubicBezTo>
                <a:cubicBezTo>
                  <a:pt x="1" y="22"/>
                  <a:pt x="1" y="22"/>
                  <a:pt x="1" y="22"/>
                </a:cubicBezTo>
                <a:moveTo>
                  <a:pt x="1" y="22"/>
                </a:moveTo>
                <a:cubicBezTo>
                  <a:pt x="1" y="22"/>
                  <a:pt x="1" y="22"/>
                  <a:pt x="1" y="22"/>
                </a:cubicBezTo>
                <a:cubicBezTo>
                  <a:pt x="1" y="22"/>
                  <a:pt x="1" y="22"/>
                  <a:pt x="1" y="22"/>
                </a:cubicBezTo>
                <a:moveTo>
                  <a:pt x="1" y="21"/>
                </a:moveTo>
                <a:cubicBezTo>
                  <a:pt x="1" y="21"/>
                  <a:pt x="1" y="21"/>
                  <a:pt x="1" y="21"/>
                </a:cubicBezTo>
                <a:cubicBezTo>
                  <a:pt x="1" y="21"/>
                  <a:pt x="1" y="21"/>
                  <a:pt x="1" y="21"/>
                </a:cubicBezTo>
                <a:moveTo>
                  <a:pt x="1" y="21"/>
                </a:moveTo>
                <a:cubicBezTo>
                  <a:pt x="1" y="21"/>
                  <a:pt x="1" y="21"/>
                  <a:pt x="1" y="21"/>
                </a:cubicBezTo>
                <a:cubicBezTo>
                  <a:pt x="1" y="21"/>
                  <a:pt x="1" y="21"/>
                  <a:pt x="1" y="21"/>
                </a:cubicBezTo>
                <a:moveTo>
                  <a:pt x="1" y="20"/>
                </a:move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0"/>
                </a:cubicBezTo>
                <a:moveTo>
                  <a:pt x="1" y="20"/>
                </a:move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0"/>
                </a:cubicBezTo>
                <a:moveTo>
                  <a:pt x="1" y="20"/>
                </a:move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0"/>
                </a:cubicBezTo>
                <a:moveTo>
                  <a:pt x="0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20"/>
                  <a:pt x="0" y="20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7"/>
                </a:moveTo>
                <a:cubicBezTo>
                  <a:pt x="0" y="17"/>
                  <a:pt x="0" y="18"/>
                  <a:pt x="0" y="18"/>
                </a:cubicBezTo>
                <a:cubicBezTo>
                  <a:pt x="0" y="18"/>
                  <a:pt x="0" y="17"/>
                  <a:pt x="0" y="17"/>
                </a:cubicBezTo>
                <a:moveTo>
                  <a:pt x="0" y="17"/>
                </a:move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moveTo>
                  <a:pt x="0" y="17"/>
                </a:move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moveTo>
                  <a:pt x="0" y="17"/>
                </a:move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5"/>
                </a:moveTo>
                <a:cubicBezTo>
                  <a:pt x="0" y="15"/>
                  <a:pt x="0" y="15"/>
                  <a:pt x="0" y="16"/>
                </a:cubicBezTo>
                <a:cubicBezTo>
                  <a:pt x="0" y="15"/>
                  <a:pt x="0" y="15"/>
                  <a:pt x="0" y="15"/>
                </a:cubicBezTo>
                <a:moveTo>
                  <a:pt x="0" y="15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moveTo>
                  <a:pt x="0" y="15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moveTo>
                  <a:pt x="0" y="14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4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2"/>
                </a:moveTo>
                <a:cubicBezTo>
                  <a:pt x="0" y="12"/>
                  <a:pt x="0" y="13"/>
                  <a:pt x="0" y="13"/>
                </a:cubicBezTo>
                <a:cubicBezTo>
                  <a:pt x="0" y="13"/>
                  <a:pt x="0" y="12"/>
                  <a:pt x="0" y="12"/>
                </a:cubicBezTo>
                <a:moveTo>
                  <a:pt x="0" y="12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moveTo>
                  <a:pt x="0" y="12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moveTo>
                  <a:pt x="0" y="11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0"/>
                </a:moveTo>
                <a:cubicBezTo>
                  <a:pt x="0" y="10"/>
                  <a:pt x="0" y="10"/>
                  <a:pt x="0" y="11"/>
                </a:cubicBezTo>
                <a:cubicBezTo>
                  <a:pt x="0" y="10"/>
                  <a:pt x="0" y="10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9"/>
                </a:moveTo>
                <a:cubicBezTo>
                  <a:pt x="0" y="9"/>
                  <a:pt x="0" y="10"/>
                  <a:pt x="0" y="10"/>
                </a:cubicBezTo>
                <a:cubicBezTo>
                  <a:pt x="0" y="10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7"/>
                </a:moveTo>
                <a:cubicBezTo>
                  <a:pt x="0" y="7"/>
                  <a:pt x="0" y="7"/>
                  <a:pt x="0" y="8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6"/>
                </a:moveTo>
                <a:cubicBezTo>
                  <a:pt x="0" y="6"/>
                  <a:pt x="0" y="6"/>
                  <a:pt x="0" y="7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3"/>
                </a:moveTo>
                <a:cubicBezTo>
                  <a:pt x="0" y="3"/>
                  <a:pt x="0" y="4"/>
                  <a:pt x="0" y="4"/>
                </a:cubicBezTo>
                <a:cubicBezTo>
                  <a:pt x="0" y="4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12" name="Forme libre 78"/>
          <p:cNvSpPr>
            <a:spLocks noEditPoints="1"/>
          </p:cNvSpPr>
          <p:nvPr/>
        </p:nvSpPr>
        <p:spPr bwMode="auto">
          <a:xfrm>
            <a:off x="1012825" y="4132653"/>
            <a:ext cx="44450" cy="134938"/>
          </a:xfrm>
          <a:custGeom>
            <a:avLst/>
            <a:gdLst>
              <a:gd name="T0" fmla="*/ 18 w 18"/>
              <a:gd name="T1" fmla="*/ 55 h 55"/>
              <a:gd name="T2" fmla="*/ 18 w 18"/>
              <a:gd name="T3" fmla="*/ 55 h 55"/>
              <a:gd name="T4" fmla="*/ 18 w 18"/>
              <a:gd name="T5" fmla="*/ 55 h 55"/>
              <a:gd name="T6" fmla="*/ 18 w 18"/>
              <a:gd name="T7" fmla="*/ 55 h 55"/>
              <a:gd name="T8" fmla="*/ 18 w 18"/>
              <a:gd name="T9" fmla="*/ 55 h 55"/>
              <a:gd name="T10" fmla="*/ 18 w 18"/>
              <a:gd name="T11" fmla="*/ 55 h 55"/>
              <a:gd name="T12" fmla="*/ 17 w 18"/>
              <a:gd name="T13" fmla="*/ 55 h 55"/>
              <a:gd name="T14" fmla="*/ 18 w 18"/>
              <a:gd name="T15" fmla="*/ 55 h 55"/>
              <a:gd name="T16" fmla="*/ 17 w 18"/>
              <a:gd name="T17" fmla="*/ 55 h 55"/>
              <a:gd name="T18" fmla="*/ 0 w 18"/>
              <a:gd name="T19" fmla="*/ 1 h 55"/>
              <a:gd name="T20" fmla="*/ 17 w 18"/>
              <a:gd name="T21" fmla="*/ 55 h 55"/>
              <a:gd name="T22" fmla="*/ 0 w 18"/>
              <a:gd name="T23" fmla="*/ 1 h 55"/>
              <a:gd name="T24" fmla="*/ 0 w 18"/>
              <a:gd name="T25" fmla="*/ 1 h 55"/>
              <a:gd name="T26" fmla="*/ 0 w 18"/>
              <a:gd name="T27" fmla="*/ 1 h 55"/>
              <a:gd name="T28" fmla="*/ 0 w 18"/>
              <a:gd name="T29" fmla="*/ 1 h 55"/>
              <a:gd name="T30" fmla="*/ 0 w 18"/>
              <a:gd name="T31" fmla="*/ 1 h 55"/>
              <a:gd name="T32" fmla="*/ 0 w 18"/>
              <a:gd name="T33" fmla="*/ 1 h 55"/>
              <a:gd name="T34" fmla="*/ 0 w 18"/>
              <a:gd name="T35" fmla="*/ 1 h 55"/>
              <a:gd name="T36" fmla="*/ 0 w 18"/>
              <a:gd name="T37" fmla="*/ 0 h 55"/>
              <a:gd name="T38" fmla="*/ 0 w 18"/>
              <a:gd name="T39" fmla="*/ 1 h 55"/>
              <a:gd name="T40" fmla="*/ 0 w 18"/>
              <a:gd name="T41" fmla="*/ 1 h 55"/>
              <a:gd name="T42" fmla="*/ 0 w 18"/>
              <a:gd name="T43" fmla="*/ 0 h 55"/>
              <a:gd name="T44" fmla="*/ 0 w 18"/>
              <a:gd name="T45" fmla="*/ 0 h 55"/>
              <a:gd name="T46" fmla="*/ 0 w 18"/>
              <a:gd name="T47" fmla="*/ 0 h 55"/>
              <a:gd name="T48" fmla="*/ 0 w 18"/>
              <a:gd name="T49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8" h="55">
                <a:moveTo>
                  <a:pt x="18" y="55"/>
                </a:moveTo>
                <a:cubicBezTo>
                  <a:pt x="18" y="55"/>
                  <a:pt x="18" y="55"/>
                  <a:pt x="18" y="55"/>
                </a:cubicBezTo>
                <a:cubicBezTo>
                  <a:pt x="18" y="55"/>
                  <a:pt x="18" y="55"/>
                  <a:pt x="18" y="55"/>
                </a:cubicBezTo>
                <a:moveTo>
                  <a:pt x="18" y="55"/>
                </a:moveTo>
                <a:cubicBezTo>
                  <a:pt x="18" y="55"/>
                  <a:pt x="18" y="55"/>
                  <a:pt x="18" y="55"/>
                </a:cubicBezTo>
                <a:cubicBezTo>
                  <a:pt x="18" y="55"/>
                  <a:pt x="18" y="55"/>
                  <a:pt x="18" y="55"/>
                </a:cubicBezTo>
                <a:moveTo>
                  <a:pt x="17" y="55"/>
                </a:moveTo>
                <a:cubicBezTo>
                  <a:pt x="17" y="55"/>
                  <a:pt x="18" y="55"/>
                  <a:pt x="18" y="55"/>
                </a:cubicBezTo>
                <a:cubicBezTo>
                  <a:pt x="18" y="55"/>
                  <a:pt x="17" y="55"/>
                  <a:pt x="17" y="55"/>
                </a:cubicBezTo>
                <a:moveTo>
                  <a:pt x="0" y="1"/>
                </a:moveTo>
                <a:cubicBezTo>
                  <a:pt x="0" y="21"/>
                  <a:pt x="7" y="40"/>
                  <a:pt x="17" y="55"/>
                </a:cubicBezTo>
                <a:cubicBezTo>
                  <a:pt x="7" y="40"/>
                  <a:pt x="0" y="2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20" name="Forme libre 86"/>
          <p:cNvSpPr>
            <a:spLocks noEditPoints="1"/>
          </p:cNvSpPr>
          <p:nvPr/>
        </p:nvSpPr>
        <p:spPr bwMode="auto">
          <a:xfrm>
            <a:off x="1724025" y="5348678"/>
            <a:ext cx="9525" cy="117475"/>
          </a:xfrm>
          <a:custGeom>
            <a:avLst/>
            <a:gdLst>
              <a:gd name="T0" fmla="*/ 3 w 4"/>
              <a:gd name="T1" fmla="*/ 47 h 48"/>
              <a:gd name="T2" fmla="*/ 3 w 4"/>
              <a:gd name="T3" fmla="*/ 47 h 48"/>
              <a:gd name="T4" fmla="*/ 2 w 4"/>
              <a:gd name="T5" fmla="*/ 47 h 48"/>
              <a:gd name="T6" fmla="*/ 2 w 4"/>
              <a:gd name="T7" fmla="*/ 46 h 48"/>
              <a:gd name="T8" fmla="*/ 2 w 4"/>
              <a:gd name="T9" fmla="*/ 46 h 48"/>
              <a:gd name="T10" fmla="*/ 0 w 4"/>
              <a:gd name="T11" fmla="*/ 23 h 48"/>
              <a:gd name="T12" fmla="*/ 0 w 4"/>
              <a:gd name="T13" fmla="*/ 22 h 48"/>
              <a:gd name="T14" fmla="*/ 0 w 4"/>
              <a:gd name="T15" fmla="*/ 22 h 48"/>
              <a:gd name="T16" fmla="*/ 0 w 4"/>
              <a:gd name="T17" fmla="*/ 22 h 48"/>
              <a:gd name="T18" fmla="*/ 0 w 4"/>
              <a:gd name="T19" fmla="*/ 22 h 48"/>
              <a:gd name="T20" fmla="*/ 0 w 4"/>
              <a:gd name="T21" fmla="*/ 21 h 48"/>
              <a:gd name="T22" fmla="*/ 0 w 4"/>
              <a:gd name="T23" fmla="*/ 20 h 48"/>
              <a:gd name="T24" fmla="*/ 0 w 4"/>
              <a:gd name="T25" fmla="*/ 20 h 48"/>
              <a:gd name="T26" fmla="*/ 0 w 4"/>
              <a:gd name="T27" fmla="*/ 20 h 48"/>
              <a:gd name="T28" fmla="*/ 0 w 4"/>
              <a:gd name="T29" fmla="*/ 19 h 48"/>
              <a:gd name="T30" fmla="*/ 0 w 4"/>
              <a:gd name="T31" fmla="*/ 19 h 48"/>
              <a:gd name="T32" fmla="*/ 0 w 4"/>
              <a:gd name="T33" fmla="*/ 19 h 48"/>
              <a:gd name="T34" fmla="*/ 0 w 4"/>
              <a:gd name="T35" fmla="*/ 18 h 48"/>
              <a:gd name="T36" fmla="*/ 0 w 4"/>
              <a:gd name="T37" fmla="*/ 18 h 48"/>
              <a:gd name="T38" fmla="*/ 0 w 4"/>
              <a:gd name="T39" fmla="*/ 18 h 48"/>
              <a:gd name="T40" fmla="*/ 1 w 4"/>
              <a:gd name="T41" fmla="*/ 17 h 48"/>
              <a:gd name="T42" fmla="*/ 1 w 4"/>
              <a:gd name="T43" fmla="*/ 17 h 48"/>
              <a:gd name="T44" fmla="*/ 1 w 4"/>
              <a:gd name="T45" fmla="*/ 16 h 48"/>
              <a:gd name="T46" fmla="*/ 1 w 4"/>
              <a:gd name="T47" fmla="*/ 15 h 48"/>
              <a:gd name="T48" fmla="*/ 1 w 4"/>
              <a:gd name="T49" fmla="*/ 15 h 48"/>
              <a:gd name="T50" fmla="*/ 1 w 4"/>
              <a:gd name="T51" fmla="*/ 15 h 48"/>
              <a:gd name="T52" fmla="*/ 1 w 4"/>
              <a:gd name="T53" fmla="*/ 14 h 48"/>
              <a:gd name="T54" fmla="*/ 1 w 4"/>
              <a:gd name="T55" fmla="*/ 14 h 48"/>
              <a:gd name="T56" fmla="*/ 1 w 4"/>
              <a:gd name="T57" fmla="*/ 14 h 48"/>
              <a:gd name="T58" fmla="*/ 1 w 4"/>
              <a:gd name="T59" fmla="*/ 13 h 48"/>
              <a:gd name="T60" fmla="*/ 1 w 4"/>
              <a:gd name="T61" fmla="*/ 13 h 48"/>
              <a:gd name="T62" fmla="*/ 1 w 4"/>
              <a:gd name="T63" fmla="*/ 11 h 48"/>
              <a:gd name="T64" fmla="*/ 1 w 4"/>
              <a:gd name="T65" fmla="*/ 11 h 48"/>
              <a:gd name="T66" fmla="*/ 1 w 4"/>
              <a:gd name="T67" fmla="*/ 11 h 48"/>
              <a:gd name="T68" fmla="*/ 1 w 4"/>
              <a:gd name="T69" fmla="*/ 10 h 48"/>
              <a:gd name="T70" fmla="*/ 1 w 4"/>
              <a:gd name="T71" fmla="*/ 10 h 48"/>
              <a:gd name="T72" fmla="*/ 1 w 4"/>
              <a:gd name="T73" fmla="*/ 10 h 48"/>
              <a:gd name="T74" fmla="*/ 2 w 4"/>
              <a:gd name="T75" fmla="*/ 9 h 48"/>
              <a:gd name="T76" fmla="*/ 2 w 4"/>
              <a:gd name="T77" fmla="*/ 8 h 48"/>
              <a:gd name="T78" fmla="*/ 2 w 4"/>
              <a:gd name="T79" fmla="*/ 8 h 48"/>
              <a:gd name="T80" fmla="*/ 2 w 4"/>
              <a:gd name="T81" fmla="*/ 8 h 48"/>
              <a:gd name="T82" fmla="*/ 2 w 4"/>
              <a:gd name="T83" fmla="*/ 7 h 48"/>
              <a:gd name="T84" fmla="*/ 2 w 4"/>
              <a:gd name="T85" fmla="*/ 7 h 48"/>
              <a:gd name="T86" fmla="*/ 2 w 4"/>
              <a:gd name="T87" fmla="*/ 6 h 48"/>
              <a:gd name="T88" fmla="*/ 2 w 4"/>
              <a:gd name="T89" fmla="*/ 5 h 48"/>
              <a:gd name="T90" fmla="*/ 2 w 4"/>
              <a:gd name="T91" fmla="*/ 5 h 48"/>
              <a:gd name="T92" fmla="*/ 2 w 4"/>
              <a:gd name="T93" fmla="*/ 5 h 48"/>
              <a:gd name="T94" fmla="*/ 3 w 4"/>
              <a:gd name="T95" fmla="*/ 4 h 48"/>
              <a:gd name="T96" fmla="*/ 3 w 4"/>
              <a:gd name="T97" fmla="*/ 4 h 48"/>
              <a:gd name="T98" fmla="*/ 3 w 4"/>
              <a:gd name="T99" fmla="*/ 4 h 48"/>
              <a:gd name="T100" fmla="*/ 3 w 4"/>
              <a:gd name="T101" fmla="*/ 3 h 48"/>
              <a:gd name="T102" fmla="*/ 3 w 4"/>
              <a:gd name="T103" fmla="*/ 3 h 48"/>
              <a:gd name="T104" fmla="*/ 3 w 4"/>
              <a:gd name="T105" fmla="*/ 3 h 48"/>
              <a:gd name="T106" fmla="*/ 3 w 4"/>
              <a:gd name="T107" fmla="*/ 2 h 48"/>
              <a:gd name="T108" fmla="*/ 3 w 4"/>
              <a:gd name="T109" fmla="*/ 2 h 48"/>
              <a:gd name="T110" fmla="*/ 3 w 4"/>
              <a:gd name="T111" fmla="*/ 1 h 48"/>
              <a:gd name="T112" fmla="*/ 3 w 4"/>
              <a:gd name="T113" fmla="*/ 1 h 48"/>
              <a:gd name="T114" fmla="*/ 4 w 4"/>
              <a:gd name="T115" fmla="*/ 1 h 48"/>
              <a:gd name="T116" fmla="*/ 4 w 4"/>
              <a:gd name="T117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" h="48">
                <a:moveTo>
                  <a:pt x="3" y="48"/>
                </a:move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moveTo>
                  <a:pt x="3" y="47"/>
                </a:moveTo>
                <a:cubicBezTo>
                  <a:pt x="3" y="47"/>
                  <a:pt x="3" y="47"/>
                  <a:pt x="3" y="47"/>
                </a:cubicBezTo>
                <a:cubicBezTo>
                  <a:pt x="3" y="47"/>
                  <a:pt x="3" y="47"/>
                  <a:pt x="3" y="47"/>
                </a:cubicBezTo>
                <a:moveTo>
                  <a:pt x="2" y="47"/>
                </a:moveTo>
                <a:cubicBezTo>
                  <a:pt x="3" y="47"/>
                  <a:pt x="3" y="47"/>
                  <a:pt x="3" y="47"/>
                </a:cubicBezTo>
                <a:cubicBezTo>
                  <a:pt x="3" y="47"/>
                  <a:pt x="3" y="47"/>
                  <a:pt x="2" y="47"/>
                </a:cubicBezTo>
                <a:moveTo>
                  <a:pt x="2" y="47"/>
                </a:moveTo>
                <a:cubicBezTo>
                  <a:pt x="2" y="47"/>
                  <a:pt x="2" y="47"/>
                  <a:pt x="2" y="47"/>
                </a:cubicBezTo>
                <a:cubicBezTo>
                  <a:pt x="2" y="47"/>
                  <a:pt x="2" y="47"/>
                  <a:pt x="2" y="47"/>
                </a:cubicBezTo>
                <a:moveTo>
                  <a:pt x="2" y="46"/>
                </a:moveTo>
                <a:cubicBezTo>
                  <a:pt x="2" y="46"/>
                  <a:pt x="2" y="46"/>
                  <a:pt x="2" y="46"/>
                </a:cubicBezTo>
                <a:cubicBezTo>
                  <a:pt x="2" y="46"/>
                  <a:pt x="2" y="46"/>
                  <a:pt x="2" y="46"/>
                </a:cubicBezTo>
                <a:moveTo>
                  <a:pt x="2" y="46"/>
                </a:moveTo>
                <a:cubicBezTo>
                  <a:pt x="2" y="46"/>
                  <a:pt x="2" y="46"/>
                  <a:pt x="2" y="46"/>
                </a:cubicBezTo>
                <a:cubicBezTo>
                  <a:pt x="2" y="46"/>
                  <a:pt x="2" y="46"/>
                  <a:pt x="2" y="46"/>
                </a:cubicBezTo>
                <a:moveTo>
                  <a:pt x="2" y="45"/>
                </a:moveTo>
                <a:cubicBezTo>
                  <a:pt x="2" y="46"/>
                  <a:pt x="2" y="46"/>
                  <a:pt x="2" y="46"/>
                </a:cubicBezTo>
                <a:cubicBezTo>
                  <a:pt x="2" y="46"/>
                  <a:pt x="2" y="46"/>
                  <a:pt x="2" y="45"/>
                </a:cubicBezTo>
                <a:moveTo>
                  <a:pt x="0" y="23"/>
                </a:moveTo>
                <a:cubicBezTo>
                  <a:pt x="0" y="31"/>
                  <a:pt x="1" y="38"/>
                  <a:pt x="2" y="45"/>
                </a:cubicBezTo>
                <a:cubicBezTo>
                  <a:pt x="1" y="38"/>
                  <a:pt x="0" y="31"/>
                  <a:pt x="0" y="23"/>
                </a:cubicBezTo>
                <a:moveTo>
                  <a:pt x="0" y="23"/>
                </a:move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moveTo>
                  <a:pt x="0" y="22"/>
                </a:moveTo>
                <a:cubicBezTo>
                  <a:pt x="0" y="22"/>
                  <a:pt x="0" y="22"/>
                  <a:pt x="0" y="22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2"/>
                </a:cubicBezTo>
                <a:cubicBezTo>
                  <a:pt x="0" y="22"/>
                  <a:pt x="0" y="22"/>
                  <a:pt x="0" y="22"/>
                </a:cubicBezTo>
                <a:moveTo>
                  <a:pt x="0" y="22"/>
                </a:moveTo>
                <a:cubicBezTo>
                  <a:pt x="0" y="22"/>
                  <a:pt x="0" y="22"/>
                  <a:pt x="0" y="22"/>
                </a:cubicBezTo>
                <a:cubicBezTo>
                  <a:pt x="0" y="22"/>
                  <a:pt x="0" y="22"/>
                  <a:pt x="0" y="22"/>
                </a:cubicBezTo>
                <a:moveTo>
                  <a:pt x="0" y="22"/>
                </a:moveTo>
                <a:cubicBezTo>
                  <a:pt x="0" y="22"/>
                  <a:pt x="0" y="22"/>
                  <a:pt x="0" y="22"/>
                </a:cubicBezTo>
                <a:cubicBezTo>
                  <a:pt x="0" y="22"/>
                  <a:pt x="0" y="22"/>
                  <a:pt x="0" y="22"/>
                </a:cubicBezTo>
                <a:moveTo>
                  <a:pt x="0" y="21"/>
                </a:moveTo>
                <a:cubicBezTo>
                  <a:pt x="0" y="21"/>
                  <a:pt x="0" y="21"/>
                  <a:pt x="0" y="22"/>
                </a:cubicBezTo>
                <a:cubicBezTo>
                  <a:pt x="0" y="21"/>
                  <a:pt x="0" y="21"/>
                  <a:pt x="0" y="21"/>
                </a:cubicBezTo>
                <a:moveTo>
                  <a:pt x="0" y="21"/>
                </a:moveTo>
                <a:cubicBezTo>
                  <a:pt x="0" y="21"/>
                  <a:pt x="0" y="21"/>
                  <a:pt x="0" y="21"/>
                </a:cubicBezTo>
                <a:cubicBezTo>
                  <a:pt x="0" y="21"/>
                  <a:pt x="0" y="21"/>
                  <a:pt x="0" y="21"/>
                </a:cubicBezTo>
                <a:moveTo>
                  <a:pt x="0" y="21"/>
                </a:moveTo>
                <a:cubicBezTo>
                  <a:pt x="0" y="21"/>
                  <a:pt x="0" y="21"/>
                  <a:pt x="0" y="21"/>
                </a:cubicBezTo>
                <a:cubicBezTo>
                  <a:pt x="0" y="21"/>
                  <a:pt x="0" y="21"/>
                  <a:pt x="0" y="21"/>
                </a:cubicBezTo>
                <a:moveTo>
                  <a:pt x="0" y="20"/>
                </a:moveTo>
                <a:cubicBezTo>
                  <a:pt x="0" y="21"/>
                  <a:pt x="0" y="21"/>
                  <a:pt x="0" y="21"/>
                </a:cubicBezTo>
                <a:cubicBezTo>
                  <a:pt x="0" y="21"/>
                  <a:pt x="0" y="21"/>
                  <a:pt x="0" y="20"/>
                </a:cubicBezTo>
                <a:moveTo>
                  <a:pt x="0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20"/>
                  <a:pt x="0" y="20"/>
                </a:cubicBezTo>
                <a:moveTo>
                  <a:pt x="0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20"/>
                  <a:pt x="0" y="20"/>
                </a:cubicBezTo>
                <a:moveTo>
                  <a:pt x="0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20"/>
                  <a:pt x="0" y="20"/>
                </a:cubicBezTo>
                <a:moveTo>
                  <a:pt x="0" y="19"/>
                </a:moveTo>
                <a:cubicBezTo>
                  <a:pt x="0" y="19"/>
                  <a:pt x="0" y="19"/>
                  <a:pt x="0" y="20"/>
                </a:cubicBezTo>
                <a:cubicBezTo>
                  <a:pt x="0" y="19"/>
                  <a:pt x="0" y="19"/>
                  <a:pt x="0" y="19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8"/>
                </a:moveTo>
                <a:cubicBezTo>
                  <a:pt x="0" y="18"/>
                  <a:pt x="0" y="19"/>
                  <a:pt x="0" y="19"/>
                </a:cubicBezTo>
                <a:cubicBezTo>
                  <a:pt x="0" y="19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7"/>
                </a:move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moveTo>
                  <a:pt x="1" y="17"/>
                </a:moveTo>
                <a:cubicBezTo>
                  <a:pt x="1" y="17"/>
                  <a:pt x="0" y="17"/>
                  <a:pt x="0" y="17"/>
                </a:cubicBezTo>
                <a:cubicBezTo>
                  <a:pt x="0" y="17"/>
                  <a:pt x="1" y="17"/>
                  <a:pt x="1" y="17"/>
                </a:cubicBezTo>
                <a:moveTo>
                  <a:pt x="1" y="17"/>
                </a:moveTo>
                <a:cubicBezTo>
                  <a:pt x="1" y="17"/>
                  <a:pt x="1" y="17"/>
                  <a:pt x="1" y="17"/>
                </a:cubicBezTo>
                <a:cubicBezTo>
                  <a:pt x="1" y="17"/>
                  <a:pt x="1" y="17"/>
                  <a:pt x="1" y="17"/>
                </a:cubicBezTo>
                <a:moveTo>
                  <a:pt x="1" y="16"/>
                </a:moveTo>
                <a:cubicBezTo>
                  <a:pt x="1" y="16"/>
                  <a:pt x="1" y="17"/>
                  <a:pt x="1" y="17"/>
                </a:cubicBezTo>
                <a:cubicBezTo>
                  <a:pt x="1" y="17"/>
                  <a:pt x="1" y="16"/>
                  <a:pt x="1" y="16"/>
                </a:cubicBezTo>
                <a:moveTo>
                  <a:pt x="1" y="16"/>
                </a:move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moveTo>
                  <a:pt x="1" y="15"/>
                </a:moveTo>
                <a:cubicBezTo>
                  <a:pt x="1" y="15"/>
                  <a:pt x="1" y="16"/>
                  <a:pt x="1" y="16"/>
                </a:cubicBezTo>
                <a:cubicBezTo>
                  <a:pt x="1" y="16"/>
                  <a:pt x="1" y="15"/>
                  <a:pt x="1" y="15"/>
                </a:cubicBezTo>
                <a:moveTo>
                  <a:pt x="1" y="15"/>
                </a:move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5"/>
                  <a:pt x="1" y="15"/>
                </a:cubicBezTo>
                <a:moveTo>
                  <a:pt x="1" y="15"/>
                </a:move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5"/>
                  <a:pt x="1" y="15"/>
                </a:cubicBezTo>
                <a:moveTo>
                  <a:pt x="1" y="14"/>
                </a:moveTo>
                <a:cubicBezTo>
                  <a:pt x="1" y="14"/>
                  <a:pt x="1" y="14"/>
                  <a:pt x="1" y="15"/>
                </a:cubicBezTo>
                <a:cubicBezTo>
                  <a:pt x="1" y="14"/>
                  <a:pt x="1" y="14"/>
                  <a:pt x="1" y="14"/>
                </a:cubicBezTo>
                <a:moveTo>
                  <a:pt x="1" y="14"/>
                </a:moveTo>
                <a:cubicBezTo>
                  <a:pt x="1" y="14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moveTo>
                  <a:pt x="1" y="14"/>
                </a:moveTo>
                <a:cubicBezTo>
                  <a:pt x="1" y="14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moveTo>
                  <a:pt x="1" y="14"/>
                </a:moveTo>
                <a:cubicBezTo>
                  <a:pt x="1" y="14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moveTo>
                  <a:pt x="1" y="13"/>
                </a:moveTo>
                <a:cubicBezTo>
                  <a:pt x="1" y="13"/>
                  <a:pt x="1" y="13"/>
                  <a:pt x="1" y="13"/>
                </a:cubicBezTo>
                <a:cubicBezTo>
                  <a:pt x="1" y="13"/>
                  <a:pt x="1" y="13"/>
                  <a:pt x="1" y="13"/>
                </a:cubicBezTo>
                <a:moveTo>
                  <a:pt x="1" y="13"/>
                </a:moveTo>
                <a:cubicBezTo>
                  <a:pt x="1" y="13"/>
                  <a:pt x="1" y="13"/>
                  <a:pt x="1" y="13"/>
                </a:cubicBezTo>
                <a:cubicBezTo>
                  <a:pt x="1" y="13"/>
                  <a:pt x="1" y="13"/>
                  <a:pt x="1" y="13"/>
                </a:cubicBezTo>
                <a:moveTo>
                  <a:pt x="1" y="12"/>
                </a:moveTo>
                <a:cubicBezTo>
                  <a:pt x="1" y="12"/>
                  <a:pt x="1" y="13"/>
                  <a:pt x="1" y="13"/>
                </a:cubicBezTo>
                <a:cubicBezTo>
                  <a:pt x="1" y="13"/>
                  <a:pt x="1" y="12"/>
                  <a:pt x="1" y="12"/>
                </a:cubicBezTo>
                <a:moveTo>
                  <a:pt x="1" y="11"/>
                </a:moveTo>
                <a:cubicBezTo>
                  <a:pt x="1" y="12"/>
                  <a:pt x="1" y="12"/>
                  <a:pt x="1" y="12"/>
                </a:cubicBezTo>
                <a:cubicBezTo>
                  <a:pt x="1" y="12"/>
                  <a:pt x="1" y="12"/>
                  <a:pt x="1" y="11"/>
                </a:cubicBezTo>
                <a:moveTo>
                  <a:pt x="1" y="11"/>
                </a:moveTo>
                <a:cubicBezTo>
                  <a:pt x="1" y="11"/>
                  <a:pt x="1" y="11"/>
                  <a:pt x="1" y="11"/>
                </a:cubicBezTo>
                <a:cubicBezTo>
                  <a:pt x="1" y="11"/>
                  <a:pt x="1" y="11"/>
                  <a:pt x="1" y="11"/>
                </a:cubicBezTo>
                <a:moveTo>
                  <a:pt x="1" y="11"/>
                </a:moveTo>
                <a:cubicBezTo>
                  <a:pt x="1" y="11"/>
                  <a:pt x="1" y="11"/>
                  <a:pt x="1" y="11"/>
                </a:cubicBezTo>
                <a:cubicBezTo>
                  <a:pt x="1" y="11"/>
                  <a:pt x="1" y="11"/>
                  <a:pt x="1" y="11"/>
                </a:cubicBezTo>
                <a:moveTo>
                  <a:pt x="1" y="11"/>
                </a:moveTo>
                <a:cubicBezTo>
                  <a:pt x="1" y="11"/>
                  <a:pt x="1" y="11"/>
                  <a:pt x="1" y="11"/>
                </a:cubicBezTo>
                <a:cubicBezTo>
                  <a:pt x="1" y="11"/>
                  <a:pt x="1" y="11"/>
                  <a:pt x="1" y="11"/>
                </a:cubicBezTo>
                <a:moveTo>
                  <a:pt x="1" y="10"/>
                </a:moveTo>
                <a:cubicBezTo>
                  <a:pt x="1" y="10"/>
                  <a:pt x="1" y="11"/>
                  <a:pt x="1" y="11"/>
                </a:cubicBezTo>
                <a:cubicBezTo>
                  <a:pt x="1" y="11"/>
                  <a:pt x="1" y="10"/>
                  <a:pt x="1" y="10"/>
                </a:cubicBezTo>
                <a:moveTo>
                  <a:pt x="1" y="10"/>
                </a:moveTo>
                <a:cubicBezTo>
                  <a:pt x="1" y="10"/>
                  <a:pt x="1" y="10"/>
                  <a:pt x="1" y="10"/>
                </a:cubicBezTo>
                <a:cubicBezTo>
                  <a:pt x="1" y="10"/>
                  <a:pt x="1" y="10"/>
                  <a:pt x="1" y="10"/>
                </a:cubicBezTo>
                <a:moveTo>
                  <a:pt x="1" y="10"/>
                </a:moveTo>
                <a:cubicBezTo>
                  <a:pt x="1" y="10"/>
                  <a:pt x="1" y="10"/>
                  <a:pt x="1" y="10"/>
                </a:cubicBezTo>
                <a:cubicBezTo>
                  <a:pt x="1" y="10"/>
                  <a:pt x="1" y="10"/>
                  <a:pt x="1" y="10"/>
                </a:cubicBezTo>
                <a:moveTo>
                  <a:pt x="2" y="9"/>
                </a:moveTo>
                <a:cubicBezTo>
                  <a:pt x="2" y="10"/>
                  <a:pt x="1" y="10"/>
                  <a:pt x="1" y="10"/>
                </a:cubicBezTo>
                <a:cubicBezTo>
                  <a:pt x="1" y="10"/>
                  <a:pt x="2" y="10"/>
                  <a:pt x="2" y="9"/>
                </a:cubicBezTo>
                <a:moveTo>
                  <a:pt x="2" y="9"/>
                </a:move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moveTo>
                  <a:pt x="2" y="8"/>
                </a:moveTo>
                <a:cubicBezTo>
                  <a:pt x="2" y="8"/>
                  <a:pt x="2" y="9"/>
                  <a:pt x="2" y="9"/>
                </a:cubicBezTo>
                <a:cubicBezTo>
                  <a:pt x="2" y="9"/>
                  <a:pt x="2" y="8"/>
                  <a:pt x="2" y="8"/>
                </a:cubicBezTo>
                <a:moveTo>
                  <a:pt x="2" y="8"/>
                </a:move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moveTo>
                  <a:pt x="2" y="8"/>
                </a:move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moveTo>
                  <a:pt x="2" y="8"/>
                </a:move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moveTo>
                  <a:pt x="2" y="7"/>
                </a:move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moveTo>
                  <a:pt x="2" y="7"/>
                </a:move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moveTo>
                  <a:pt x="2" y="7"/>
                </a:move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moveTo>
                  <a:pt x="2" y="6"/>
                </a:move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6"/>
                </a:cubicBezTo>
                <a:moveTo>
                  <a:pt x="2" y="6"/>
                </a:move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moveTo>
                  <a:pt x="2" y="5"/>
                </a:move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5"/>
                </a:cubicBezTo>
                <a:moveTo>
                  <a:pt x="2" y="5"/>
                </a:move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moveTo>
                  <a:pt x="2" y="5"/>
                </a:move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moveTo>
                  <a:pt x="3" y="4"/>
                </a:move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4"/>
                </a:cubicBezTo>
                <a:moveTo>
                  <a:pt x="3" y="4"/>
                </a:move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moveTo>
                  <a:pt x="3" y="4"/>
                </a:move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moveTo>
                  <a:pt x="3" y="4"/>
                </a:move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moveTo>
                  <a:pt x="3" y="3"/>
                </a:moveTo>
                <a:cubicBezTo>
                  <a:pt x="3" y="3"/>
                  <a:pt x="3" y="4"/>
                  <a:pt x="3" y="4"/>
                </a:cubicBezTo>
                <a:cubicBezTo>
                  <a:pt x="3" y="4"/>
                  <a:pt x="3" y="3"/>
                  <a:pt x="3" y="3"/>
                </a:cubicBezTo>
                <a:moveTo>
                  <a:pt x="3" y="3"/>
                </a:move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moveTo>
                  <a:pt x="3" y="3"/>
                </a:move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moveTo>
                  <a:pt x="3" y="3"/>
                </a:move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moveTo>
                  <a:pt x="3" y="2"/>
                </a:move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moveTo>
                  <a:pt x="3" y="2"/>
                </a:move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moveTo>
                  <a:pt x="3" y="2"/>
                </a:move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moveTo>
                  <a:pt x="3" y="1"/>
                </a:moveTo>
                <a:cubicBezTo>
                  <a:pt x="3" y="1"/>
                  <a:pt x="3" y="2"/>
                  <a:pt x="3" y="2"/>
                </a:cubicBezTo>
                <a:cubicBezTo>
                  <a:pt x="3" y="2"/>
                  <a:pt x="3" y="1"/>
                  <a:pt x="3" y="1"/>
                </a:cubicBezTo>
                <a:moveTo>
                  <a:pt x="3" y="1"/>
                </a:move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moveTo>
                  <a:pt x="3" y="1"/>
                </a:move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moveTo>
                  <a:pt x="4" y="1"/>
                </a:move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moveTo>
                  <a:pt x="4" y="0"/>
                </a:moveTo>
                <a:cubicBezTo>
                  <a:pt x="4" y="0"/>
                  <a:pt x="4" y="0"/>
                  <a:pt x="4" y="1"/>
                </a:cubicBezTo>
                <a:cubicBezTo>
                  <a:pt x="4" y="0"/>
                  <a:pt x="4" y="0"/>
                  <a:pt x="4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grpSp>
        <p:nvGrpSpPr>
          <p:cNvPr id="7" name="Groupe 6">
            <a:extLst>
              <a:ext uri="{FF2B5EF4-FFF2-40B4-BE49-F238E27FC236}">
                <a16:creationId xmlns:a16="http://schemas.microsoft.com/office/drawing/2014/main" id="{C75428FF-0A84-4E2E-92DA-584511ABC382}"/>
              </a:ext>
            </a:extLst>
          </p:cNvPr>
          <p:cNvGrpSpPr/>
          <p:nvPr/>
        </p:nvGrpSpPr>
        <p:grpSpPr>
          <a:xfrm>
            <a:off x="2498725" y="5334391"/>
            <a:ext cx="568325" cy="566738"/>
            <a:chOff x="2498725" y="5334391"/>
            <a:chExt cx="568325" cy="566738"/>
          </a:xfrm>
        </p:grpSpPr>
        <p:sp>
          <p:nvSpPr>
            <p:cNvPr id="222" name="Forme libre 88"/>
            <p:cNvSpPr>
              <a:spLocks/>
            </p:cNvSpPr>
            <p:nvPr/>
          </p:nvSpPr>
          <p:spPr bwMode="auto">
            <a:xfrm>
              <a:off x="2498725" y="5334391"/>
              <a:ext cx="568325" cy="566738"/>
            </a:xfrm>
            <a:custGeom>
              <a:avLst/>
              <a:gdLst>
                <a:gd name="T0" fmla="*/ 116 w 232"/>
                <a:gd name="T1" fmla="*/ 232 h 232"/>
                <a:gd name="T2" fmla="*/ 232 w 232"/>
                <a:gd name="T3" fmla="*/ 116 h 232"/>
                <a:gd name="T4" fmla="*/ 116 w 232"/>
                <a:gd name="T5" fmla="*/ 0 h 232"/>
                <a:gd name="T6" fmla="*/ 0 w 232"/>
                <a:gd name="T7" fmla="*/ 116 h 232"/>
                <a:gd name="T8" fmla="*/ 116 w 232"/>
                <a:gd name="T9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32">
                  <a:moveTo>
                    <a:pt x="116" y="232"/>
                  </a:move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ubicBezTo>
                    <a:pt x="52" y="0"/>
                    <a:pt x="0" y="53"/>
                    <a:pt x="0" y="116"/>
                  </a:cubicBezTo>
                  <a:cubicBezTo>
                    <a:pt x="0" y="180"/>
                    <a:pt x="52" y="232"/>
                    <a:pt x="116" y="232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23" name="Ovale 89"/>
            <p:cNvSpPr>
              <a:spLocks noChangeArrowheads="1"/>
            </p:cNvSpPr>
            <p:nvPr/>
          </p:nvSpPr>
          <p:spPr bwMode="auto">
            <a:xfrm>
              <a:off x="2555875" y="5389953"/>
              <a:ext cx="457200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24" name="Forme libre 90"/>
            <p:cNvSpPr>
              <a:spLocks noEditPoints="1"/>
            </p:cNvSpPr>
            <p:nvPr/>
          </p:nvSpPr>
          <p:spPr bwMode="auto">
            <a:xfrm>
              <a:off x="2555875" y="5548703"/>
              <a:ext cx="9525" cy="127000"/>
            </a:xfrm>
            <a:custGeom>
              <a:avLst/>
              <a:gdLst>
                <a:gd name="T0" fmla="*/ 3 w 4"/>
                <a:gd name="T1" fmla="*/ 52 h 52"/>
                <a:gd name="T2" fmla="*/ 3 w 4"/>
                <a:gd name="T3" fmla="*/ 52 h 52"/>
                <a:gd name="T4" fmla="*/ 3 w 4"/>
                <a:gd name="T5" fmla="*/ 52 h 52"/>
                <a:gd name="T6" fmla="*/ 3 w 4"/>
                <a:gd name="T7" fmla="*/ 51 h 52"/>
                <a:gd name="T8" fmla="*/ 2 w 4"/>
                <a:gd name="T9" fmla="*/ 51 h 52"/>
                <a:gd name="T10" fmla="*/ 2 w 4"/>
                <a:gd name="T11" fmla="*/ 51 h 52"/>
                <a:gd name="T12" fmla="*/ 2 w 4"/>
                <a:gd name="T13" fmla="*/ 51 h 52"/>
                <a:gd name="T14" fmla="*/ 2 w 4"/>
                <a:gd name="T15" fmla="*/ 50 h 52"/>
                <a:gd name="T16" fmla="*/ 2 w 4"/>
                <a:gd name="T17" fmla="*/ 50 h 52"/>
                <a:gd name="T18" fmla="*/ 2 w 4"/>
                <a:gd name="T19" fmla="*/ 50 h 52"/>
                <a:gd name="T20" fmla="*/ 2 w 4"/>
                <a:gd name="T21" fmla="*/ 49 h 52"/>
                <a:gd name="T22" fmla="*/ 2 w 4"/>
                <a:gd name="T23" fmla="*/ 49 h 52"/>
                <a:gd name="T24" fmla="*/ 2 w 4"/>
                <a:gd name="T25" fmla="*/ 49 h 52"/>
                <a:gd name="T26" fmla="*/ 2 w 4"/>
                <a:gd name="T27" fmla="*/ 49 h 52"/>
                <a:gd name="T28" fmla="*/ 2 w 4"/>
                <a:gd name="T29" fmla="*/ 49 h 52"/>
                <a:gd name="T30" fmla="*/ 2 w 4"/>
                <a:gd name="T31" fmla="*/ 49 h 52"/>
                <a:gd name="T32" fmla="*/ 2 w 4"/>
                <a:gd name="T33" fmla="*/ 48 h 52"/>
                <a:gd name="T34" fmla="*/ 2 w 4"/>
                <a:gd name="T35" fmla="*/ 48 h 52"/>
                <a:gd name="T36" fmla="*/ 2 w 4"/>
                <a:gd name="T37" fmla="*/ 48 h 52"/>
                <a:gd name="T38" fmla="*/ 0 w 4"/>
                <a:gd name="T39" fmla="*/ 35 h 52"/>
                <a:gd name="T40" fmla="*/ 0 w 4"/>
                <a:gd name="T41" fmla="*/ 35 h 52"/>
                <a:gd name="T42" fmla="*/ 0 w 4"/>
                <a:gd name="T43" fmla="*/ 35 h 52"/>
                <a:gd name="T44" fmla="*/ 0 w 4"/>
                <a:gd name="T45" fmla="*/ 33 h 52"/>
                <a:gd name="T46" fmla="*/ 0 w 4"/>
                <a:gd name="T47" fmla="*/ 33 h 52"/>
                <a:gd name="T48" fmla="*/ 0 w 4"/>
                <a:gd name="T49" fmla="*/ 33 h 52"/>
                <a:gd name="T50" fmla="*/ 0 w 4"/>
                <a:gd name="T51" fmla="*/ 32 h 52"/>
                <a:gd name="T52" fmla="*/ 0 w 4"/>
                <a:gd name="T53" fmla="*/ 32 h 52"/>
                <a:gd name="T54" fmla="*/ 0 w 4"/>
                <a:gd name="T55" fmla="*/ 32 h 52"/>
                <a:gd name="T56" fmla="*/ 0 w 4"/>
                <a:gd name="T57" fmla="*/ 32 h 52"/>
                <a:gd name="T58" fmla="*/ 0 w 4"/>
                <a:gd name="T59" fmla="*/ 32 h 52"/>
                <a:gd name="T60" fmla="*/ 0 w 4"/>
                <a:gd name="T61" fmla="*/ 32 h 52"/>
                <a:gd name="T62" fmla="*/ 0 w 4"/>
                <a:gd name="T63" fmla="*/ 31 h 52"/>
                <a:gd name="T64" fmla="*/ 0 w 4"/>
                <a:gd name="T65" fmla="*/ 31 h 52"/>
                <a:gd name="T66" fmla="*/ 0 w 4"/>
                <a:gd name="T67" fmla="*/ 30 h 52"/>
                <a:gd name="T68" fmla="*/ 0 w 4"/>
                <a:gd name="T69" fmla="*/ 30 h 52"/>
                <a:gd name="T70" fmla="*/ 0 w 4"/>
                <a:gd name="T71" fmla="*/ 30 h 52"/>
                <a:gd name="T72" fmla="*/ 0 w 4"/>
                <a:gd name="T73" fmla="*/ 30 h 52"/>
                <a:gd name="T74" fmla="*/ 0 w 4"/>
                <a:gd name="T75" fmla="*/ 29 h 52"/>
                <a:gd name="T76" fmla="*/ 0 w 4"/>
                <a:gd name="T77" fmla="*/ 29 h 52"/>
                <a:gd name="T78" fmla="*/ 0 w 4"/>
                <a:gd name="T79" fmla="*/ 29 h 52"/>
                <a:gd name="T80" fmla="*/ 0 w 4"/>
                <a:gd name="T81" fmla="*/ 29 h 52"/>
                <a:gd name="T82" fmla="*/ 0 w 4"/>
                <a:gd name="T83" fmla="*/ 29 h 52"/>
                <a:gd name="T84" fmla="*/ 0 w 4"/>
                <a:gd name="T85" fmla="*/ 29 h 52"/>
                <a:gd name="T86" fmla="*/ 0 w 4"/>
                <a:gd name="T87" fmla="*/ 28 h 52"/>
                <a:gd name="T88" fmla="*/ 0 w 4"/>
                <a:gd name="T89" fmla="*/ 28 h 52"/>
                <a:gd name="T90" fmla="*/ 4 w 4"/>
                <a:gd name="T91" fmla="*/ 1 h 52"/>
                <a:gd name="T92" fmla="*/ 4 w 4"/>
                <a:gd name="T93" fmla="*/ 1 h 52"/>
                <a:gd name="T94" fmla="*/ 4 w 4"/>
                <a:gd name="T95" fmla="*/ 1 h 52"/>
                <a:gd name="T96" fmla="*/ 4 w 4"/>
                <a:gd name="T97" fmla="*/ 1 h 52"/>
                <a:gd name="T98" fmla="*/ 4 w 4"/>
                <a:gd name="T99" fmla="*/ 1 h 52"/>
                <a:gd name="T100" fmla="*/ 4 w 4"/>
                <a:gd name="T101" fmla="*/ 1 h 52"/>
                <a:gd name="T102" fmla="*/ 4 w 4"/>
                <a:gd name="T103" fmla="*/ 0 h 52"/>
                <a:gd name="T104" fmla="*/ 4 w 4"/>
                <a:gd name="T105" fmla="*/ 0 h 52"/>
                <a:gd name="T106" fmla="*/ 4 w 4"/>
                <a:gd name="T107" fmla="*/ 0 h 52"/>
                <a:gd name="T108" fmla="*/ 4 w 4"/>
                <a:gd name="T109" fmla="*/ 0 h 52"/>
                <a:gd name="T110" fmla="*/ 4 w 4"/>
                <a:gd name="T11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" h="52">
                  <a:moveTo>
                    <a:pt x="3" y="52"/>
                  </a:moveTo>
                  <a:cubicBezTo>
                    <a:pt x="3" y="52"/>
                    <a:pt x="3" y="52"/>
                    <a:pt x="3" y="52"/>
                  </a:cubicBezTo>
                  <a:cubicBezTo>
                    <a:pt x="3" y="52"/>
                    <a:pt x="3" y="52"/>
                    <a:pt x="3" y="52"/>
                  </a:cubicBezTo>
                  <a:moveTo>
                    <a:pt x="3" y="52"/>
                  </a:moveTo>
                  <a:cubicBezTo>
                    <a:pt x="3" y="52"/>
                    <a:pt x="3" y="52"/>
                    <a:pt x="3" y="52"/>
                  </a:cubicBezTo>
                  <a:cubicBezTo>
                    <a:pt x="3" y="52"/>
                    <a:pt x="3" y="52"/>
                    <a:pt x="3" y="52"/>
                  </a:cubicBezTo>
                  <a:moveTo>
                    <a:pt x="3" y="51"/>
                  </a:moveTo>
                  <a:cubicBezTo>
                    <a:pt x="3" y="51"/>
                    <a:pt x="3" y="51"/>
                    <a:pt x="3" y="51"/>
                  </a:cubicBezTo>
                  <a:cubicBezTo>
                    <a:pt x="3" y="51"/>
                    <a:pt x="3" y="51"/>
                    <a:pt x="3" y="51"/>
                  </a:cubicBezTo>
                  <a:moveTo>
                    <a:pt x="2" y="51"/>
                  </a:move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moveTo>
                    <a:pt x="2" y="51"/>
                  </a:move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moveTo>
                    <a:pt x="2" y="50"/>
                  </a:moveTo>
                  <a:cubicBezTo>
                    <a:pt x="2" y="50"/>
                    <a:pt x="2" y="51"/>
                    <a:pt x="2" y="51"/>
                  </a:cubicBezTo>
                  <a:cubicBezTo>
                    <a:pt x="2" y="51"/>
                    <a:pt x="2" y="50"/>
                    <a:pt x="2" y="50"/>
                  </a:cubicBezTo>
                  <a:moveTo>
                    <a:pt x="2" y="50"/>
                  </a:moveTo>
                  <a:cubicBezTo>
                    <a:pt x="2" y="50"/>
                    <a:pt x="2" y="50"/>
                    <a:pt x="2" y="50"/>
                  </a:cubicBezTo>
                  <a:cubicBezTo>
                    <a:pt x="2" y="50"/>
                    <a:pt x="2" y="50"/>
                    <a:pt x="2" y="50"/>
                  </a:cubicBezTo>
                  <a:moveTo>
                    <a:pt x="2" y="49"/>
                  </a:moveTo>
                  <a:cubicBezTo>
                    <a:pt x="2" y="50"/>
                    <a:pt x="2" y="50"/>
                    <a:pt x="2" y="50"/>
                  </a:cubicBezTo>
                  <a:cubicBezTo>
                    <a:pt x="2" y="50"/>
                    <a:pt x="2" y="50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8"/>
                  </a:moveTo>
                  <a:cubicBezTo>
                    <a:pt x="2" y="48"/>
                    <a:pt x="2" y="49"/>
                    <a:pt x="2" y="49"/>
                  </a:cubicBezTo>
                  <a:cubicBezTo>
                    <a:pt x="2" y="49"/>
                    <a:pt x="2" y="48"/>
                    <a:pt x="2" y="48"/>
                  </a:cubicBezTo>
                  <a:moveTo>
                    <a:pt x="2" y="48"/>
                  </a:moveTo>
                  <a:cubicBezTo>
                    <a:pt x="2" y="48"/>
                    <a:pt x="2" y="48"/>
                    <a:pt x="2" y="48"/>
                  </a:cubicBezTo>
                  <a:cubicBezTo>
                    <a:pt x="2" y="48"/>
                    <a:pt x="2" y="48"/>
                    <a:pt x="2" y="48"/>
                  </a:cubicBezTo>
                  <a:moveTo>
                    <a:pt x="0" y="35"/>
                  </a:moveTo>
                  <a:cubicBezTo>
                    <a:pt x="0" y="40"/>
                    <a:pt x="1" y="44"/>
                    <a:pt x="2" y="48"/>
                  </a:cubicBezTo>
                  <a:cubicBezTo>
                    <a:pt x="1" y="44"/>
                    <a:pt x="0" y="40"/>
                    <a:pt x="0" y="35"/>
                  </a:cubicBezTo>
                  <a:moveTo>
                    <a:pt x="0" y="33"/>
                  </a:moveTo>
                  <a:cubicBezTo>
                    <a:pt x="0" y="34"/>
                    <a:pt x="0" y="35"/>
                    <a:pt x="0" y="35"/>
                  </a:cubicBezTo>
                  <a:cubicBezTo>
                    <a:pt x="0" y="35"/>
                    <a:pt x="0" y="34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2"/>
                  </a:moveTo>
                  <a:cubicBezTo>
                    <a:pt x="0" y="32"/>
                    <a:pt x="0" y="33"/>
                    <a:pt x="0" y="33"/>
                  </a:cubicBezTo>
                  <a:cubicBezTo>
                    <a:pt x="0" y="33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2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0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8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4" y="1"/>
                  </a:moveTo>
                  <a:cubicBezTo>
                    <a:pt x="1" y="10"/>
                    <a:pt x="0" y="19"/>
                    <a:pt x="0" y="28"/>
                  </a:cubicBezTo>
                  <a:cubicBezTo>
                    <a:pt x="0" y="19"/>
                    <a:pt x="1" y="10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1"/>
                    <a:pt x="4" y="1"/>
                  </a:cubicBezTo>
                  <a:cubicBezTo>
                    <a:pt x="4" y="1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25" name="Forme libre 91"/>
            <p:cNvSpPr>
              <a:spLocks/>
            </p:cNvSpPr>
            <p:nvPr/>
          </p:nvSpPr>
          <p:spPr bwMode="auto">
            <a:xfrm>
              <a:off x="2555875" y="5416941"/>
              <a:ext cx="190500" cy="428625"/>
            </a:xfrm>
            <a:custGeom>
              <a:avLst/>
              <a:gdLst>
                <a:gd name="T0" fmla="*/ 4 w 78"/>
                <a:gd name="T1" fmla="*/ 54 h 175"/>
                <a:gd name="T2" fmla="*/ 4 w 78"/>
                <a:gd name="T3" fmla="*/ 54 h 175"/>
                <a:gd name="T4" fmla="*/ 4 w 78"/>
                <a:gd name="T5" fmla="*/ 54 h 175"/>
                <a:gd name="T6" fmla="*/ 4 w 78"/>
                <a:gd name="T7" fmla="*/ 55 h 175"/>
                <a:gd name="T8" fmla="*/ 4 w 78"/>
                <a:gd name="T9" fmla="*/ 55 h 175"/>
                <a:gd name="T10" fmla="*/ 4 w 78"/>
                <a:gd name="T11" fmla="*/ 55 h 175"/>
                <a:gd name="T12" fmla="*/ 4 w 78"/>
                <a:gd name="T13" fmla="*/ 55 h 175"/>
                <a:gd name="T14" fmla="*/ 0 w 78"/>
                <a:gd name="T15" fmla="*/ 82 h 175"/>
                <a:gd name="T16" fmla="*/ 0 w 78"/>
                <a:gd name="T17" fmla="*/ 82 h 175"/>
                <a:gd name="T18" fmla="*/ 0 w 78"/>
                <a:gd name="T19" fmla="*/ 83 h 175"/>
                <a:gd name="T20" fmla="*/ 0 w 78"/>
                <a:gd name="T21" fmla="*/ 83 h 175"/>
                <a:gd name="T22" fmla="*/ 0 w 78"/>
                <a:gd name="T23" fmla="*/ 83 h 175"/>
                <a:gd name="T24" fmla="*/ 0 w 78"/>
                <a:gd name="T25" fmla="*/ 84 h 175"/>
                <a:gd name="T26" fmla="*/ 0 w 78"/>
                <a:gd name="T27" fmla="*/ 84 h 175"/>
                <a:gd name="T28" fmla="*/ 0 w 78"/>
                <a:gd name="T29" fmla="*/ 84 h 175"/>
                <a:gd name="T30" fmla="*/ 0 w 78"/>
                <a:gd name="T31" fmla="*/ 85 h 175"/>
                <a:gd name="T32" fmla="*/ 0 w 78"/>
                <a:gd name="T33" fmla="*/ 85 h 175"/>
                <a:gd name="T34" fmla="*/ 0 w 78"/>
                <a:gd name="T35" fmla="*/ 86 h 175"/>
                <a:gd name="T36" fmla="*/ 0 w 78"/>
                <a:gd name="T37" fmla="*/ 86 h 175"/>
                <a:gd name="T38" fmla="*/ 0 w 78"/>
                <a:gd name="T39" fmla="*/ 86 h 175"/>
                <a:gd name="T40" fmla="*/ 0 w 78"/>
                <a:gd name="T41" fmla="*/ 87 h 175"/>
                <a:gd name="T42" fmla="*/ 0 w 78"/>
                <a:gd name="T43" fmla="*/ 87 h 175"/>
                <a:gd name="T44" fmla="*/ 0 w 78"/>
                <a:gd name="T45" fmla="*/ 87 h 175"/>
                <a:gd name="T46" fmla="*/ 0 w 78"/>
                <a:gd name="T47" fmla="*/ 89 h 175"/>
                <a:gd name="T48" fmla="*/ 2 w 78"/>
                <a:gd name="T49" fmla="*/ 102 h 175"/>
                <a:gd name="T50" fmla="*/ 2 w 78"/>
                <a:gd name="T51" fmla="*/ 102 h 175"/>
                <a:gd name="T52" fmla="*/ 2 w 78"/>
                <a:gd name="T53" fmla="*/ 103 h 175"/>
                <a:gd name="T54" fmla="*/ 2 w 78"/>
                <a:gd name="T55" fmla="*/ 103 h 175"/>
                <a:gd name="T56" fmla="*/ 2 w 78"/>
                <a:gd name="T57" fmla="*/ 103 h 175"/>
                <a:gd name="T58" fmla="*/ 2 w 78"/>
                <a:gd name="T59" fmla="*/ 103 h 175"/>
                <a:gd name="T60" fmla="*/ 2 w 78"/>
                <a:gd name="T61" fmla="*/ 104 h 175"/>
                <a:gd name="T62" fmla="*/ 2 w 78"/>
                <a:gd name="T63" fmla="*/ 104 h 175"/>
                <a:gd name="T64" fmla="*/ 2 w 78"/>
                <a:gd name="T65" fmla="*/ 105 h 175"/>
                <a:gd name="T66" fmla="*/ 2 w 78"/>
                <a:gd name="T67" fmla="*/ 105 h 175"/>
                <a:gd name="T68" fmla="*/ 3 w 78"/>
                <a:gd name="T69" fmla="*/ 105 h 175"/>
                <a:gd name="T70" fmla="*/ 3 w 78"/>
                <a:gd name="T71" fmla="*/ 106 h 175"/>
                <a:gd name="T72" fmla="*/ 3 w 78"/>
                <a:gd name="T73" fmla="*/ 106 h 175"/>
                <a:gd name="T74" fmla="*/ 78 w 78"/>
                <a:gd name="T75" fmla="*/ 175 h 175"/>
                <a:gd name="T76" fmla="*/ 19 w 78"/>
                <a:gd name="T77" fmla="*/ 106 h 175"/>
                <a:gd name="T78" fmla="*/ 15 w 78"/>
                <a:gd name="T79" fmla="*/ 77 h 175"/>
                <a:gd name="T80" fmla="*/ 46 w 78"/>
                <a:gd name="T81" fmla="*/ 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8" h="175">
                  <a:moveTo>
                    <a:pt x="49" y="0"/>
                  </a:moveTo>
                  <a:cubicBezTo>
                    <a:pt x="28" y="12"/>
                    <a:pt x="12" y="31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1" y="64"/>
                    <a:pt x="0" y="73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8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4"/>
                    <a:pt x="1" y="98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3" y="105"/>
                    <a:pt x="3" y="105"/>
                  </a:cubicBezTo>
                  <a:cubicBezTo>
                    <a:pt x="3" y="105"/>
                    <a:pt x="3" y="105"/>
                    <a:pt x="3" y="105"/>
                  </a:cubicBezTo>
                  <a:cubicBezTo>
                    <a:pt x="3" y="105"/>
                    <a:pt x="3" y="105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12" y="141"/>
                    <a:pt x="42" y="169"/>
                    <a:pt x="78" y="175"/>
                  </a:cubicBezTo>
                  <a:cubicBezTo>
                    <a:pt x="66" y="169"/>
                    <a:pt x="56" y="162"/>
                    <a:pt x="46" y="153"/>
                  </a:cubicBezTo>
                  <a:cubicBezTo>
                    <a:pt x="33" y="140"/>
                    <a:pt x="24" y="124"/>
                    <a:pt x="19" y="106"/>
                  </a:cubicBezTo>
                  <a:cubicBezTo>
                    <a:pt x="18" y="97"/>
                    <a:pt x="17" y="88"/>
                    <a:pt x="15" y="78"/>
                  </a:cubicBezTo>
                  <a:cubicBezTo>
                    <a:pt x="15" y="78"/>
                    <a:pt x="15" y="78"/>
                    <a:pt x="15" y="77"/>
                  </a:cubicBezTo>
                  <a:cubicBezTo>
                    <a:pt x="15" y="58"/>
                    <a:pt x="20" y="40"/>
                    <a:pt x="30" y="24"/>
                  </a:cubicBezTo>
                  <a:cubicBezTo>
                    <a:pt x="35" y="17"/>
                    <a:pt x="41" y="10"/>
                    <a:pt x="46" y="3"/>
                  </a:cubicBezTo>
                  <a:cubicBezTo>
                    <a:pt x="47" y="2"/>
                    <a:pt x="48" y="1"/>
                    <a:pt x="49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26" name="Rectangle 92"/>
            <p:cNvSpPr>
              <a:spLocks noChangeArrowheads="1"/>
            </p:cNvSpPr>
            <p:nvPr/>
          </p:nvSpPr>
          <p:spPr bwMode="auto">
            <a:xfrm>
              <a:off x="2714625" y="5480441"/>
              <a:ext cx="139700" cy="19367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27" name="Rectangle 93"/>
            <p:cNvSpPr>
              <a:spLocks noChangeArrowheads="1"/>
            </p:cNvSpPr>
            <p:nvPr/>
          </p:nvSpPr>
          <p:spPr bwMode="auto">
            <a:xfrm>
              <a:off x="2665413" y="5421703"/>
              <a:ext cx="314189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2100" b="1" i="0" u="none" strike="noStrike" cap="none" normalizeH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15</a:t>
              </a:r>
              <a:endParaRPr kumimoji="0" lang="fr-FR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9" name="Groupe 8">
            <a:extLst>
              <a:ext uri="{FF2B5EF4-FFF2-40B4-BE49-F238E27FC236}">
                <a16:creationId xmlns:a16="http://schemas.microsoft.com/office/drawing/2014/main" id="{FABADD7C-3D5A-44FF-8043-BD36A4C614D6}"/>
              </a:ext>
            </a:extLst>
          </p:cNvPr>
          <p:cNvGrpSpPr/>
          <p:nvPr/>
        </p:nvGrpSpPr>
        <p:grpSpPr>
          <a:xfrm>
            <a:off x="1157288" y="3113478"/>
            <a:ext cx="584200" cy="587375"/>
            <a:chOff x="1157288" y="3113478"/>
            <a:chExt cx="584200" cy="587375"/>
          </a:xfrm>
        </p:grpSpPr>
        <p:sp>
          <p:nvSpPr>
            <p:cNvPr id="206" name="Forme libre 72"/>
            <p:cNvSpPr>
              <a:spLocks/>
            </p:cNvSpPr>
            <p:nvPr/>
          </p:nvSpPr>
          <p:spPr bwMode="auto">
            <a:xfrm>
              <a:off x="1157288" y="3113478"/>
              <a:ext cx="584200" cy="587375"/>
            </a:xfrm>
            <a:custGeom>
              <a:avLst/>
              <a:gdLst>
                <a:gd name="T0" fmla="*/ 126 w 239"/>
                <a:gd name="T1" fmla="*/ 4 h 240"/>
                <a:gd name="T2" fmla="*/ 235 w 239"/>
                <a:gd name="T3" fmla="*/ 127 h 240"/>
                <a:gd name="T4" fmla="*/ 112 w 239"/>
                <a:gd name="T5" fmla="*/ 236 h 240"/>
                <a:gd name="T6" fmla="*/ 3 w 239"/>
                <a:gd name="T7" fmla="*/ 113 h 240"/>
                <a:gd name="T8" fmla="*/ 126 w 239"/>
                <a:gd name="T9" fmla="*/ 4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240">
                  <a:moveTo>
                    <a:pt x="126" y="4"/>
                  </a:moveTo>
                  <a:cubicBezTo>
                    <a:pt x="190" y="8"/>
                    <a:pt x="239" y="63"/>
                    <a:pt x="235" y="127"/>
                  </a:cubicBezTo>
                  <a:cubicBezTo>
                    <a:pt x="231" y="191"/>
                    <a:pt x="176" y="240"/>
                    <a:pt x="112" y="236"/>
                  </a:cubicBezTo>
                  <a:cubicBezTo>
                    <a:pt x="48" y="232"/>
                    <a:pt x="0" y="177"/>
                    <a:pt x="3" y="113"/>
                  </a:cubicBezTo>
                  <a:cubicBezTo>
                    <a:pt x="7" y="49"/>
                    <a:pt x="63" y="0"/>
                    <a:pt x="126" y="4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07" name="Forme libre 73"/>
            <p:cNvSpPr>
              <a:spLocks/>
            </p:cNvSpPr>
            <p:nvPr/>
          </p:nvSpPr>
          <p:spPr bwMode="auto">
            <a:xfrm>
              <a:off x="1212850" y="3169041"/>
              <a:ext cx="473075" cy="473075"/>
            </a:xfrm>
            <a:custGeom>
              <a:avLst/>
              <a:gdLst>
                <a:gd name="T0" fmla="*/ 102 w 193"/>
                <a:gd name="T1" fmla="*/ 4 h 193"/>
                <a:gd name="T2" fmla="*/ 190 w 193"/>
                <a:gd name="T3" fmla="*/ 103 h 193"/>
                <a:gd name="T4" fmla="*/ 90 w 193"/>
                <a:gd name="T5" fmla="*/ 190 h 193"/>
                <a:gd name="T6" fmla="*/ 3 w 193"/>
                <a:gd name="T7" fmla="*/ 91 h 193"/>
                <a:gd name="T8" fmla="*/ 102 w 193"/>
                <a:gd name="T9" fmla="*/ 4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02" y="4"/>
                  </a:moveTo>
                  <a:cubicBezTo>
                    <a:pt x="153" y="7"/>
                    <a:pt x="193" y="51"/>
                    <a:pt x="190" y="103"/>
                  </a:cubicBezTo>
                  <a:cubicBezTo>
                    <a:pt x="186" y="154"/>
                    <a:pt x="142" y="193"/>
                    <a:pt x="90" y="190"/>
                  </a:cubicBezTo>
                  <a:cubicBezTo>
                    <a:pt x="39" y="187"/>
                    <a:pt x="0" y="143"/>
                    <a:pt x="3" y="91"/>
                  </a:cubicBezTo>
                  <a:cubicBezTo>
                    <a:pt x="6" y="40"/>
                    <a:pt x="51" y="0"/>
                    <a:pt x="102" y="4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08" name="Forme libre 74"/>
            <p:cNvSpPr>
              <a:spLocks noEditPoints="1"/>
            </p:cNvSpPr>
            <p:nvPr/>
          </p:nvSpPr>
          <p:spPr bwMode="auto">
            <a:xfrm>
              <a:off x="1217613" y="3389703"/>
              <a:ext cx="25400" cy="117475"/>
            </a:xfrm>
            <a:custGeom>
              <a:avLst/>
              <a:gdLst>
                <a:gd name="T0" fmla="*/ 10 w 10"/>
                <a:gd name="T1" fmla="*/ 48 h 48"/>
                <a:gd name="T2" fmla="*/ 10 w 10"/>
                <a:gd name="T3" fmla="*/ 48 h 48"/>
                <a:gd name="T4" fmla="*/ 10 w 10"/>
                <a:gd name="T5" fmla="*/ 48 h 48"/>
                <a:gd name="T6" fmla="*/ 10 w 10"/>
                <a:gd name="T7" fmla="*/ 48 h 48"/>
                <a:gd name="T8" fmla="*/ 10 w 10"/>
                <a:gd name="T9" fmla="*/ 47 h 48"/>
                <a:gd name="T10" fmla="*/ 10 w 10"/>
                <a:gd name="T11" fmla="*/ 47 h 48"/>
                <a:gd name="T12" fmla="*/ 10 w 10"/>
                <a:gd name="T13" fmla="*/ 47 h 48"/>
                <a:gd name="T14" fmla="*/ 10 w 10"/>
                <a:gd name="T15" fmla="*/ 47 h 48"/>
                <a:gd name="T16" fmla="*/ 10 w 10"/>
                <a:gd name="T17" fmla="*/ 47 h 48"/>
                <a:gd name="T18" fmla="*/ 10 w 10"/>
                <a:gd name="T19" fmla="*/ 47 h 48"/>
                <a:gd name="T20" fmla="*/ 9 w 10"/>
                <a:gd name="T21" fmla="*/ 46 h 48"/>
                <a:gd name="T22" fmla="*/ 9 w 10"/>
                <a:gd name="T23" fmla="*/ 46 h 48"/>
                <a:gd name="T24" fmla="*/ 9 w 10"/>
                <a:gd name="T25" fmla="*/ 46 h 48"/>
                <a:gd name="T26" fmla="*/ 1 w 10"/>
                <a:gd name="T27" fmla="*/ 4 h 48"/>
                <a:gd name="T28" fmla="*/ 1 w 10"/>
                <a:gd name="T29" fmla="*/ 4 h 48"/>
                <a:gd name="T30" fmla="*/ 1 w 10"/>
                <a:gd name="T31" fmla="*/ 4 h 48"/>
                <a:gd name="T32" fmla="*/ 1 w 10"/>
                <a:gd name="T33" fmla="*/ 3 h 48"/>
                <a:gd name="T34" fmla="*/ 1 w 10"/>
                <a:gd name="T35" fmla="*/ 3 h 48"/>
                <a:gd name="T36" fmla="*/ 1 w 10"/>
                <a:gd name="T37" fmla="*/ 3 h 48"/>
                <a:gd name="T38" fmla="*/ 1 w 10"/>
                <a:gd name="T39" fmla="*/ 2 h 48"/>
                <a:gd name="T40" fmla="*/ 1 w 10"/>
                <a:gd name="T41" fmla="*/ 2 h 48"/>
                <a:gd name="T42" fmla="*/ 1 w 10"/>
                <a:gd name="T43" fmla="*/ 2 h 48"/>
                <a:gd name="T44" fmla="*/ 1 w 10"/>
                <a:gd name="T45" fmla="*/ 2 h 48"/>
                <a:gd name="T46" fmla="*/ 1 w 10"/>
                <a:gd name="T47" fmla="*/ 2 h 48"/>
                <a:gd name="T48" fmla="*/ 1 w 10"/>
                <a:gd name="T49" fmla="*/ 2 h 48"/>
                <a:gd name="T50" fmla="*/ 1 w 10"/>
                <a:gd name="T51" fmla="*/ 1 h 48"/>
                <a:gd name="T52" fmla="*/ 1 w 10"/>
                <a:gd name="T53" fmla="*/ 1 h 48"/>
                <a:gd name="T54" fmla="*/ 1 w 10"/>
                <a:gd name="T55" fmla="*/ 1 h 48"/>
                <a:gd name="T56" fmla="*/ 1 w 10"/>
                <a:gd name="T57" fmla="*/ 1 h 48"/>
                <a:gd name="T58" fmla="*/ 1 w 10"/>
                <a:gd name="T59" fmla="*/ 0 h 48"/>
                <a:gd name="T60" fmla="*/ 1 w 10"/>
                <a:gd name="T61" fmla="*/ 0 h 48"/>
                <a:gd name="T62" fmla="*/ 1 w 10"/>
                <a:gd name="T63" fmla="*/ 0 h 48"/>
                <a:gd name="T64" fmla="*/ 1 w 10"/>
                <a:gd name="T65" fmla="*/ 0 h 48"/>
                <a:gd name="T66" fmla="*/ 1 w 10"/>
                <a:gd name="T67" fmla="*/ 0 h 48"/>
                <a:gd name="T68" fmla="*/ 1 w 10"/>
                <a:gd name="T6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" h="48">
                  <a:moveTo>
                    <a:pt x="10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moveTo>
                    <a:pt x="10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moveTo>
                    <a:pt x="10" y="47"/>
                  </a:moveTo>
                  <a:cubicBezTo>
                    <a:pt x="10" y="47"/>
                    <a:pt x="10" y="48"/>
                    <a:pt x="10" y="48"/>
                  </a:cubicBezTo>
                  <a:cubicBezTo>
                    <a:pt x="10" y="48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9" y="46"/>
                  </a:moveTo>
                  <a:cubicBezTo>
                    <a:pt x="10" y="46"/>
                    <a:pt x="10" y="46"/>
                    <a:pt x="10" y="47"/>
                  </a:cubicBezTo>
                  <a:cubicBezTo>
                    <a:pt x="10" y="46"/>
                    <a:pt x="10" y="46"/>
                    <a:pt x="9" y="46"/>
                  </a:cubicBezTo>
                  <a:moveTo>
                    <a:pt x="9" y="46"/>
                  </a:move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moveTo>
                    <a:pt x="9" y="46"/>
                  </a:move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moveTo>
                    <a:pt x="1" y="4"/>
                  </a:moveTo>
                  <a:cubicBezTo>
                    <a:pt x="0" y="19"/>
                    <a:pt x="3" y="33"/>
                    <a:pt x="9" y="46"/>
                  </a:cubicBezTo>
                  <a:cubicBezTo>
                    <a:pt x="3" y="33"/>
                    <a:pt x="0" y="19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09" name="Forme libre 75"/>
            <p:cNvSpPr>
              <a:spLocks/>
            </p:cNvSpPr>
            <p:nvPr/>
          </p:nvSpPr>
          <p:spPr bwMode="auto">
            <a:xfrm>
              <a:off x="1217613" y="3180153"/>
              <a:ext cx="207963" cy="420688"/>
            </a:xfrm>
            <a:custGeom>
              <a:avLst/>
              <a:gdLst>
                <a:gd name="T0" fmla="*/ 85 w 85"/>
                <a:gd name="T1" fmla="*/ 0 h 172"/>
                <a:gd name="T2" fmla="*/ 1 w 85"/>
                <a:gd name="T3" fmla="*/ 86 h 172"/>
                <a:gd name="T4" fmla="*/ 1 w 85"/>
                <a:gd name="T5" fmla="*/ 86 h 172"/>
                <a:gd name="T6" fmla="*/ 1 w 85"/>
                <a:gd name="T7" fmla="*/ 86 h 172"/>
                <a:gd name="T8" fmla="*/ 1 w 85"/>
                <a:gd name="T9" fmla="*/ 86 h 172"/>
                <a:gd name="T10" fmla="*/ 1 w 85"/>
                <a:gd name="T11" fmla="*/ 86 h 172"/>
                <a:gd name="T12" fmla="*/ 1 w 85"/>
                <a:gd name="T13" fmla="*/ 86 h 172"/>
                <a:gd name="T14" fmla="*/ 1 w 85"/>
                <a:gd name="T15" fmla="*/ 86 h 172"/>
                <a:gd name="T16" fmla="*/ 1 w 85"/>
                <a:gd name="T17" fmla="*/ 86 h 172"/>
                <a:gd name="T18" fmla="*/ 1 w 85"/>
                <a:gd name="T19" fmla="*/ 87 h 172"/>
                <a:gd name="T20" fmla="*/ 1 w 85"/>
                <a:gd name="T21" fmla="*/ 87 h 172"/>
                <a:gd name="T22" fmla="*/ 1 w 85"/>
                <a:gd name="T23" fmla="*/ 87 h 172"/>
                <a:gd name="T24" fmla="*/ 1 w 85"/>
                <a:gd name="T25" fmla="*/ 87 h 172"/>
                <a:gd name="T26" fmla="*/ 1 w 85"/>
                <a:gd name="T27" fmla="*/ 87 h 172"/>
                <a:gd name="T28" fmla="*/ 1 w 85"/>
                <a:gd name="T29" fmla="*/ 88 h 172"/>
                <a:gd name="T30" fmla="*/ 1 w 85"/>
                <a:gd name="T31" fmla="*/ 88 h 172"/>
                <a:gd name="T32" fmla="*/ 1 w 85"/>
                <a:gd name="T33" fmla="*/ 88 h 172"/>
                <a:gd name="T34" fmla="*/ 1 w 85"/>
                <a:gd name="T35" fmla="*/ 88 h 172"/>
                <a:gd name="T36" fmla="*/ 1 w 85"/>
                <a:gd name="T37" fmla="*/ 88 h 172"/>
                <a:gd name="T38" fmla="*/ 1 w 85"/>
                <a:gd name="T39" fmla="*/ 88 h 172"/>
                <a:gd name="T40" fmla="*/ 1 w 85"/>
                <a:gd name="T41" fmla="*/ 88 h 172"/>
                <a:gd name="T42" fmla="*/ 1 w 85"/>
                <a:gd name="T43" fmla="*/ 89 h 172"/>
                <a:gd name="T44" fmla="*/ 1 w 85"/>
                <a:gd name="T45" fmla="*/ 89 h 172"/>
                <a:gd name="T46" fmla="*/ 1 w 85"/>
                <a:gd name="T47" fmla="*/ 89 h 172"/>
                <a:gd name="T48" fmla="*/ 1 w 85"/>
                <a:gd name="T49" fmla="*/ 89 h 172"/>
                <a:gd name="T50" fmla="*/ 1 w 85"/>
                <a:gd name="T51" fmla="*/ 90 h 172"/>
                <a:gd name="T52" fmla="*/ 1 w 85"/>
                <a:gd name="T53" fmla="*/ 90 h 172"/>
                <a:gd name="T54" fmla="*/ 1 w 85"/>
                <a:gd name="T55" fmla="*/ 90 h 172"/>
                <a:gd name="T56" fmla="*/ 1 w 85"/>
                <a:gd name="T57" fmla="*/ 90 h 172"/>
                <a:gd name="T58" fmla="*/ 9 w 85"/>
                <a:gd name="T59" fmla="*/ 132 h 172"/>
                <a:gd name="T60" fmla="*/ 9 w 85"/>
                <a:gd name="T61" fmla="*/ 132 h 172"/>
                <a:gd name="T62" fmla="*/ 9 w 85"/>
                <a:gd name="T63" fmla="*/ 132 h 172"/>
                <a:gd name="T64" fmla="*/ 9 w 85"/>
                <a:gd name="T65" fmla="*/ 132 h 172"/>
                <a:gd name="T66" fmla="*/ 9 w 85"/>
                <a:gd name="T67" fmla="*/ 132 h 172"/>
                <a:gd name="T68" fmla="*/ 9 w 85"/>
                <a:gd name="T69" fmla="*/ 132 h 172"/>
                <a:gd name="T70" fmla="*/ 10 w 85"/>
                <a:gd name="T71" fmla="*/ 133 h 172"/>
                <a:gd name="T72" fmla="*/ 10 w 85"/>
                <a:gd name="T73" fmla="*/ 133 h 172"/>
                <a:gd name="T74" fmla="*/ 10 w 85"/>
                <a:gd name="T75" fmla="*/ 133 h 172"/>
                <a:gd name="T76" fmla="*/ 10 w 85"/>
                <a:gd name="T77" fmla="*/ 133 h 172"/>
                <a:gd name="T78" fmla="*/ 10 w 85"/>
                <a:gd name="T79" fmla="*/ 133 h 172"/>
                <a:gd name="T80" fmla="*/ 10 w 85"/>
                <a:gd name="T81" fmla="*/ 133 h 172"/>
                <a:gd name="T82" fmla="*/ 10 w 85"/>
                <a:gd name="T83" fmla="*/ 133 h 172"/>
                <a:gd name="T84" fmla="*/ 10 w 85"/>
                <a:gd name="T85" fmla="*/ 133 h 172"/>
                <a:gd name="T86" fmla="*/ 10 w 85"/>
                <a:gd name="T87" fmla="*/ 134 h 172"/>
                <a:gd name="T88" fmla="*/ 10 w 85"/>
                <a:gd name="T89" fmla="*/ 134 h 172"/>
                <a:gd name="T90" fmla="*/ 10 w 85"/>
                <a:gd name="T91" fmla="*/ 134 h 172"/>
                <a:gd name="T92" fmla="*/ 10 w 85"/>
                <a:gd name="T93" fmla="*/ 134 h 172"/>
                <a:gd name="T94" fmla="*/ 10 w 85"/>
                <a:gd name="T95" fmla="*/ 134 h 172"/>
                <a:gd name="T96" fmla="*/ 45 w 85"/>
                <a:gd name="T97" fmla="*/ 172 h 172"/>
                <a:gd name="T98" fmla="*/ 42 w 85"/>
                <a:gd name="T99" fmla="*/ 170 h 172"/>
                <a:gd name="T100" fmla="*/ 27 w 85"/>
                <a:gd name="T101" fmla="*/ 147 h 172"/>
                <a:gd name="T102" fmla="*/ 16 w 85"/>
                <a:gd name="T103" fmla="*/ 93 h 172"/>
                <a:gd name="T104" fmla="*/ 16 w 85"/>
                <a:gd name="T105" fmla="*/ 92 h 172"/>
                <a:gd name="T106" fmla="*/ 22 w 85"/>
                <a:gd name="T107" fmla="*/ 65 h 172"/>
                <a:gd name="T108" fmla="*/ 52 w 85"/>
                <a:gd name="T109" fmla="*/ 20 h 172"/>
                <a:gd name="T110" fmla="*/ 85 w 85"/>
                <a:gd name="T11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5" h="172">
                  <a:moveTo>
                    <a:pt x="85" y="0"/>
                  </a:moveTo>
                  <a:cubicBezTo>
                    <a:pt x="41" y="4"/>
                    <a:pt x="5" y="40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0" y="105"/>
                    <a:pt x="3" y="119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10" y="132"/>
                    <a:pt x="10" y="132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8" y="150"/>
                    <a:pt x="30" y="163"/>
                    <a:pt x="45" y="172"/>
                  </a:cubicBezTo>
                  <a:cubicBezTo>
                    <a:pt x="44" y="171"/>
                    <a:pt x="43" y="171"/>
                    <a:pt x="42" y="170"/>
                  </a:cubicBezTo>
                  <a:cubicBezTo>
                    <a:pt x="37" y="162"/>
                    <a:pt x="32" y="155"/>
                    <a:pt x="27" y="147"/>
                  </a:cubicBezTo>
                  <a:cubicBezTo>
                    <a:pt x="19" y="130"/>
                    <a:pt x="15" y="112"/>
                    <a:pt x="16" y="93"/>
                  </a:cubicBezTo>
                  <a:cubicBezTo>
                    <a:pt x="16" y="93"/>
                    <a:pt x="16" y="93"/>
                    <a:pt x="16" y="92"/>
                  </a:cubicBezTo>
                  <a:cubicBezTo>
                    <a:pt x="18" y="83"/>
                    <a:pt x="20" y="74"/>
                    <a:pt x="22" y="65"/>
                  </a:cubicBezTo>
                  <a:cubicBezTo>
                    <a:pt x="28" y="47"/>
                    <a:pt x="38" y="32"/>
                    <a:pt x="52" y="20"/>
                  </a:cubicBezTo>
                  <a:cubicBezTo>
                    <a:pt x="62" y="11"/>
                    <a:pt x="73" y="4"/>
                    <a:pt x="85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0" name="Rectangle 96"/>
            <p:cNvSpPr>
              <a:spLocks noChangeArrowheads="1"/>
            </p:cNvSpPr>
            <p:nvPr/>
          </p:nvSpPr>
          <p:spPr bwMode="auto">
            <a:xfrm>
              <a:off x="1311275" y="3330966"/>
              <a:ext cx="276225" cy="16192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1" name="Rectangle 97"/>
            <p:cNvSpPr>
              <a:spLocks noChangeArrowheads="1"/>
            </p:cNvSpPr>
            <p:nvPr/>
          </p:nvSpPr>
          <p:spPr bwMode="auto">
            <a:xfrm>
              <a:off x="1311275" y="3218253"/>
              <a:ext cx="314189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2100" b="1" i="0" u="none" strike="noStrike" cap="none" normalizeH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25</a:t>
              </a:r>
              <a:endParaRPr kumimoji="0" lang="fr-FR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8" name="Groupe 7">
            <a:extLst>
              <a:ext uri="{FF2B5EF4-FFF2-40B4-BE49-F238E27FC236}">
                <a16:creationId xmlns:a16="http://schemas.microsoft.com/office/drawing/2014/main" id="{4DD91C3C-3852-430A-9A83-22625BBCEAE3}"/>
              </a:ext>
            </a:extLst>
          </p:cNvPr>
          <p:cNvGrpSpPr/>
          <p:nvPr/>
        </p:nvGrpSpPr>
        <p:grpSpPr>
          <a:xfrm>
            <a:off x="1162050" y="4580328"/>
            <a:ext cx="569913" cy="568325"/>
            <a:chOff x="1162050" y="4580328"/>
            <a:chExt cx="569913" cy="568325"/>
          </a:xfrm>
        </p:grpSpPr>
        <p:sp>
          <p:nvSpPr>
            <p:cNvPr id="214" name="Forme libre 80"/>
            <p:cNvSpPr>
              <a:spLocks/>
            </p:cNvSpPr>
            <p:nvPr/>
          </p:nvSpPr>
          <p:spPr bwMode="auto">
            <a:xfrm>
              <a:off x="1162050" y="4580328"/>
              <a:ext cx="569913" cy="568325"/>
            </a:xfrm>
            <a:custGeom>
              <a:avLst/>
              <a:gdLst>
                <a:gd name="T0" fmla="*/ 116 w 233"/>
                <a:gd name="T1" fmla="*/ 0 h 232"/>
                <a:gd name="T2" fmla="*/ 232 w 233"/>
                <a:gd name="T3" fmla="*/ 116 h 232"/>
                <a:gd name="T4" fmla="*/ 117 w 233"/>
                <a:gd name="T5" fmla="*/ 232 h 232"/>
                <a:gd name="T6" fmla="*/ 0 w 233"/>
                <a:gd name="T7" fmla="*/ 116 h 232"/>
                <a:gd name="T8" fmla="*/ 116 w 233"/>
                <a:gd name="T9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232">
                  <a:moveTo>
                    <a:pt x="116" y="0"/>
                  </a:moveTo>
                  <a:cubicBezTo>
                    <a:pt x="180" y="0"/>
                    <a:pt x="232" y="52"/>
                    <a:pt x="232" y="116"/>
                  </a:cubicBezTo>
                  <a:cubicBezTo>
                    <a:pt x="233" y="180"/>
                    <a:pt x="180" y="232"/>
                    <a:pt x="117" y="232"/>
                  </a:cubicBezTo>
                  <a:cubicBezTo>
                    <a:pt x="53" y="232"/>
                    <a:pt x="1" y="180"/>
                    <a:pt x="0" y="116"/>
                  </a:cubicBezTo>
                  <a:cubicBezTo>
                    <a:pt x="0" y="52"/>
                    <a:pt x="52" y="0"/>
                    <a:pt x="116" y="0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15" name="Forme libre 81"/>
            <p:cNvSpPr>
              <a:spLocks/>
            </p:cNvSpPr>
            <p:nvPr/>
          </p:nvSpPr>
          <p:spPr bwMode="auto">
            <a:xfrm>
              <a:off x="1217613" y="4637478"/>
              <a:ext cx="457200" cy="457200"/>
            </a:xfrm>
            <a:custGeom>
              <a:avLst/>
              <a:gdLst>
                <a:gd name="T0" fmla="*/ 93 w 187"/>
                <a:gd name="T1" fmla="*/ 0 h 187"/>
                <a:gd name="T2" fmla="*/ 187 w 187"/>
                <a:gd name="T3" fmla="*/ 93 h 187"/>
                <a:gd name="T4" fmla="*/ 94 w 187"/>
                <a:gd name="T5" fmla="*/ 187 h 187"/>
                <a:gd name="T6" fmla="*/ 0 w 187"/>
                <a:gd name="T7" fmla="*/ 93 h 187"/>
                <a:gd name="T8" fmla="*/ 93 w 187"/>
                <a:gd name="T9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187">
                  <a:moveTo>
                    <a:pt x="93" y="0"/>
                  </a:moveTo>
                  <a:cubicBezTo>
                    <a:pt x="145" y="0"/>
                    <a:pt x="187" y="41"/>
                    <a:pt x="187" y="93"/>
                  </a:cubicBezTo>
                  <a:cubicBezTo>
                    <a:pt x="187" y="144"/>
                    <a:pt x="145" y="187"/>
                    <a:pt x="94" y="187"/>
                  </a:cubicBezTo>
                  <a:cubicBezTo>
                    <a:pt x="42" y="187"/>
                    <a:pt x="0" y="145"/>
                    <a:pt x="0" y="93"/>
                  </a:cubicBezTo>
                  <a:cubicBezTo>
                    <a:pt x="0" y="42"/>
                    <a:pt x="42" y="0"/>
                    <a:pt x="93" y="0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16" name="Forme libre 82"/>
            <p:cNvSpPr>
              <a:spLocks noEditPoints="1"/>
            </p:cNvSpPr>
            <p:nvPr/>
          </p:nvSpPr>
          <p:spPr bwMode="auto">
            <a:xfrm>
              <a:off x="1217613" y="4827978"/>
              <a:ext cx="17463" cy="123825"/>
            </a:xfrm>
            <a:custGeom>
              <a:avLst/>
              <a:gdLst>
                <a:gd name="T0" fmla="*/ 7 w 7"/>
                <a:gd name="T1" fmla="*/ 51 h 51"/>
                <a:gd name="T2" fmla="*/ 7 w 7"/>
                <a:gd name="T3" fmla="*/ 50 h 51"/>
                <a:gd name="T4" fmla="*/ 7 w 7"/>
                <a:gd name="T5" fmla="*/ 50 h 51"/>
                <a:gd name="T6" fmla="*/ 7 w 7"/>
                <a:gd name="T7" fmla="*/ 50 h 51"/>
                <a:gd name="T8" fmla="*/ 7 w 7"/>
                <a:gd name="T9" fmla="*/ 49 h 51"/>
                <a:gd name="T10" fmla="*/ 0 w 7"/>
                <a:gd name="T11" fmla="*/ 16 h 51"/>
                <a:gd name="T12" fmla="*/ 0 w 7"/>
                <a:gd name="T13" fmla="*/ 16 h 51"/>
                <a:gd name="T14" fmla="*/ 0 w 7"/>
                <a:gd name="T15" fmla="*/ 16 h 51"/>
                <a:gd name="T16" fmla="*/ 0 w 7"/>
                <a:gd name="T17" fmla="*/ 16 h 51"/>
                <a:gd name="T18" fmla="*/ 0 w 7"/>
                <a:gd name="T19" fmla="*/ 15 h 51"/>
                <a:gd name="T20" fmla="*/ 0 w 7"/>
                <a:gd name="T21" fmla="*/ 15 h 51"/>
                <a:gd name="T22" fmla="*/ 0 w 7"/>
                <a:gd name="T23" fmla="*/ 15 h 51"/>
                <a:gd name="T24" fmla="*/ 0 w 7"/>
                <a:gd name="T25" fmla="*/ 14 h 51"/>
                <a:gd name="T26" fmla="*/ 0 w 7"/>
                <a:gd name="T27" fmla="*/ 14 h 51"/>
                <a:gd name="T28" fmla="*/ 0 w 7"/>
                <a:gd name="T29" fmla="*/ 14 h 51"/>
                <a:gd name="T30" fmla="*/ 0 w 7"/>
                <a:gd name="T31" fmla="*/ 14 h 51"/>
                <a:gd name="T32" fmla="*/ 0 w 7"/>
                <a:gd name="T33" fmla="*/ 13 h 51"/>
                <a:gd name="T34" fmla="*/ 0 w 7"/>
                <a:gd name="T35" fmla="*/ 13 h 51"/>
                <a:gd name="T36" fmla="*/ 0 w 7"/>
                <a:gd name="T37" fmla="*/ 13 h 51"/>
                <a:gd name="T38" fmla="*/ 0 w 7"/>
                <a:gd name="T39" fmla="*/ 12 h 51"/>
                <a:gd name="T40" fmla="*/ 0 w 7"/>
                <a:gd name="T41" fmla="*/ 12 h 51"/>
                <a:gd name="T42" fmla="*/ 0 w 7"/>
                <a:gd name="T43" fmla="*/ 12 h 51"/>
                <a:gd name="T44" fmla="*/ 0 w 7"/>
                <a:gd name="T45" fmla="*/ 12 h 51"/>
                <a:gd name="T46" fmla="*/ 0 w 7"/>
                <a:gd name="T47" fmla="*/ 11 h 51"/>
                <a:gd name="T48" fmla="*/ 0 w 7"/>
                <a:gd name="T49" fmla="*/ 11 h 51"/>
                <a:gd name="T50" fmla="*/ 0 w 7"/>
                <a:gd name="T51" fmla="*/ 11 h 51"/>
                <a:gd name="T52" fmla="*/ 0 w 7"/>
                <a:gd name="T53" fmla="*/ 10 h 51"/>
                <a:gd name="T54" fmla="*/ 0 w 7"/>
                <a:gd name="T55" fmla="*/ 10 h 51"/>
                <a:gd name="T56" fmla="*/ 0 w 7"/>
                <a:gd name="T57" fmla="*/ 10 h 51"/>
                <a:gd name="T58" fmla="*/ 0 w 7"/>
                <a:gd name="T59" fmla="*/ 9 h 51"/>
                <a:gd name="T60" fmla="*/ 0 w 7"/>
                <a:gd name="T61" fmla="*/ 9 h 51"/>
                <a:gd name="T62" fmla="*/ 0 w 7"/>
                <a:gd name="T63" fmla="*/ 9 h 51"/>
                <a:gd name="T64" fmla="*/ 0 w 7"/>
                <a:gd name="T65" fmla="*/ 9 h 51"/>
                <a:gd name="T66" fmla="*/ 0 w 7"/>
                <a:gd name="T67" fmla="*/ 8 h 51"/>
                <a:gd name="T68" fmla="*/ 0 w 7"/>
                <a:gd name="T69" fmla="*/ 8 h 51"/>
                <a:gd name="T70" fmla="*/ 0 w 7"/>
                <a:gd name="T71" fmla="*/ 8 h 51"/>
                <a:gd name="T72" fmla="*/ 0 w 7"/>
                <a:gd name="T73" fmla="*/ 7 h 51"/>
                <a:gd name="T74" fmla="*/ 0 w 7"/>
                <a:gd name="T75" fmla="*/ 7 h 51"/>
                <a:gd name="T76" fmla="*/ 0 w 7"/>
                <a:gd name="T77" fmla="*/ 7 h 51"/>
                <a:gd name="T78" fmla="*/ 0 w 7"/>
                <a:gd name="T79" fmla="*/ 6 h 51"/>
                <a:gd name="T80" fmla="*/ 0 w 7"/>
                <a:gd name="T81" fmla="*/ 6 h 51"/>
                <a:gd name="T82" fmla="*/ 0 w 7"/>
                <a:gd name="T83" fmla="*/ 6 h 51"/>
                <a:gd name="T84" fmla="*/ 0 w 7"/>
                <a:gd name="T85" fmla="*/ 6 h 51"/>
                <a:gd name="T86" fmla="*/ 0 w 7"/>
                <a:gd name="T87" fmla="*/ 5 h 51"/>
                <a:gd name="T88" fmla="*/ 1 w 7"/>
                <a:gd name="T89" fmla="*/ 5 h 51"/>
                <a:gd name="T90" fmla="*/ 1 w 7"/>
                <a:gd name="T91" fmla="*/ 5 h 51"/>
                <a:gd name="T92" fmla="*/ 1 w 7"/>
                <a:gd name="T93" fmla="*/ 4 h 51"/>
                <a:gd name="T94" fmla="*/ 1 w 7"/>
                <a:gd name="T95" fmla="*/ 4 h 51"/>
                <a:gd name="T96" fmla="*/ 1 w 7"/>
                <a:gd name="T97" fmla="*/ 3 h 51"/>
                <a:gd name="T98" fmla="*/ 1 w 7"/>
                <a:gd name="T99" fmla="*/ 3 h 51"/>
                <a:gd name="T100" fmla="*/ 1 w 7"/>
                <a:gd name="T101" fmla="*/ 3 h 51"/>
                <a:gd name="T102" fmla="*/ 1 w 7"/>
                <a:gd name="T103" fmla="*/ 3 h 51"/>
                <a:gd name="T104" fmla="*/ 1 w 7"/>
                <a:gd name="T105" fmla="*/ 2 h 51"/>
                <a:gd name="T106" fmla="*/ 1 w 7"/>
                <a:gd name="T107" fmla="*/ 1 h 51"/>
                <a:gd name="T108" fmla="*/ 1 w 7"/>
                <a:gd name="T109" fmla="*/ 1 h 51"/>
                <a:gd name="T110" fmla="*/ 1 w 7"/>
                <a:gd name="T111" fmla="*/ 1 h 51"/>
                <a:gd name="T112" fmla="*/ 1 w 7"/>
                <a:gd name="T113" fmla="*/ 0 h 51"/>
                <a:gd name="T114" fmla="*/ 1 w 7"/>
                <a:gd name="T115" fmla="*/ 0 h 51"/>
                <a:gd name="T116" fmla="*/ 1 w 7"/>
                <a:gd name="T11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" h="51">
                  <a:moveTo>
                    <a:pt x="7" y="51"/>
                  </a:moveTo>
                  <a:cubicBezTo>
                    <a:pt x="7" y="51"/>
                    <a:pt x="7" y="51"/>
                    <a:pt x="7" y="51"/>
                  </a:cubicBezTo>
                  <a:cubicBezTo>
                    <a:pt x="7" y="51"/>
                    <a:pt x="7" y="51"/>
                    <a:pt x="7" y="51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49"/>
                  </a:moveTo>
                  <a:cubicBezTo>
                    <a:pt x="7" y="49"/>
                    <a:pt x="7" y="50"/>
                    <a:pt x="7" y="50"/>
                  </a:cubicBezTo>
                  <a:cubicBezTo>
                    <a:pt x="7" y="50"/>
                    <a:pt x="7" y="49"/>
                    <a:pt x="7" y="49"/>
                  </a:cubicBezTo>
                  <a:moveTo>
                    <a:pt x="0" y="16"/>
                  </a:moveTo>
                  <a:cubicBezTo>
                    <a:pt x="0" y="28"/>
                    <a:pt x="2" y="39"/>
                    <a:pt x="6" y="49"/>
                  </a:cubicBezTo>
                  <a:cubicBezTo>
                    <a:pt x="2" y="39"/>
                    <a:pt x="0" y="28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3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2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9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6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17" name="Forme libre 83"/>
            <p:cNvSpPr>
              <a:spLocks/>
            </p:cNvSpPr>
            <p:nvPr/>
          </p:nvSpPr>
          <p:spPr bwMode="auto">
            <a:xfrm>
              <a:off x="1217613" y="4639066"/>
              <a:ext cx="190500" cy="425450"/>
            </a:xfrm>
            <a:custGeom>
              <a:avLst/>
              <a:gdLst>
                <a:gd name="T0" fmla="*/ 1 w 78"/>
                <a:gd name="T1" fmla="*/ 77 h 174"/>
                <a:gd name="T2" fmla="*/ 1 w 78"/>
                <a:gd name="T3" fmla="*/ 77 h 174"/>
                <a:gd name="T4" fmla="*/ 1 w 78"/>
                <a:gd name="T5" fmla="*/ 77 h 174"/>
                <a:gd name="T6" fmla="*/ 1 w 78"/>
                <a:gd name="T7" fmla="*/ 78 h 174"/>
                <a:gd name="T8" fmla="*/ 1 w 78"/>
                <a:gd name="T9" fmla="*/ 78 h 174"/>
                <a:gd name="T10" fmla="*/ 1 w 78"/>
                <a:gd name="T11" fmla="*/ 78 h 174"/>
                <a:gd name="T12" fmla="*/ 1 w 78"/>
                <a:gd name="T13" fmla="*/ 79 h 174"/>
                <a:gd name="T14" fmla="*/ 1 w 78"/>
                <a:gd name="T15" fmla="*/ 80 h 174"/>
                <a:gd name="T16" fmla="*/ 1 w 78"/>
                <a:gd name="T17" fmla="*/ 80 h 174"/>
                <a:gd name="T18" fmla="*/ 1 w 78"/>
                <a:gd name="T19" fmla="*/ 80 h 174"/>
                <a:gd name="T20" fmla="*/ 1 w 78"/>
                <a:gd name="T21" fmla="*/ 80 h 174"/>
                <a:gd name="T22" fmla="*/ 1 w 78"/>
                <a:gd name="T23" fmla="*/ 81 h 174"/>
                <a:gd name="T24" fmla="*/ 1 w 78"/>
                <a:gd name="T25" fmla="*/ 81 h 174"/>
                <a:gd name="T26" fmla="*/ 1 w 78"/>
                <a:gd name="T27" fmla="*/ 82 h 174"/>
                <a:gd name="T28" fmla="*/ 1 w 78"/>
                <a:gd name="T29" fmla="*/ 82 h 174"/>
                <a:gd name="T30" fmla="*/ 0 w 78"/>
                <a:gd name="T31" fmla="*/ 82 h 174"/>
                <a:gd name="T32" fmla="*/ 0 w 78"/>
                <a:gd name="T33" fmla="*/ 82 h 174"/>
                <a:gd name="T34" fmla="*/ 0 w 78"/>
                <a:gd name="T35" fmla="*/ 83 h 174"/>
                <a:gd name="T36" fmla="*/ 0 w 78"/>
                <a:gd name="T37" fmla="*/ 83 h 174"/>
                <a:gd name="T38" fmla="*/ 0 w 78"/>
                <a:gd name="T39" fmla="*/ 83 h 174"/>
                <a:gd name="T40" fmla="*/ 0 w 78"/>
                <a:gd name="T41" fmla="*/ 84 h 174"/>
                <a:gd name="T42" fmla="*/ 0 w 78"/>
                <a:gd name="T43" fmla="*/ 84 h 174"/>
                <a:gd name="T44" fmla="*/ 0 w 78"/>
                <a:gd name="T45" fmla="*/ 84 h 174"/>
                <a:gd name="T46" fmla="*/ 0 w 78"/>
                <a:gd name="T47" fmla="*/ 85 h 174"/>
                <a:gd name="T48" fmla="*/ 0 w 78"/>
                <a:gd name="T49" fmla="*/ 85 h 174"/>
                <a:gd name="T50" fmla="*/ 0 w 78"/>
                <a:gd name="T51" fmla="*/ 85 h 174"/>
                <a:gd name="T52" fmla="*/ 0 w 78"/>
                <a:gd name="T53" fmla="*/ 85 h 174"/>
                <a:gd name="T54" fmla="*/ 0 w 78"/>
                <a:gd name="T55" fmla="*/ 86 h 174"/>
                <a:gd name="T56" fmla="*/ 0 w 78"/>
                <a:gd name="T57" fmla="*/ 86 h 174"/>
                <a:gd name="T58" fmla="*/ 0 w 78"/>
                <a:gd name="T59" fmla="*/ 86 h 174"/>
                <a:gd name="T60" fmla="*/ 0 w 78"/>
                <a:gd name="T61" fmla="*/ 87 h 174"/>
                <a:gd name="T62" fmla="*/ 0 w 78"/>
                <a:gd name="T63" fmla="*/ 87 h 174"/>
                <a:gd name="T64" fmla="*/ 0 w 78"/>
                <a:gd name="T65" fmla="*/ 87 h 174"/>
                <a:gd name="T66" fmla="*/ 0 w 78"/>
                <a:gd name="T67" fmla="*/ 87 h 174"/>
                <a:gd name="T68" fmla="*/ 0 w 78"/>
                <a:gd name="T69" fmla="*/ 88 h 174"/>
                <a:gd name="T70" fmla="*/ 0 w 78"/>
                <a:gd name="T71" fmla="*/ 88 h 174"/>
                <a:gd name="T72" fmla="*/ 0 w 78"/>
                <a:gd name="T73" fmla="*/ 88 h 174"/>
                <a:gd name="T74" fmla="*/ 0 w 78"/>
                <a:gd name="T75" fmla="*/ 89 h 174"/>
                <a:gd name="T76" fmla="*/ 0 w 78"/>
                <a:gd name="T77" fmla="*/ 89 h 174"/>
                <a:gd name="T78" fmla="*/ 0 w 78"/>
                <a:gd name="T79" fmla="*/ 89 h 174"/>
                <a:gd name="T80" fmla="*/ 0 w 78"/>
                <a:gd name="T81" fmla="*/ 90 h 174"/>
                <a:gd name="T82" fmla="*/ 0 w 78"/>
                <a:gd name="T83" fmla="*/ 90 h 174"/>
                <a:gd name="T84" fmla="*/ 0 w 78"/>
                <a:gd name="T85" fmla="*/ 90 h 174"/>
                <a:gd name="T86" fmla="*/ 0 w 78"/>
                <a:gd name="T87" fmla="*/ 90 h 174"/>
                <a:gd name="T88" fmla="*/ 0 w 78"/>
                <a:gd name="T89" fmla="*/ 91 h 174"/>
                <a:gd name="T90" fmla="*/ 0 w 78"/>
                <a:gd name="T91" fmla="*/ 91 h 174"/>
                <a:gd name="T92" fmla="*/ 0 w 78"/>
                <a:gd name="T93" fmla="*/ 91 h 174"/>
                <a:gd name="T94" fmla="*/ 0 w 78"/>
                <a:gd name="T95" fmla="*/ 92 h 174"/>
                <a:gd name="T96" fmla="*/ 0 w 78"/>
                <a:gd name="T97" fmla="*/ 92 h 174"/>
                <a:gd name="T98" fmla="*/ 0 w 78"/>
                <a:gd name="T99" fmla="*/ 92 h 174"/>
                <a:gd name="T100" fmla="*/ 0 w 78"/>
                <a:gd name="T101" fmla="*/ 93 h 174"/>
                <a:gd name="T102" fmla="*/ 0 w 78"/>
                <a:gd name="T103" fmla="*/ 93 h 174"/>
                <a:gd name="T104" fmla="*/ 0 w 78"/>
                <a:gd name="T105" fmla="*/ 93 h 174"/>
                <a:gd name="T106" fmla="*/ 0 w 78"/>
                <a:gd name="T107" fmla="*/ 93 h 174"/>
                <a:gd name="T108" fmla="*/ 7 w 78"/>
                <a:gd name="T109" fmla="*/ 126 h 174"/>
                <a:gd name="T110" fmla="*/ 7 w 78"/>
                <a:gd name="T111" fmla="*/ 127 h 174"/>
                <a:gd name="T112" fmla="*/ 7 w 78"/>
                <a:gd name="T113" fmla="*/ 127 h 174"/>
                <a:gd name="T114" fmla="*/ 7 w 78"/>
                <a:gd name="T115" fmla="*/ 127 h 174"/>
                <a:gd name="T116" fmla="*/ 7 w 78"/>
                <a:gd name="T117" fmla="*/ 128 h 174"/>
                <a:gd name="T118" fmla="*/ 49 w 78"/>
                <a:gd name="T119" fmla="*/ 174 h 174"/>
                <a:gd name="T120" fmla="*/ 30 w 78"/>
                <a:gd name="T121" fmla="*/ 151 h 174"/>
                <a:gd name="T122" fmla="*/ 16 w 78"/>
                <a:gd name="T123" fmla="*/ 96 h 174"/>
                <a:gd name="T124" fmla="*/ 46 w 78"/>
                <a:gd name="T125" fmla="*/ 2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8" h="174">
                  <a:moveTo>
                    <a:pt x="78" y="0"/>
                  </a:moveTo>
                  <a:cubicBezTo>
                    <a:pt x="39" y="6"/>
                    <a:pt x="8" y="3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9"/>
                    <a:pt x="1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9"/>
                    <a:pt x="1" y="79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105"/>
                    <a:pt x="2" y="116"/>
                    <a:pt x="6" y="126"/>
                  </a:cubicBezTo>
                  <a:cubicBezTo>
                    <a:pt x="7" y="126"/>
                    <a:pt x="7" y="126"/>
                    <a:pt x="7" y="126"/>
                  </a:cubicBezTo>
                  <a:cubicBezTo>
                    <a:pt x="7" y="126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8"/>
                  </a:cubicBezTo>
                  <a:cubicBezTo>
                    <a:pt x="7" y="128"/>
                    <a:pt x="7" y="128"/>
                    <a:pt x="7" y="128"/>
                  </a:cubicBezTo>
                  <a:cubicBezTo>
                    <a:pt x="15" y="148"/>
                    <a:pt x="30" y="164"/>
                    <a:pt x="49" y="174"/>
                  </a:cubicBezTo>
                  <a:cubicBezTo>
                    <a:pt x="48" y="174"/>
                    <a:pt x="47" y="173"/>
                    <a:pt x="47" y="172"/>
                  </a:cubicBezTo>
                  <a:cubicBezTo>
                    <a:pt x="41" y="165"/>
                    <a:pt x="36" y="158"/>
                    <a:pt x="30" y="151"/>
                  </a:cubicBezTo>
                  <a:cubicBezTo>
                    <a:pt x="20" y="134"/>
                    <a:pt x="16" y="116"/>
                    <a:pt x="16" y="97"/>
                  </a:cubicBezTo>
                  <a:cubicBezTo>
                    <a:pt x="16" y="97"/>
                    <a:pt x="16" y="97"/>
                    <a:pt x="16" y="96"/>
                  </a:cubicBezTo>
                  <a:cubicBezTo>
                    <a:pt x="17" y="87"/>
                    <a:pt x="18" y="78"/>
                    <a:pt x="19" y="68"/>
                  </a:cubicBezTo>
                  <a:cubicBezTo>
                    <a:pt x="24" y="50"/>
                    <a:pt x="33" y="35"/>
                    <a:pt x="46" y="22"/>
                  </a:cubicBezTo>
                  <a:cubicBezTo>
                    <a:pt x="56" y="12"/>
                    <a:pt x="67" y="5"/>
                    <a:pt x="78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4" name="Rectangle 100"/>
            <p:cNvSpPr>
              <a:spLocks noChangeArrowheads="1"/>
            </p:cNvSpPr>
            <p:nvPr/>
          </p:nvSpPr>
          <p:spPr bwMode="auto">
            <a:xfrm>
              <a:off x="1376363" y="4759716"/>
              <a:ext cx="139700" cy="190500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5" name="Rectangle 101"/>
            <p:cNvSpPr>
              <a:spLocks noChangeArrowheads="1"/>
            </p:cNvSpPr>
            <p:nvPr/>
          </p:nvSpPr>
          <p:spPr bwMode="auto">
            <a:xfrm>
              <a:off x="1328738" y="4699391"/>
              <a:ext cx="314189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2100" b="1">
                  <a:solidFill>
                    <a:srgbClr val="FF9936"/>
                  </a:solidFill>
                  <a:latin typeface="Raleway" panose="020B0003030101060003" pitchFamily="34" charset="0"/>
                </a:rPr>
                <a:t>20</a:t>
              </a:r>
              <a:endParaRPr kumimoji="0" lang="fr-FR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41" name="Ovale 107"/>
          <p:cNvSpPr>
            <a:spLocks noChangeArrowheads="1"/>
          </p:cNvSpPr>
          <p:nvPr/>
        </p:nvSpPr>
        <p:spPr bwMode="auto">
          <a:xfrm>
            <a:off x="2600325" y="4042166"/>
            <a:ext cx="273050" cy="276225"/>
          </a:xfrm>
          <a:prstGeom prst="ellipse">
            <a:avLst/>
          </a:pr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42" name="Ellipse 108"/>
          <p:cNvSpPr>
            <a:spLocks noChangeArrowheads="1"/>
          </p:cNvSpPr>
          <p:nvPr/>
        </p:nvSpPr>
        <p:spPr bwMode="auto">
          <a:xfrm>
            <a:off x="2659063" y="4104078"/>
            <a:ext cx="155575" cy="153988"/>
          </a:xfrm>
          <a:prstGeom prst="ellipse">
            <a:avLst/>
          </a:pr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43" name="Forme libre 109"/>
          <p:cNvSpPr>
            <a:spLocks/>
          </p:cNvSpPr>
          <p:nvPr/>
        </p:nvSpPr>
        <p:spPr bwMode="auto">
          <a:xfrm>
            <a:off x="1808163" y="1302141"/>
            <a:ext cx="377825" cy="323850"/>
          </a:xfrm>
          <a:custGeom>
            <a:avLst/>
            <a:gdLst>
              <a:gd name="T0" fmla="*/ 0 w 155"/>
              <a:gd name="T1" fmla="*/ 0 h 133"/>
              <a:gd name="T2" fmla="*/ 104 w 155"/>
              <a:gd name="T3" fmla="*/ 133 h 133"/>
              <a:gd name="T4" fmla="*/ 0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0" y="0"/>
                </a:moveTo>
                <a:cubicBezTo>
                  <a:pt x="0" y="0"/>
                  <a:pt x="117" y="30"/>
                  <a:pt x="104" y="133"/>
                </a:cubicBezTo>
                <a:cubicBezTo>
                  <a:pt x="104" y="133"/>
                  <a:pt x="155" y="1"/>
                  <a:pt x="0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44" name="Forme libre 110"/>
          <p:cNvSpPr>
            <a:spLocks/>
          </p:cNvSpPr>
          <p:nvPr/>
        </p:nvSpPr>
        <p:spPr bwMode="auto">
          <a:xfrm>
            <a:off x="1963738" y="1218003"/>
            <a:ext cx="379413" cy="325438"/>
          </a:xfrm>
          <a:custGeom>
            <a:avLst/>
            <a:gdLst>
              <a:gd name="T0" fmla="*/ 0 w 155"/>
              <a:gd name="T1" fmla="*/ 0 h 133"/>
              <a:gd name="T2" fmla="*/ 104 w 155"/>
              <a:gd name="T3" fmla="*/ 133 h 133"/>
              <a:gd name="T4" fmla="*/ 0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0" y="0"/>
                </a:moveTo>
                <a:cubicBezTo>
                  <a:pt x="0" y="0"/>
                  <a:pt x="117" y="30"/>
                  <a:pt x="104" y="133"/>
                </a:cubicBezTo>
                <a:cubicBezTo>
                  <a:pt x="104" y="133"/>
                  <a:pt x="155" y="1"/>
                  <a:pt x="0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45" name="Forme libre 111"/>
          <p:cNvSpPr>
            <a:spLocks/>
          </p:cNvSpPr>
          <p:nvPr/>
        </p:nvSpPr>
        <p:spPr bwMode="auto">
          <a:xfrm>
            <a:off x="30163" y="2205428"/>
            <a:ext cx="344488" cy="357188"/>
          </a:xfrm>
          <a:custGeom>
            <a:avLst/>
            <a:gdLst>
              <a:gd name="T0" fmla="*/ 56 w 141"/>
              <a:gd name="T1" fmla="*/ 0 h 146"/>
              <a:gd name="T2" fmla="*/ 141 w 141"/>
              <a:gd name="T3" fmla="*/ 146 h 146"/>
              <a:gd name="T4" fmla="*/ 56 w 141"/>
              <a:gd name="T5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" h="146">
                <a:moveTo>
                  <a:pt x="56" y="0"/>
                </a:moveTo>
                <a:cubicBezTo>
                  <a:pt x="0" y="145"/>
                  <a:pt x="141" y="146"/>
                  <a:pt x="141" y="146"/>
                </a:cubicBezTo>
                <a:cubicBezTo>
                  <a:pt x="41" y="120"/>
                  <a:pt x="56" y="0"/>
                  <a:pt x="56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46" name="Forme libre 112"/>
          <p:cNvSpPr>
            <a:spLocks/>
          </p:cNvSpPr>
          <p:nvPr/>
        </p:nvSpPr>
        <p:spPr bwMode="auto">
          <a:xfrm>
            <a:off x="-104775" y="2321316"/>
            <a:ext cx="344488" cy="357188"/>
          </a:xfrm>
          <a:custGeom>
            <a:avLst/>
            <a:gdLst>
              <a:gd name="T0" fmla="*/ 56 w 141"/>
              <a:gd name="T1" fmla="*/ 0 h 146"/>
              <a:gd name="T2" fmla="*/ 141 w 141"/>
              <a:gd name="T3" fmla="*/ 146 h 146"/>
              <a:gd name="T4" fmla="*/ 56 w 141"/>
              <a:gd name="T5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" h="146">
                <a:moveTo>
                  <a:pt x="56" y="0"/>
                </a:moveTo>
                <a:cubicBezTo>
                  <a:pt x="0" y="145"/>
                  <a:pt x="141" y="146"/>
                  <a:pt x="141" y="146"/>
                </a:cubicBezTo>
                <a:cubicBezTo>
                  <a:pt x="41" y="120"/>
                  <a:pt x="56" y="0"/>
                  <a:pt x="56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47" name="Forme libre 113"/>
          <p:cNvSpPr>
            <a:spLocks/>
          </p:cNvSpPr>
          <p:nvPr/>
        </p:nvSpPr>
        <p:spPr bwMode="auto">
          <a:xfrm>
            <a:off x="3340100" y="1259278"/>
            <a:ext cx="379413" cy="325438"/>
          </a:xfrm>
          <a:custGeom>
            <a:avLst/>
            <a:gdLst>
              <a:gd name="T0" fmla="*/ 155 w 155"/>
              <a:gd name="T1" fmla="*/ 0 h 133"/>
              <a:gd name="T2" fmla="*/ 51 w 155"/>
              <a:gd name="T3" fmla="*/ 133 h 133"/>
              <a:gd name="T4" fmla="*/ 155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155" y="0"/>
                </a:moveTo>
                <a:cubicBezTo>
                  <a:pt x="0" y="1"/>
                  <a:pt x="51" y="133"/>
                  <a:pt x="51" y="133"/>
                </a:cubicBezTo>
                <a:cubicBezTo>
                  <a:pt x="38" y="30"/>
                  <a:pt x="155" y="0"/>
                  <a:pt x="155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48" name="Forme libre 114"/>
          <p:cNvSpPr>
            <a:spLocks/>
          </p:cNvSpPr>
          <p:nvPr/>
        </p:nvSpPr>
        <p:spPr bwMode="auto">
          <a:xfrm>
            <a:off x="3184525" y="1176728"/>
            <a:ext cx="379413" cy="325438"/>
          </a:xfrm>
          <a:custGeom>
            <a:avLst/>
            <a:gdLst>
              <a:gd name="T0" fmla="*/ 155 w 155"/>
              <a:gd name="T1" fmla="*/ 0 h 133"/>
              <a:gd name="T2" fmla="*/ 51 w 155"/>
              <a:gd name="T3" fmla="*/ 133 h 133"/>
              <a:gd name="T4" fmla="*/ 155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155" y="0"/>
                </a:moveTo>
                <a:cubicBezTo>
                  <a:pt x="0" y="1"/>
                  <a:pt x="51" y="133"/>
                  <a:pt x="51" y="133"/>
                </a:cubicBezTo>
                <a:cubicBezTo>
                  <a:pt x="38" y="30"/>
                  <a:pt x="155" y="0"/>
                  <a:pt x="155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49" name="Forme libre 115"/>
          <p:cNvSpPr>
            <a:spLocks/>
          </p:cNvSpPr>
          <p:nvPr/>
        </p:nvSpPr>
        <p:spPr bwMode="auto">
          <a:xfrm>
            <a:off x="3446463" y="1371991"/>
            <a:ext cx="1558925" cy="1319213"/>
          </a:xfrm>
          <a:custGeom>
            <a:avLst/>
            <a:gdLst>
              <a:gd name="T0" fmla="*/ 0 w 638"/>
              <a:gd name="T1" fmla="*/ 194 h 539"/>
              <a:gd name="T2" fmla="*/ 0 w 638"/>
              <a:gd name="T3" fmla="*/ 193 h 539"/>
              <a:gd name="T4" fmla="*/ 444 w 638"/>
              <a:gd name="T5" fmla="*/ 95 h 539"/>
              <a:gd name="T6" fmla="*/ 543 w 638"/>
              <a:gd name="T7" fmla="*/ 539 h 539"/>
              <a:gd name="T8" fmla="*/ 543 w 638"/>
              <a:gd name="T9" fmla="*/ 539 h 539"/>
              <a:gd name="T10" fmla="*/ 0 w 638"/>
              <a:gd name="T11" fmla="*/ 194 h 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8" h="539">
                <a:moveTo>
                  <a:pt x="0" y="194"/>
                </a:moveTo>
                <a:cubicBezTo>
                  <a:pt x="0" y="193"/>
                  <a:pt x="0" y="193"/>
                  <a:pt x="0" y="193"/>
                </a:cubicBezTo>
                <a:cubicBezTo>
                  <a:pt x="96" y="44"/>
                  <a:pt x="295" y="0"/>
                  <a:pt x="444" y="95"/>
                </a:cubicBezTo>
                <a:cubicBezTo>
                  <a:pt x="594" y="191"/>
                  <a:pt x="638" y="390"/>
                  <a:pt x="543" y="539"/>
                </a:cubicBezTo>
                <a:cubicBezTo>
                  <a:pt x="543" y="539"/>
                  <a:pt x="543" y="539"/>
                  <a:pt x="543" y="539"/>
                </a:cubicBezTo>
                <a:cubicBezTo>
                  <a:pt x="0" y="194"/>
                  <a:pt x="0" y="194"/>
                  <a:pt x="0" y="194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50" name="Forme libre 116"/>
          <p:cNvSpPr>
            <a:spLocks/>
          </p:cNvSpPr>
          <p:nvPr/>
        </p:nvSpPr>
        <p:spPr bwMode="auto">
          <a:xfrm>
            <a:off x="4773613" y="2661041"/>
            <a:ext cx="17463" cy="30163"/>
          </a:xfrm>
          <a:custGeom>
            <a:avLst/>
            <a:gdLst>
              <a:gd name="T0" fmla="*/ 7 w 7"/>
              <a:gd name="T1" fmla="*/ 0 h 12"/>
              <a:gd name="T2" fmla="*/ 0 w 7"/>
              <a:gd name="T3" fmla="*/ 12 h 12"/>
              <a:gd name="T4" fmla="*/ 7 w 7"/>
              <a:gd name="T5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12">
                <a:moveTo>
                  <a:pt x="7" y="0"/>
                </a:moveTo>
                <a:cubicBezTo>
                  <a:pt x="5" y="4"/>
                  <a:pt x="2" y="8"/>
                  <a:pt x="0" y="12"/>
                </a:cubicBezTo>
                <a:cubicBezTo>
                  <a:pt x="2" y="8"/>
                  <a:pt x="5" y="4"/>
                  <a:pt x="7" y="0"/>
                </a:cubicBezTo>
              </a:path>
            </a:pathLst>
          </a:cu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51" name="Forme libre 117"/>
          <p:cNvSpPr>
            <a:spLocks/>
          </p:cNvSpPr>
          <p:nvPr/>
        </p:nvSpPr>
        <p:spPr bwMode="auto">
          <a:xfrm>
            <a:off x="4495800" y="1611703"/>
            <a:ext cx="363538" cy="1079500"/>
          </a:xfrm>
          <a:custGeom>
            <a:avLst/>
            <a:gdLst>
              <a:gd name="T0" fmla="*/ 0 w 149"/>
              <a:gd name="T1" fmla="*/ 0 h 441"/>
              <a:gd name="T2" fmla="*/ 0 w 149"/>
              <a:gd name="T3" fmla="*/ 2 h 441"/>
              <a:gd name="T4" fmla="*/ 44 w 149"/>
              <a:gd name="T5" fmla="*/ 139 h 441"/>
              <a:gd name="T6" fmla="*/ 39 w 149"/>
              <a:gd name="T7" fmla="*/ 394 h 441"/>
              <a:gd name="T8" fmla="*/ 114 w 149"/>
              <a:gd name="T9" fmla="*/ 441 h 441"/>
              <a:gd name="T10" fmla="*/ 114 w 149"/>
              <a:gd name="T11" fmla="*/ 441 h 441"/>
              <a:gd name="T12" fmla="*/ 114 w 149"/>
              <a:gd name="T13" fmla="*/ 441 h 441"/>
              <a:gd name="T14" fmla="*/ 121 w 149"/>
              <a:gd name="T15" fmla="*/ 429 h 441"/>
              <a:gd name="T16" fmla="*/ 135 w 149"/>
              <a:gd name="T17" fmla="*/ 391 h 441"/>
              <a:gd name="T18" fmla="*/ 143 w 149"/>
              <a:gd name="T19" fmla="*/ 278 h 441"/>
              <a:gd name="T20" fmla="*/ 88 w 149"/>
              <a:gd name="T21" fmla="*/ 95 h 441"/>
              <a:gd name="T22" fmla="*/ 0 w 149"/>
              <a:gd name="T23" fmla="*/ 0 h 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9" h="441">
                <a:moveTo>
                  <a:pt x="0" y="0"/>
                </a:moveTo>
                <a:cubicBezTo>
                  <a:pt x="0" y="1"/>
                  <a:pt x="0" y="1"/>
                  <a:pt x="0" y="2"/>
                </a:cubicBezTo>
                <a:cubicBezTo>
                  <a:pt x="18" y="47"/>
                  <a:pt x="33" y="91"/>
                  <a:pt x="44" y="139"/>
                </a:cubicBezTo>
                <a:cubicBezTo>
                  <a:pt x="61" y="221"/>
                  <a:pt x="56" y="312"/>
                  <a:pt x="39" y="394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6" y="437"/>
                  <a:pt x="119" y="433"/>
                  <a:pt x="121" y="429"/>
                </a:cubicBezTo>
                <a:cubicBezTo>
                  <a:pt x="128" y="418"/>
                  <a:pt x="133" y="406"/>
                  <a:pt x="135" y="391"/>
                </a:cubicBezTo>
                <a:cubicBezTo>
                  <a:pt x="141" y="359"/>
                  <a:pt x="149" y="327"/>
                  <a:pt x="143" y="278"/>
                </a:cubicBezTo>
                <a:cubicBezTo>
                  <a:pt x="137" y="214"/>
                  <a:pt x="118" y="152"/>
                  <a:pt x="88" y="95"/>
                </a:cubicBezTo>
                <a:cubicBezTo>
                  <a:pt x="68" y="57"/>
                  <a:pt x="32" y="27"/>
                  <a:pt x="0" y="0"/>
                </a:cubicBezTo>
              </a:path>
            </a:pathLst>
          </a:custGeom>
          <a:solidFill>
            <a:srgbClr val="F391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62" name="Zone de texte 261"/>
          <p:cNvSpPr txBox="1"/>
          <p:nvPr/>
        </p:nvSpPr>
        <p:spPr>
          <a:xfrm>
            <a:off x="6631401" y="185859"/>
            <a:ext cx="5463355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fr-FR" sz="3400" dirty="0">
                <a:latin typeface="Arial" panose="020B0604020202020204" pitchFamily="34" charset="0"/>
                <a:cs typeface="Arial" panose="020B0604020202020204" pitchFamily="34" charset="0"/>
              </a:rPr>
              <a:t>LOI SUR L’INSTRUCTION </a:t>
            </a:r>
          </a:p>
          <a:p>
            <a:pPr algn="ctr" rtl="0"/>
            <a:r>
              <a:rPr lang="fr-FR" sz="3400" dirty="0">
                <a:latin typeface="Arial" panose="020B0604020202020204" pitchFamily="34" charset="0"/>
                <a:cs typeface="Arial" panose="020B0604020202020204" pitchFamily="34" charset="0"/>
              </a:rPr>
              <a:t>PUBLIQUE- les bases</a:t>
            </a:r>
          </a:p>
        </p:txBody>
      </p:sp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28D8180B-4075-4947-B983-11F34BB39969}"/>
              </a:ext>
            </a:extLst>
          </p:cNvPr>
          <p:cNvSpPr/>
          <p:nvPr/>
        </p:nvSpPr>
        <p:spPr>
          <a:xfrm flipH="1">
            <a:off x="4751666" y="617065"/>
            <a:ext cx="1815543" cy="1039812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Fiche 7 pp 82-92</a:t>
            </a:r>
            <a:endParaRPr lang="en-CA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8715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FF62FF-167D-4E91-AC85-0B44EF8C43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177" y="79899"/>
            <a:ext cx="11567604" cy="1228402"/>
          </a:xfrm>
        </p:spPr>
        <p:txBody>
          <a:bodyPr>
            <a:noAutofit/>
          </a:bodyPr>
          <a:lstStyle/>
          <a:p>
            <a:pPr lvl="0" algn="just"/>
            <a:r>
              <a:rPr lang="fr-CA" sz="3200" b="1" dirty="0">
                <a:solidFill>
                  <a:srgbClr val="7030A0"/>
                </a:solidFill>
              </a:rPr>
              <a:t>Les régimes pédagogiques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CC292D8-DFD7-4495-9176-3855C94FD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985" y="1539121"/>
            <a:ext cx="6320901" cy="3414619"/>
          </a:xfrm>
        </p:spPr>
        <p:txBody>
          <a:bodyPr>
            <a:noAutofit/>
          </a:bodyPr>
          <a:lstStyle/>
          <a:p>
            <a:pPr algn="just"/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Règlements pour la fréquentation scolaire</a:t>
            </a:r>
          </a:p>
          <a:p>
            <a:pPr algn="just"/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Cadre de référence pour le curriculum proposé dans les écoles</a:t>
            </a:r>
          </a:p>
          <a:p>
            <a:pPr algn="just"/>
            <a:endParaRPr lang="fr-FR" sz="1500" dirty="0"/>
          </a:p>
          <a:p>
            <a:pPr algn="just"/>
            <a:r>
              <a:rPr lang="fr-CA" i="1" dirty="0">
                <a:solidFill>
                  <a:schemeClr val="accent6">
                    <a:lumMod val="75000"/>
                  </a:schemeClr>
                </a:solidFill>
              </a:rPr>
              <a:t>3 régimes: </a:t>
            </a:r>
          </a:p>
          <a:p>
            <a:pPr marL="342900" indent="-342900" algn="just">
              <a:buAutoNum type="alphaLcParenR"/>
            </a:pPr>
            <a:r>
              <a:rPr lang="fr-CA" i="1" dirty="0">
                <a:solidFill>
                  <a:schemeClr val="accent6">
                    <a:lumMod val="75000"/>
                  </a:schemeClr>
                </a:solidFill>
              </a:rPr>
              <a:t>Préscolaire, primaire, secondaire</a:t>
            </a:r>
          </a:p>
          <a:p>
            <a:pPr marL="342900" indent="-342900" algn="just">
              <a:buAutoNum type="alphaLcParenR"/>
            </a:pPr>
            <a:r>
              <a:rPr lang="fr-CA" i="1" dirty="0">
                <a:solidFill>
                  <a:schemeClr val="accent6">
                    <a:lumMod val="75000"/>
                  </a:schemeClr>
                </a:solidFill>
              </a:rPr>
              <a:t>Formation professionnelle</a:t>
            </a:r>
          </a:p>
          <a:p>
            <a:pPr marL="342900" indent="-342900" algn="just">
              <a:buAutoNum type="alphaLcParenR"/>
            </a:pPr>
            <a:r>
              <a:rPr lang="fr-CA" i="1" dirty="0">
                <a:solidFill>
                  <a:schemeClr val="accent6">
                    <a:lumMod val="75000"/>
                  </a:schemeClr>
                </a:solidFill>
              </a:rPr>
              <a:t>Formation générale aux adultes</a:t>
            </a:r>
          </a:p>
          <a:p>
            <a:r>
              <a:rPr lang="fr-CA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22700804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FF62FF-167D-4E91-AC85-0B44EF8C43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177" y="79899"/>
            <a:ext cx="11567604" cy="1228402"/>
          </a:xfrm>
        </p:spPr>
        <p:txBody>
          <a:bodyPr>
            <a:noAutofit/>
          </a:bodyPr>
          <a:lstStyle/>
          <a:p>
            <a:pPr lvl="0" algn="just"/>
            <a:r>
              <a:rPr lang="fr-CA" sz="3200" b="1" dirty="0">
                <a:solidFill>
                  <a:srgbClr val="7030A0"/>
                </a:solidFill>
              </a:rPr>
              <a:t>Les régimes pédagogiques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CC292D8-DFD7-4495-9176-3855C94FD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985" y="1539121"/>
            <a:ext cx="6320901" cy="3414619"/>
          </a:xfrm>
        </p:spPr>
        <p:txBody>
          <a:bodyPr>
            <a:noAutofit/>
          </a:bodyPr>
          <a:lstStyle/>
          <a:p>
            <a:pPr algn="just"/>
            <a:endParaRPr lang="fr-CA" dirty="0"/>
          </a:p>
        </p:txBody>
      </p:sp>
      <p:graphicFrame>
        <p:nvGraphicFramePr>
          <p:cNvPr id="4" name="Content Placeholder 2">
            <a:extLst>
              <a:ext uri="{FF2B5EF4-FFF2-40B4-BE49-F238E27FC236}">
                <a16:creationId xmlns:a16="http://schemas.microsoft.com/office/drawing/2014/main" id="{362C68E4-0829-8EC3-5CDD-F8201F2581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0740950"/>
              </p:ext>
            </p:extLst>
          </p:nvPr>
        </p:nvGraphicFramePr>
        <p:xfrm>
          <a:off x="363985" y="1439344"/>
          <a:ext cx="6320901" cy="3979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55BED2A8-C767-4703-04EB-824E5657371B}"/>
              </a:ext>
            </a:extLst>
          </p:cNvPr>
          <p:cNvSpPr txBox="1"/>
          <p:nvPr/>
        </p:nvSpPr>
        <p:spPr>
          <a:xfrm>
            <a:off x="5589165" y="388698"/>
            <a:ext cx="6111380" cy="3718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fr-CA" sz="1800" dirty="0"/>
              <a:t>L’éducation est une obligation, mais aussi un </a:t>
            </a:r>
            <a:r>
              <a:rPr lang="fr-CA" sz="1800" b="1" dirty="0">
                <a:solidFill>
                  <a:schemeClr val="accent1"/>
                </a:solidFill>
              </a:rPr>
              <a:t>DROIT</a:t>
            </a:r>
            <a:endParaRPr lang="fr-CA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677603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7F40C-71A9-4851-94E5-40733F98B9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05217" y="197814"/>
            <a:ext cx="8561747" cy="577323"/>
          </a:xfrm>
        </p:spPr>
        <p:txBody>
          <a:bodyPr anchor="ctr">
            <a:normAutofit/>
          </a:bodyPr>
          <a:lstStyle/>
          <a:p>
            <a:r>
              <a:rPr lang="en-CA" sz="3600" dirty="0"/>
              <a:t>Les services </a:t>
            </a:r>
            <a:r>
              <a:rPr lang="en-CA" sz="3600" dirty="0" err="1"/>
              <a:t>complémentaires</a:t>
            </a:r>
            <a:endParaRPr lang="fr-CA" sz="3600" dirty="0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1129AF92-EC03-4C9F-96FC-0B147189FC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2405" y="775137"/>
            <a:ext cx="9827580" cy="5476677"/>
          </a:xfrm>
        </p:spPr>
        <p:txBody>
          <a:bodyPr anchor="ctr">
            <a:normAutofit/>
          </a:bodyPr>
          <a:lstStyle/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CA" sz="2000" dirty="0"/>
              <a:t>Offert par les CS et les CISSS/CIUSSS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CA" sz="2000" dirty="0"/>
              <a:t>L’offre pas égale partout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CA" sz="2000" dirty="0"/>
              <a:t>Nbre d’heures restreintes forçant les parents </a:t>
            </a:r>
          </a:p>
          <a:p>
            <a:pPr>
              <a:lnSpc>
                <a:spcPct val="110000"/>
              </a:lnSpc>
            </a:pPr>
            <a:r>
              <a:rPr lang="fr-CA" sz="2000" dirty="0"/>
              <a:t>à se tourner vers le privé</a:t>
            </a:r>
          </a:p>
          <a:p>
            <a:pPr>
              <a:lnSpc>
                <a:spcPct val="110000"/>
              </a:lnSpc>
            </a:pP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13874892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875C74D-9E75-4B00-BDF0-50FF7443E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6168" y="3251204"/>
            <a:ext cx="6223688" cy="2547594"/>
          </a:xfrm>
        </p:spPr>
        <p:txBody>
          <a:bodyPr>
            <a:normAutofit fontScale="90000"/>
          </a:bodyPr>
          <a:lstStyle/>
          <a:p>
            <a:pPr algn="l"/>
            <a:br>
              <a:rPr lang="en-CA" sz="3200" b="1" dirty="0"/>
            </a:br>
            <a:br>
              <a:rPr lang="en-CA" sz="3200" b="1" dirty="0"/>
            </a:br>
            <a:r>
              <a:rPr lang="en-CA" sz="3200" b="1" dirty="0"/>
              <a:t>Les EHDAA: La politique </a:t>
            </a:r>
            <a:r>
              <a:rPr lang="en-CA" sz="3200" b="1" dirty="0" err="1"/>
              <a:t>d’adaptation</a:t>
            </a:r>
            <a:r>
              <a:rPr lang="en-CA" sz="3200" b="1" dirty="0"/>
              <a:t> </a:t>
            </a:r>
            <a:r>
              <a:rPr lang="en-CA" sz="3200" b="1" dirty="0" err="1"/>
              <a:t>scolaire</a:t>
            </a:r>
            <a:br>
              <a:rPr lang="en-CA" sz="2800" dirty="0"/>
            </a:br>
            <a:br>
              <a:rPr lang="en-CA" sz="2800" dirty="0"/>
            </a:br>
            <a:r>
              <a:rPr lang="en-CA" sz="2800" dirty="0"/>
              <a:t>La </a:t>
            </a:r>
            <a:r>
              <a:rPr lang="en-CA" sz="2800" dirty="0" err="1"/>
              <a:t>réussite</a:t>
            </a:r>
            <a:r>
              <a:rPr lang="en-CA" sz="2800" dirty="0"/>
              <a:t> pour </a:t>
            </a:r>
            <a:r>
              <a:rPr lang="en-CA" sz="2800" dirty="0" err="1"/>
              <a:t>tous</a:t>
            </a:r>
            <a:r>
              <a:rPr lang="en-CA" sz="2800" dirty="0"/>
              <a:t>, </a:t>
            </a:r>
            <a:r>
              <a:rPr lang="en-CA" sz="2800" dirty="0" err="1"/>
              <a:t>mais</a:t>
            </a:r>
            <a:r>
              <a:rPr lang="en-CA" sz="2800" dirty="0"/>
              <a:t> pas </a:t>
            </a:r>
            <a:r>
              <a:rPr lang="en-CA" sz="2800" dirty="0" err="1"/>
              <a:t>pareil</a:t>
            </a:r>
            <a:r>
              <a:rPr lang="en-CA" sz="2800" dirty="0"/>
              <a:t> pour </a:t>
            </a:r>
            <a:r>
              <a:rPr lang="en-CA" sz="2800" dirty="0" err="1"/>
              <a:t>tous</a:t>
            </a:r>
            <a:r>
              <a:rPr lang="en-CA" sz="2800" dirty="0"/>
              <a:t>!</a:t>
            </a:r>
            <a:br>
              <a:rPr lang="en-CA" sz="2800" dirty="0"/>
            </a:br>
            <a:br>
              <a:rPr lang="en-CA" sz="2800" dirty="0"/>
            </a:br>
            <a:r>
              <a:rPr lang="en-CA" sz="2800" dirty="0"/>
              <a:t>EHDAA (</a:t>
            </a:r>
            <a:r>
              <a:rPr lang="en-CA" sz="2800" dirty="0" err="1"/>
              <a:t>Élève</a:t>
            </a:r>
            <a:r>
              <a:rPr lang="en-CA" sz="2800" dirty="0"/>
              <a:t> </a:t>
            </a:r>
            <a:r>
              <a:rPr lang="en-CA" sz="2800" dirty="0" err="1"/>
              <a:t>handicapé</a:t>
            </a:r>
            <a:r>
              <a:rPr lang="en-CA" sz="2800" dirty="0"/>
              <a:t> </a:t>
            </a:r>
            <a:r>
              <a:rPr lang="en-CA" sz="2800" dirty="0" err="1"/>
              <a:t>ou</a:t>
            </a:r>
            <a:r>
              <a:rPr lang="en-CA" sz="2800" dirty="0"/>
              <a:t> </a:t>
            </a:r>
            <a:r>
              <a:rPr lang="en-CA" sz="2800" dirty="0" err="1"/>
              <a:t>en</a:t>
            </a:r>
            <a:r>
              <a:rPr lang="en-CA" sz="2800" dirty="0"/>
              <a:t> </a:t>
            </a:r>
            <a:r>
              <a:rPr lang="en-CA" sz="2800" dirty="0" err="1"/>
              <a:t>difficulté</a:t>
            </a:r>
            <a:r>
              <a:rPr lang="en-CA" sz="2800" dirty="0"/>
              <a:t> </a:t>
            </a:r>
            <a:r>
              <a:rPr lang="en-CA" sz="2800" dirty="0" err="1"/>
              <a:t>d’adaptation</a:t>
            </a:r>
            <a:r>
              <a:rPr lang="en-CA" sz="2800" dirty="0"/>
              <a:t> </a:t>
            </a:r>
            <a:r>
              <a:rPr lang="en-CA" sz="2800" dirty="0" err="1"/>
              <a:t>ou</a:t>
            </a:r>
            <a:r>
              <a:rPr lang="en-CA" sz="2800" dirty="0"/>
              <a:t> </a:t>
            </a:r>
            <a:r>
              <a:rPr lang="en-CA" sz="2800" dirty="0" err="1"/>
              <a:t>d'apprentissage</a:t>
            </a:r>
            <a:r>
              <a:rPr lang="en-CA" sz="2800" dirty="0"/>
              <a:t>)-</a:t>
            </a:r>
            <a:r>
              <a:rPr lang="en-CA" sz="2800" dirty="0" err="1"/>
              <a:t>reconnu</a:t>
            </a:r>
            <a:r>
              <a:rPr lang="en-CA" sz="2800" dirty="0"/>
              <a:t> sous la LPH</a:t>
            </a:r>
            <a:br>
              <a:rPr lang="en-CA" sz="2800" dirty="0"/>
            </a:br>
            <a:br>
              <a:rPr lang="en-CA" sz="2800" dirty="0"/>
            </a:br>
            <a:br>
              <a:rPr lang="en-CA" sz="2800" dirty="0"/>
            </a:br>
            <a:r>
              <a:rPr lang="en-CA" sz="2800" dirty="0" err="1"/>
              <a:t>voir</a:t>
            </a:r>
            <a:r>
              <a:rPr lang="en-CA" sz="2800" dirty="0"/>
              <a:t> le tableau des codes de </a:t>
            </a:r>
            <a:r>
              <a:rPr lang="en-CA" sz="2800" dirty="0" err="1"/>
              <a:t>difficulté</a:t>
            </a:r>
            <a:r>
              <a:rPr lang="en-CA" sz="2800" dirty="0"/>
              <a:t> page 88</a:t>
            </a:r>
            <a:br>
              <a:rPr lang="en-CA" sz="2800" dirty="0"/>
            </a:br>
            <a:br>
              <a:rPr lang="en-CA" sz="2800" dirty="0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14238170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875C74D-9E75-4B00-BDF0-50FF7443E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058" y="569843"/>
            <a:ext cx="6223688" cy="5989982"/>
          </a:xfrm>
        </p:spPr>
        <p:txBody>
          <a:bodyPr>
            <a:noAutofit/>
          </a:bodyPr>
          <a:lstStyle/>
          <a:p>
            <a:pPr marL="45720"/>
            <a:r>
              <a:rPr lang="en-CA" sz="2800" dirty="0"/>
              <a:t>Plan </a:t>
            </a:r>
            <a:r>
              <a:rPr lang="en-CA" sz="2800" dirty="0" err="1"/>
              <a:t>d’intervention</a:t>
            </a:r>
            <a:r>
              <a:rPr lang="en-CA" sz="2800" dirty="0"/>
              <a:t> </a:t>
            </a:r>
            <a:r>
              <a:rPr lang="en-CA" sz="2800" dirty="0" err="1"/>
              <a:t>en</a:t>
            </a:r>
            <a:r>
              <a:rPr lang="en-CA" sz="2800" dirty="0"/>
              <a:t> milieu </a:t>
            </a:r>
            <a:r>
              <a:rPr lang="en-CA" sz="2800" dirty="0" err="1"/>
              <a:t>scolaire</a:t>
            </a:r>
            <a:br>
              <a:rPr lang="en-CA" sz="2800" dirty="0"/>
            </a:br>
            <a:br>
              <a:rPr lang="en-CA" sz="2800" dirty="0"/>
            </a:br>
            <a:r>
              <a:rPr lang="en-CA" sz="2800" dirty="0" err="1"/>
              <a:t>Parcours</a:t>
            </a:r>
            <a:r>
              <a:rPr lang="en-CA" sz="2800" dirty="0"/>
              <a:t> possibles:</a:t>
            </a:r>
            <a:br>
              <a:rPr lang="en-CA" sz="2800" dirty="0"/>
            </a:br>
            <a:r>
              <a:rPr lang="en-CA" sz="2800" dirty="0"/>
              <a:t>	</a:t>
            </a:r>
            <a:r>
              <a:rPr lang="en-CA" sz="2400" dirty="0">
                <a:solidFill>
                  <a:schemeClr val="accent1"/>
                </a:solidFill>
              </a:rPr>
              <a:t>1-intégration </a:t>
            </a:r>
            <a:r>
              <a:rPr lang="en-CA" sz="2400" dirty="0" err="1">
                <a:solidFill>
                  <a:schemeClr val="accent1"/>
                </a:solidFill>
              </a:rPr>
              <a:t>en</a:t>
            </a:r>
            <a:r>
              <a:rPr lang="en-CA" sz="2400" dirty="0">
                <a:solidFill>
                  <a:schemeClr val="accent1"/>
                </a:solidFill>
              </a:rPr>
              <a:t> </a:t>
            </a:r>
            <a:r>
              <a:rPr lang="en-CA" sz="2400" dirty="0" err="1">
                <a:solidFill>
                  <a:schemeClr val="accent1"/>
                </a:solidFill>
              </a:rPr>
              <a:t>classe</a:t>
            </a:r>
            <a:r>
              <a:rPr lang="en-CA" sz="2400" dirty="0">
                <a:solidFill>
                  <a:schemeClr val="accent1"/>
                </a:solidFill>
              </a:rPr>
              <a:t> ordinaire</a:t>
            </a:r>
            <a:br>
              <a:rPr lang="en-CA" sz="2400" dirty="0">
                <a:solidFill>
                  <a:schemeClr val="accent1"/>
                </a:solidFill>
              </a:rPr>
            </a:br>
            <a:r>
              <a:rPr lang="en-CA" sz="2400" dirty="0">
                <a:solidFill>
                  <a:schemeClr val="accent1"/>
                </a:solidFill>
              </a:rPr>
              <a:t>	2- </a:t>
            </a:r>
            <a:r>
              <a:rPr lang="en-CA" sz="2400" dirty="0" err="1">
                <a:solidFill>
                  <a:schemeClr val="accent1"/>
                </a:solidFill>
              </a:rPr>
              <a:t>une</a:t>
            </a:r>
            <a:r>
              <a:rPr lang="en-CA" sz="2400" dirty="0">
                <a:solidFill>
                  <a:schemeClr val="accent1"/>
                </a:solidFill>
              </a:rPr>
              <a:t> </a:t>
            </a:r>
            <a:r>
              <a:rPr lang="en-CA" sz="2400" dirty="0" err="1">
                <a:solidFill>
                  <a:schemeClr val="accent1"/>
                </a:solidFill>
              </a:rPr>
              <a:t>classe</a:t>
            </a:r>
            <a:r>
              <a:rPr lang="en-CA" sz="2400" dirty="0">
                <a:solidFill>
                  <a:schemeClr val="accent1"/>
                </a:solidFill>
              </a:rPr>
              <a:t> </a:t>
            </a:r>
            <a:r>
              <a:rPr lang="en-CA" sz="2400" dirty="0" err="1">
                <a:solidFill>
                  <a:schemeClr val="accent1"/>
                </a:solidFill>
              </a:rPr>
              <a:t>spécialisée</a:t>
            </a:r>
            <a:r>
              <a:rPr lang="en-CA" sz="2400" dirty="0">
                <a:solidFill>
                  <a:schemeClr val="accent1"/>
                </a:solidFill>
              </a:rPr>
              <a:t> 	avec integration </a:t>
            </a:r>
            <a:r>
              <a:rPr lang="en-CA" sz="2400" dirty="0" err="1">
                <a:solidFill>
                  <a:schemeClr val="accent1"/>
                </a:solidFill>
              </a:rPr>
              <a:t>en</a:t>
            </a:r>
            <a:r>
              <a:rPr lang="en-CA" sz="2400" dirty="0">
                <a:solidFill>
                  <a:schemeClr val="accent1"/>
                </a:solidFill>
              </a:rPr>
              <a:t> </a:t>
            </a:r>
            <a:r>
              <a:rPr lang="en-CA" sz="2400" dirty="0" err="1">
                <a:solidFill>
                  <a:schemeClr val="accent1"/>
                </a:solidFill>
              </a:rPr>
              <a:t>classe</a:t>
            </a:r>
            <a:r>
              <a:rPr lang="en-CA" sz="2400" dirty="0">
                <a:solidFill>
                  <a:schemeClr val="accent1"/>
                </a:solidFill>
              </a:rPr>
              <a:t> 	ordinaire</a:t>
            </a:r>
            <a:br>
              <a:rPr lang="en-CA" sz="2400" dirty="0">
                <a:solidFill>
                  <a:schemeClr val="accent1"/>
                </a:solidFill>
              </a:rPr>
            </a:br>
            <a:r>
              <a:rPr lang="en-CA" sz="2400" dirty="0">
                <a:solidFill>
                  <a:schemeClr val="accent1"/>
                </a:solidFill>
              </a:rPr>
              <a:t>	3-une </a:t>
            </a:r>
            <a:r>
              <a:rPr lang="en-CA" sz="2400" dirty="0" err="1">
                <a:solidFill>
                  <a:schemeClr val="accent1"/>
                </a:solidFill>
              </a:rPr>
              <a:t>classe</a:t>
            </a:r>
            <a:r>
              <a:rPr lang="en-CA" sz="2400" dirty="0">
                <a:solidFill>
                  <a:schemeClr val="accent1"/>
                </a:solidFill>
              </a:rPr>
              <a:t> </a:t>
            </a:r>
            <a:r>
              <a:rPr lang="en-CA" sz="2400" dirty="0" err="1">
                <a:solidFill>
                  <a:schemeClr val="accent1"/>
                </a:solidFill>
              </a:rPr>
              <a:t>spéciale</a:t>
            </a:r>
            <a:r>
              <a:rPr lang="en-CA" sz="2400" dirty="0">
                <a:solidFill>
                  <a:schemeClr val="accent1"/>
                </a:solidFill>
              </a:rPr>
              <a:t> dans 	</a:t>
            </a:r>
            <a:r>
              <a:rPr lang="en-CA" sz="2400" dirty="0" err="1">
                <a:solidFill>
                  <a:schemeClr val="accent1"/>
                </a:solidFill>
              </a:rPr>
              <a:t>une</a:t>
            </a:r>
            <a:r>
              <a:rPr lang="en-CA" sz="2400" dirty="0">
                <a:solidFill>
                  <a:schemeClr val="accent1"/>
                </a:solidFill>
              </a:rPr>
              <a:t> école ordinaire</a:t>
            </a:r>
            <a:br>
              <a:rPr lang="en-CA" sz="2400" dirty="0">
                <a:solidFill>
                  <a:schemeClr val="accent1"/>
                </a:solidFill>
              </a:rPr>
            </a:br>
            <a:r>
              <a:rPr lang="en-CA" sz="2400" dirty="0">
                <a:solidFill>
                  <a:schemeClr val="accent1"/>
                </a:solidFill>
              </a:rPr>
              <a:t>	4- </a:t>
            </a:r>
            <a:r>
              <a:rPr lang="en-CA" sz="2400" dirty="0" err="1">
                <a:solidFill>
                  <a:schemeClr val="accent1"/>
                </a:solidFill>
              </a:rPr>
              <a:t>une</a:t>
            </a:r>
            <a:r>
              <a:rPr lang="en-CA" sz="2400" dirty="0">
                <a:solidFill>
                  <a:schemeClr val="accent1"/>
                </a:solidFill>
              </a:rPr>
              <a:t> école </a:t>
            </a:r>
            <a:r>
              <a:rPr lang="en-CA" sz="2400" dirty="0" err="1">
                <a:solidFill>
                  <a:schemeClr val="accent1"/>
                </a:solidFill>
              </a:rPr>
              <a:t>spécialisée</a:t>
            </a:r>
            <a:br>
              <a:rPr lang="en-CA" sz="2400" dirty="0">
                <a:solidFill>
                  <a:schemeClr val="accent1"/>
                </a:solidFill>
              </a:rPr>
            </a:br>
            <a:br>
              <a:rPr lang="en-CA" sz="2800" dirty="0"/>
            </a:br>
            <a:r>
              <a:rPr lang="en-CA" sz="2800" dirty="0" err="1"/>
              <a:t>Différents</a:t>
            </a:r>
            <a:r>
              <a:rPr lang="en-CA" sz="2800" dirty="0"/>
              <a:t> programmes </a:t>
            </a:r>
            <a:r>
              <a:rPr lang="en-CA" sz="2800" dirty="0" err="1"/>
              <a:t>d’études</a:t>
            </a:r>
            <a:r>
              <a:rPr lang="en-CA" sz="2800" dirty="0"/>
              <a:t> </a:t>
            </a:r>
            <a:r>
              <a:rPr lang="fr-CA" sz="2800" dirty="0"/>
              <a:t>possibles</a:t>
            </a:r>
            <a:br>
              <a:rPr lang="fr-CA" sz="3200" dirty="0"/>
            </a:br>
            <a:endParaRPr lang="fr-CA" sz="8800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0B138DF-E8EC-27D2-B0C2-02EE058DF904}"/>
              </a:ext>
            </a:extLst>
          </p:cNvPr>
          <p:cNvSpPr txBox="1"/>
          <p:nvPr/>
        </p:nvSpPr>
        <p:spPr>
          <a:xfrm>
            <a:off x="7050157" y="569843"/>
            <a:ext cx="4598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800"/>
              <a:t>Un exemple d’intégration</a:t>
            </a:r>
            <a:br>
              <a:rPr lang="fr-CA" sz="1800"/>
            </a:br>
            <a:r>
              <a:rPr lang="fr-CA" sz="1800">
                <a:hlinkClick r:id="rId2"/>
              </a:rPr>
              <a:t>Au secondaire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44977112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875C74D-9E75-4B00-BDF0-50FF7443E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058" y="569843"/>
            <a:ext cx="6223688" cy="5989982"/>
          </a:xfrm>
        </p:spPr>
        <p:txBody>
          <a:bodyPr>
            <a:noAutofit/>
          </a:bodyPr>
          <a:lstStyle/>
          <a:p>
            <a:r>
              <a:rPr lang="en-CA" sz="2400" dirty="0"/>
              <a:t>Conseil </a:t>
            </a:r>
            <a:r>
              <a:rPr lang="en-CA" sz="2400" dirty="0" err="1"/>
              <a:t>d’établissement</a:t>
            </a:r>
            <a:r>
              <a:rPr lang="en-CA" sz="2400" dirty="0"/>
              <a:t>- </a:t>
            </a:r>
            <a:r>
              <a:rPr lang="en-CA" sz="2400" dirty="0" err="1">
                <a:solidFill>
                  <a:srgbClr val="FF0000"/>
                </a:solidFill>
              </a:rPr>
              <a:t>obligatoire</a:t>
            </a:r>
            <a:br>
              <a:rPr lang="en-CA" sz="2400" dirty="0"/>
            </a:br>
            <a:br>
              <a:rPr lang="en-CA" sz="2400" dirty="0"/>
            </a:br>
            <a:r>
              <a:rPr lang="fr-CA" sz="2400" dirty="0"/>
              <a:t>À quoi ça sert?</a:t>
            </a:r>
            <a:br>
              <a:rPr lang="fr-CA" sz="2400" dirty="0"/>
            </a:br>
            <a:br>
              <a:rPr lang="fr-CA" sz="2400" dirty="0"/>
            </a:br>
            <a:r>
              <a:rPr lang="fr-CA" sz="2400" dirty="0"/>
              <a:t>- Assurer l’intégration de l’école dans son quartier, sa communauté</a:t>
            </a:r>
            <a:br>
              <a:rPr lang="fr-CA" sz="2400" dirty="0"/>
            </a:br>
            <a:r>
              <a:rPr lang="fr-CA" sz="2400" dirty="0"/>
              <a:t>- Décider des règles de vie de l’école;</a:t>
            </a:r>
            <a:br>
              <a:rPr lang="fr-CA" sz="2400" dirty="0"/>
            </a:br>
            <a:r>
              <a:rPr lang="fr-CA" sz="2400" dirty="0"/>
              <a:t>- Accepter les projets pédagogiques;</a:t>
            </a:r>
            <a:br>
              <a:rPr lang="fr-CA" sz="2400" dirty="0"/>
            </a:br>
            <a:r>
              <a:rPr lang="fr-CA" sz="2400" dirty="0"/>
              <a:t>- Accepter les sorties pédagogiques (voyages et autres);</a:t>
            </a:r>
            <a:br>
              <a:rPr lang="fr-CA" sz="2400" dirty="0"/>
            </a:br>
            <a:r>
              <a:rPr lang="fr-CA" sz="2400" dirty="0"/>
              <a:t>- Assurer la mise en place de la politique 56</a:t>
            </a:r>
            <a:br>
              <a:rPr lang="fr-CA" sz="2400" dirty="0"/>
            </a:br>
            <a:br>
              <a:rPr lang="en-CA" sz="2800" dirty="0"/>
            </a:br>
            <a:br>
              <a:rPr lang="en-CA" sz="2400" dirty="0">
                <a:solidFill>
                  <a:schemeClr val="accent1"/>
                </a:solidFill>
              </a:rPr>
            </a:br>
            <a:endParaRPr lang="fr-CA" sz="8800" dirty="0"/>
          </a:p>
        </p:txBody>
      </p:sp>
    </p:spTree>
    <p:extLst>
      <p:ext uri="{BB962C8B-B14F-4D97-AF65-F5344CB8AC3E}">
        <p14:creationId xmlns:p14="http://schemas.microsoft.com/office/powerpoint/2010/main" val="3713318821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875C74D-9E75-4B00-BDF0-50FF7443E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77" y="1216174"/>
            <a:ext cx="6223688" cy="5989982"/>
          </a:xfrm>
        </p:spPr>
        <p:txBody>
          <a:bodyPr>
            <a:noAutofit/>
          </a:bodyPr>
          <a:lstStyle/>
          <a:p>
            <a:r>
              <a:rPr lang="en-CA" sz="2000" b="1" dirty="0" err="1"/>
              <a:t>Loi</a:t>
            </a:r>
            <a:r>
              <a:rPr lang="en-CA" sz="2000" b="1" dirty="0"/>
              <a:t> 56- </a:t>
            </a:r>
            <a:r>
              <a:rPr lang="fr-CA" sz="2000" b="1" dirty="0"/>
              <a:t>La loi visant à lutter contre l’intimidation et la violence</a:t>
            </a:r>
            <a:br>
              <a:rPr lang="fr-CA" sz="2000" dirty="0"/>
            </a:br>
            <a:br>
              <a:rPr lang="fr-CA" sz="2000" dirty="0"/>
            </a:br>
            <a:r>
              <a:rPr lang="fr-CA" sz="2000" dirty="0"/>
              <a:t>- Chaque </a:t>
            </a:r>
            <a:r>
              <a:rPr lang="fr-CA" sz="2000" dirty="0">
                <a:solidFill>
                  <a:schemeClr val="accent2"/>
                </a:solidFill>
              </a:rPr>
              <a:t>centre scolaire </a:t>
            </a:r>
            <a:r>
              <a:rPr lang="fr-CA" sz="2000" dirty="0"/>
              <a:t>doit avoir un plan de lutte contre la violence et l’intimidation pour ses écoles (étudiants, enseignants et tout adulte dans l’école et sur son terrain).</a:t>
            </a:r>
            <a:br>
              <a:rPr lang="fr-CA" sz="2000" dirty="0"/>
            </a:br>
            <a:br>
              <a:rPr lang="fr-CA" sz="2000" dirty="0"/>
            </a:br>
            <a:r>
              <a:rPr lang="fr-CA" sz="2000" dirty="0"/>
              <a:t>- Chaque </a:t>
            </a:r>
            <a:r>
              <a:rPr lang="fr-CA" sz="2000" dirty="0">
                <a:solidFill>
                  <a:schemeClr val="accent2"/>
                </a:solidFill>
              </a:rPr>
              <a:t>école</a:t>
            </a:r>
            <a:r>
              <a:rPr lang="fr-CA" sz="2000" dirty="0"/>
              <a:t> doit avoir son plan de lutte, c’est au directeur d’assigner une personne de son équipe qui est responsable de sa diffusion, mise en pratique et respect.</a:t>
            </a:r>
            <a:br>
              <a:rPr lang="fr-CA" sz="2000" dirty="0"/>
            </a:br>
            <a:br>
              <a:rPr lang="fr-CA" sz="2000" dirty="0"/>
            </a:br>
            <a:r>
              <a:rPr lang="fr-CA" sz="2000" dirty="0"/>
              <a:t>- Chaque école doit faire un </a:t>
            </a:r>
            <a:r>
              <a:rPr lang="fr-CA" sz="2000" dirty="0">
                <a:solidFill>
                  <a:schemeClr val="accent2"/>
                </a:solidFill>
              </a:rPr>
              <a:t>compte rendu </a:t>
            </a:r>
            <a:r>
              <a:rPr lang="fr-CA" sz="2000" dirty="0"/>
              <a:t>à la fin de l’année scolaire des interventions faites (d’ordre préventif et curatif)</a:t>
            </a:r>
            <a:br>
              <a:rPr lang="fr-CA" sz="2000" dirty="0"/>
            </a:br>
            <a:br>
              <a:rPr lang="fr-CA" sz="2000" dirty="0"/>
            </a:br>
            <a:r>
              <a:rPr lang="fr-CA" sz="2000" dirty="0"/>
              <a:t>- Les </a:t>
            </a:r>
            <a:r>
              <a:rPr lang="fr-CA" sz="2000" dirty="0">
                <a:solidFill>
                  <a:schemeClr val="accent2"/>
                </a:solidFill>
              </a:rPr>
              <a:t>éducateurs spécialisés </a:t>
            </a:r>
            <a:r>
              <a:rPr lang="fr-CA" sz="2000" dirty="0"/>
              <a:t>ont souvent ce mandat.</a:t>
            </a:r>
            <a:br>
              <a:rPr lang="en-CA" sz="2400" dirty="0"/>
            </a:br>
            <a:br>
              <a:rPr lang="en-CA" sz="2800" dirty="0"/>
            </a:br>
            <a:br>
              <a:rPr lang="en-CA" sz="2400" dirty="0">
                <a:solidFill>
                  <a:schemeClr val="accent1"/>
                </a:solidFill>
              </a:rPr>
            </a:br>
            <a:endParaRPr lang="fr-CA" sz="8800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0B138DF-E8EC-27D2-B0C2-02EE058DF904}"/>
              </a:ext>
            </a:extLst>
          </p:cNvPr>
          <p:cNvSpPr txBox="1"/>
          <p:nvPr/>
        </p:nvSpPr>
        <p:spPr>
          <a:xfrm>
            <a:off x="7050157" y="569843"/>
            <a:ext cx="4598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800" dirty="0"/>
              <a:t>Faire exercice: LIP intimidation violence oui ou non?</a:t>
            </a:r>
            <a:endParaRPr lang="fr-CA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4E4408A-B22F-D1B9-9F08-E135AD3034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369" y="430114"/>
            <a:ext cx="925788" cy="92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74253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875C74D-9E75-4B00-BDF0-50FF7443E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451" y="1431234"/>
            <a:ext cx="6223688" cy="4449704"/>
          </a:xfrm>
        </p:spPr>
        <p:txBody>
          <a:bodyPr>
            <a:noAutofit/>
          </a:bodyPr>
          <a:lstStyle/>
          <a:p>
            <a:r>
              <a:rPr lang="fr-CA" sz="2400" b="1" dirty="0"/>
              <a:t>À retenir…</a:t>
            </a:r>
            <a:br>
              <a:rPr lang="fr-CA" sz="2400" dirty="0"/>
            </a:br>
            <a:br>
              <a:rPr lang="fr-CA" sz="2400" dirty="0"/>
            </a:br>
            <a:r>
              <a:rPr lang="fr-CA" sz="2400" dirty="0"/>
              <a:t>La mission des écoles</a:t>
            </a:r>
            <a:br>
              <a:rPr lang="fr-CA" sz="2400" dirty="0"/>
            </a:br>
            <a:r>
              <a:rPr lang="fr-CA" sz="2400" dirty="0"/>
              <a:t>La fréquentation obligatoire</a:t>
            </a:r>
            <a:br>
              <a:rPr lang="fr-CA" sz="2400" dirty="0"/>
            </a:br>
            <a:r>
              <a:rPr lang="fr-CA" sz="2400" dirty="0"/>
              <a:t>Les services complémentaires (qui fait quoi)</a:t>
            </a:r>
            <a:br>
              <a:rPr lang="fr-CA" sz="2400" dirty="0"/>
            </a:br>
            <a:r>
              <a:rPr lang="fr-CA" sz="2400" dirty="0"/>
              <a:t>Le rôle de l’éducateur spécialisé</a:t>
            </a:r>
            <a:br>
              <a:rPr lang="fr-CA" sz="2400" dirty="0"/>
            </a:br>
            <a:r>
              <a:rPr lang="fr-CA" sz="2400" dirty="0"/>
              <a:t>La loi 56</a:t>
            </a:r>
            <a:br>
              <a:rPr lang="fr-CA" sz="2400" dirty="0"/>
            </a:br>
            <a:br>
              <a:rPr lang="en-CA" sz="2800" dirty="0"/>
            </a:br>
            <a:br>
              <a:rPr lang="en-CA" sz="2800" dirty="0"/>
            </a:br>
            <a:br>
              <a:rPr lang="en-CA" sz="2400" dirty="0">
                <a:solidFill>
                  <a:schemeClr val="accent1"/>
                </a:solidFill>
              </a:rPr>
            </a:br>
            <a:endParaRPr lang="fr-CA" sz="8800" dirty="0"/>
          </a:p>
        </p:txBody>
      </p:sp>
    </p:spTree>
    <p:extLst>
      <p:ext uri="{BB962C8B-B14F-4D97-AF65-F5344CB8AC3E}">
        <p14:creationId xmlns:p14="http://schemas.microsoft.com/office/powerpoint/2010/main" val="117286514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A3C240-5194-4142-BBDD-DE34BAC5F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330" y="261229"/>
            <a:ext cx="6708559" cy="1443284"/>
          </a:xfrm>
        </p:spPr>
        <p:txBody>
          <a:bodyPr>
            <a:normAutofit/>
          </a:bodyPr>
          <a:lstStyle/>
          <a:p>
            <a:r>
              <a:rPr lang="fr-CA" dirty="0"/>
              <a:t>Objet de la loi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DAEC26F-0B53-42A7-B092-05F511AC7A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698" y="1905370"/>
            <a:ext cx="5166804" cy="3899082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fr-CA" sz="4000" dirty="0">
                <a:solidFill>
                  <a:srgbClr val="FF0000"/>
                </a:solidFill>
              </a:rPr>
              <a:t>Provincial, ministère de l’éducation</a:t>
            </a:r>
          </a:p>
          <a:p>
            <a:pPr algn="l"/>
            <a:r>
              <a:rPr lang="fr-CA" sz="4000" dirty="0">
                <a:solidFill>
                  <a:schemeClr val="accent4"/>
                </a:solidFill>
              </a:rPr>
              <a:t>Du préscolaire aux adultes</a:t>
            </a:r>
          </a:p>
          <a:p>
            <a:pPr algn="l"/>
            <a:r>
              <a:rPr lang="fr-CA" sz="4000" dirty="0">
                <a:solidFill>
                  <a:srgbClr val="7030A0"/>
                </a:solidFill>
              </a:rPr>
              <a:t>Créer des régimes pédagogiques qui doivent être respectés, au public et au privé</a:t>
            </a:r>
          </a:p>
        </p:txBody>
      </p:sp>
    </p:spTree>
    <p:extLst>
      <p:ext uri="{BB962C8B-B14F-4D97-AF65-F5344CB8AC3E}">
        <p14:creationId xmlns:p14="http://schemas.microsoft.com/office/powerpoint/2010/main" val="395821521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A3C240-5194-4142-BBDD-DE34BAC5F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330" y="261229"/>
            <a:ext cx="6708559" cy="1443284"/>
          </a:xfrm>
        </p:spPr>
        <p:txBody>
          <a:bodyPr>
            <a:normAutofit fontScale="90000"/>
          </a:bodyPr>
          <a:lstStyle/>
          <a:p>
            <a:r>
              <a:rPr lang="fr-CA" dirty="0"/>
              <a:t>Mission des écoles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DAEC26F-0B53-42A7-B092-05F511AC7A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698" y="1905370"/>
            <a:ext cx="5166804" cy="389908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fr-CA" sz="4000" dirty="0">
                <a:solidFill>
                  <a:srgbClr val="FF0000"/>
                </a:solidFill>
              </a:rPr>
              <a:t>INSTRUIRE </a:t>
            </a:r>
          </a:p>
          <a:p>
            <a:pPr algn="l"/>
            <a:r>
              <a:rPr lang="fr-CA" sz="4000" dirty="0">
                <a:solidFill>
                  <a:srgbClr val="FF0000"/>
                </a:solidFill>
              </a:rPr>
              <a:t>(Les savoirs)</a:t>
            </a:r>
          </a:p>
          <a:p>
            <a:pPr algn="l"/>
            <a:r>
              <a:rPr lang="fr-CA" sz="4000" dirty="0">
                <a:solidFill>
                  <a:schemeClr val="accent1">
                    <a:lumMod val="50000"/>
                  </a:schemeClr>
                </a:solidFill>
              </a:rPr>
              <a:t>SOCIALISER </a:t>
            </a:r>
          </a:p>
          <a:p>
            <a:pPr algn="l"/>
            <a:r>
              <a:rPr lang="fr-CA" sz="4000" dirty="0">
                <a:solidFill>
                  <a:schemeClr val="accent1">
                    <a:lumMod val="50000"/>
                  </a:schemeClr>
                </a:solidFill>
              </a:rPr>
              <a:t>(Le savoir-être)</a:t>
            </a:r>
          </a:p>
          <a:p>
            <a:pPr algn="l"/>
            <a:r>
              <a:rPr lang="fr-CA" sz="4000" dirty="0">
                <a:solidFill>
                  <a:srgbClr val="7030A0"/>
                </a:solidFill>
              </a:rPr>
              <a:t>QUALIFIER </a:t>
            </a:r>
          </a:p>
          <a:p>
            <a:pPr algn="l"/>
            <a:r>
              <a:rPr lang="fr-CA" sz="4000" dirty="0">
                <a:solidFill>
                  <a:srgbClr val="7030A0"/>
                </a:solidFill>
              </a:rPr>
              <a:t>(Le savoir-faire)</a:t>
            </a:r>
          </a:p>
        </p:txBody>
      </p:sp>
    </p:spTree>
    <p:extLst>
      <p:ext uri="{BB962C8B-B14F-4D97-AF65-F5344CB8AC3E}">
        <p14:creationId xmlns:p14="http://schemas.microsoft.com/office/powerpoint/2010/main" val="191096898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FF62FF-167D-4E91-AC85-0B44EF8C43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3426" y="1221758"/>
            <a:ext cx="7345711" cy="1569309"/>
          </a:xfrm>
        </p:spPr>
        <p:txBody>
          <a:bodyPr>
            <a:normAutofit fontScale="90000"/>
          </a:bodyPr>
          <a:lstStyle/>
          <a:p>
            <a:r>
              <a:rPr lang="fr-CA" dirty="0"/>
              <a:t>Admissibilité pour débuter ses études…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CC292D8-DFD7-4495-9176-3855C94FD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5724" y="2791067"/>
            <a:ext cx="5486400" cy="3195961"/>
          </a:xfrm>
        </p:spPr>
        <p:txBody>
          <a:bodyPr>
            <a:noAutofit/>
          </a:bodyPr>
          <a:lstStyle/>
          <a:p>
            <a:r>
              <a:rPr lang="fr-CA" sz="2400" dirty="0">
                <a:solidFill>
                  <a:srgbClr val="FF0000"/>
                </a:solidFill>
              </a:rPr>
              <a:t>4 ans</a:t>
            </a:r>
          </a:p>
          <a:p>
            <a:r>
              <a:rPr lang="fr-CA" sz="2400" dirty="0"/>
              <a:t>Graduellement mise en place depuis l’acception de la loi n.5</a:t>
            </a:r>
          </a:p>
          <a:p>
            <a:r>
              <a:rPr lang="fr-CA" sz="2400" dirty="0">
                <a:solidFill>
                  <a:srgbClr val="FF0000"/>
                </a:solidFill>
              </a:rPr>
              <a:t>5 ans</a:t>
            </a:r>
          </a:p>
          <a:p>
            <a:r>
              <a:rPr lang="fr-CA" sz="2400" dirty="0"/>
              <a:t>Tout enfant</a:t>
            </a:r>
            <a:endParaRPr lang="fr-CA" sz="3600" dirty="0"/>
          </a:p>
        </p:txBody>
      </p:sp>
    </p:spTree>
    <p:extLst>
      <p:ext uri="{BB962C8B-B14F-4D97-AF65-F5344CB8AC3E}">
        <p14:creationId xmlns:p14="http://schemas.microsoft.com/office/powerpoint/2010/main" val="109014204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FF62FF-167D-4E91-AC85-0B44EF8C43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04287" y="265043"/>
            <a:ext cx="5492683" cy="106017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fr-CA" sz="4000" dirty="0"/>
              <a:t>Obligation de fréquentation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CC292D8-DFD7-4495-9176-3855C94FD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739" y="0"/>
            <a:ext cx="6389591" cy="5922818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fr-CA" sz="2400" dirty="0"/>
              <a:t>6 ans</a:t>
            </a:r>
          </a:p>
          <a:p>
            <a:pPr>
              <a:lnSpc>
                <a:spcPct val="110000"/>
              </a:lnSpc>
            </a:pPr>
            <a:r>
              <a:rPr lang="fr-CA" sz="2400" dirty="0"/>
              <a:t>1er jour du calendrier scolaire où il a atteint cet âge</a:t>
            </a:r>
          </a:p>
          <a:p>
            <a:pPr>
              <a:lnSpc>
                <a:spcPct val="110000"/>
              </a:lnSpc>
            </a:pPr>
            <a:r>
              <a:rPr lang="fr-CA" sz="2400" dirty="0"/>
              <a:t>16 ans</a:t>
            </a:r>
          </a:p>
          <a:p>
            <a:pPr>
              <a:lnSpc>
                <a:spcPct val="110000"/>
              </a:lnSpc>
            </a:pPr>
            <a:r>
              <a:rPr lang="fr-CA" sz="2400" dirty="0"/>
              <a:t>Jusqu’au dernier jour du calendrier scolaire où il a atteint cet âge</a:t>
            </a:r>
          </a:p>
          <a:p>
            <a:pPr>
              <a:lnSpc>
                <a:spcPct val="110000"/>
              </a:lnSpc>
            </a:pP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39357817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FF62FF-167D-4E91-AC85-0B44EF8C43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7376" y="266506"/>
            <a:ext cx="10991906" cy="1569309"/>
          </a:xfrm>
        </p:spPr>
        <p:txBody>
          <a:bodyPr>
            <a:noAutofit/>
          </a:bodyPr>
          <a:lstStyle/>
          <a:p>
            <a:r>
              <a:rPr lang="fr-CA" sz="4400" dirty="0"/>
              <a:t>Admissibilité pour terminer ses études dans un établissement secondaire…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CC292D8-DFD7-4495-9176-3855C94FD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9394" y="1949265"/>
            <a:ext cx="6033935" cy="3357034"/>
          </a:xfrm>
        </p:spPr>
        <p:txBody>
          <a:bodyPr>
            <a:noAutofit/>
          </a:bodyPr>
          <a:lstStyle/>
          <a:p>
            <a:r>
              <a:rPr lang="fr-CA" sz="2000" dirty="0">
                <a:solidFill>
                  <a:srgbClr val="FF0000"/>
                </a:solidFill>
              </a:rPr>
              <a:t>18 ans</a:t>
            </a:r>
          </a:p>
          <a:p>
            <a:r>
              <a:rPr lang="fr-CA" sz="2000" dirty="0"/>
              <a:t>Pour tout étudiant qui n’a pas terminé son secondaire, ensuite, on transfère à la formation aux adultes</a:t>
            </a:r>
          </a:p>
          <a:p>
            <a:r>
              <a:rPr lang="fr-CA" sz="2000" dirty="0">
                <a:solidFill>
                  <a:srgbClr val="FF0000"/>
                </a:solidFill>
              </a:rPr>
              <a:t>21 ans</a:t>
            </a:r>
          </a:p>
          <a:p>
            <a:r>
              <a:rPr lang="fr-CA" sz="2000" dirty="0"/>
              <a:t>Pour les étudiants EHDAA, en particulier DI, DP sévère</a:t>
            </a:r>
          </a:p>
        </p:txBody>
      </p:sp>
    </p:spTree>
    <p:extLst>
      <p:ext uri="{BB962C8B-B14F-4D97-AF65-F5344CB8AC3E}">
        <p14:creationId xmlns:p14="http://schemas.microsoft.com/office/powerpoint/2010/main" val="396487382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FF62FF-167D-4E91-AC85-0B44EF8C43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86881"/>
            <a:ext cx="5492683" cy="1896411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fr-CA" sz="4000" b="1" dirty="0"/>
              <a:t>Responsabilités pour la gestion de la non- fréquentation scolaire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CC292D8-DFD7-4495-9176-3855C94FD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495" y="989470"/>
            <a:ext cx="6221896" cy="5457713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fr-CA" b="1" dirty="0"/>
              <a:t>Des parents</a:t>
            </a:r>
          </a:p>
          <a:p>
            <a:pPr>
              <a:lnSpc>
                <a:spcPct val="110000"/>
              </a:lnSpc>
            </a:pPr>
            <a:r>
              <a:rPr lang="fr-CA" dirty="0"/>
              <a:t>Devoir lié à l’éducation</a:t>
            </a:r>
          </a:p>
          <a:p>
            <a:pPr>
              <a:lnSpc>
                <a:spcPct val="110000"/>
              </a:lnSpc>
            </a:pPr>
            <a:r>
              <a:rPr lang="fr-CA" dirty="0"/>
              <a:t>Motif de compromission (LPJ)</a:t>
            </a:r>
          </a:p>
          <a:p>
            <a:pPr>
              <a:lnSpc>
                <a:spcPct val="110000"/>
              </a:lnSpc>
            </a:pPr>
            <a:endParaRPr lang="fr-CA" dirty="0"/>
          </a:p>
          <a:p>
            <a:pPr>
              <a:lnSpc>
                <a:spcPct val="110000"/>
              </a:lnSpc>
            </a:pPr>
            <a:r>
              <a:rPr lang="fr-CA" b="1" dirty="0"/>
              <a:t>De la direction de l’école</a:t>
            </a:r>
          </a:p>
          <a:p>
            <a:pPr>
              <a:lnSpc>
                <a:spcPct val="110000"/>
              </a:lnSpc>
            </a:pPr>
            <a:r>
              <a:rPr lang="fr-CA" dirty="0"/>
              <a:t>Devoir de s’assurer de la fréquentation</a:t>
            </a:r>
          </a:p>
          <a:p>
            <a:pPr>
              <a:lnSpc>
                <a:spcPct val="110000"/>
              </a:lnSpc>
            </a:pPr>
            <a:r>
              <a:rPr lang="fr-CA" dirty="0"/>
              <a:t>Ententes et moyens utilisés</a:t>
            </a:r>
          </a:p>
          <a:p>
            <a:pPr>
              <a:lnSpc>
                <a:spcPct val="110000"/>
              </a:lnSpc>
            </a:pPr>
            <a:r>
              <a:rPr lang="fr-CA" dirty="0"/>
              <a:t>Devoir de signalement DPJ</a:t>
            </a:r>
          </a:p>
          <a:p>
            <a:pPr>
              <a:lnSpc>
                <a:spcPct val="110000"/>
              </a:lnSpc>
            </a:pPr>
            <a:endParaRPr lang="fr-CA" sz="1300" dirty="0"/>
          </a:p>
        </p:txBody>
      </p:sp>
    </p:spTree>
    <p:extLst>
      <p:ext uri="{BB962C8B-B14F-4D97-AF65-F5344CB8AC3E}">
        <p14:creationId xmlns:p14="http://schemas.microsoft.com/office/powerpoint/2010/main" val="36867691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FF62FF-167D-4E91-AC85-0B44EF8C43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0524" y="-124287"/>
            <a:ext cx="6158144" cy="1228402"/>
          </a:xfrm>
        </p:spPr>
        <p:txBody>
          <a:bodyPr>
            <a:normAutofit fontScale="90000"/>
          </a:bodyPr>
          <a:lstStyle/>
          <a:p>
            <a:r>
              <a:rPr lang="fr-CA" sz="5400" dirty="0"/>
              <a:t>Motifs d’exemption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CC292D8-DFD7-4495-9176-3855C94FD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351" y="1610142"/>
            <a:ext cx="6312023" cy="4063294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CA" sz="2400" dirty="0">
                <a:solidFill>
                  <a:srgbClr val="FF0000"/>
                </a:solidFill>
              </a:rPr>
              <a:t>En raison d’une maladie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CA" sz="2400" dirty="0">
                <a:solidFill>
                  <a:srgbClr val="7030A0"/>
                </a:solidFill>
              </a:rPr>
              <a:t>En raison d’un handicap physique ou intellectuel grave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CA" sz="2400" dirty="0">
                <a:solidFill>
                  <a:srgbClr val="0070C0"/>
                </a:solidFill>
              </a:rPr>
              <a:t>En raison d’une expulsion de l’école par le CS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CA" sz="2400" dirty="0">
                <a:solidFill>
                  <a:srgbClr val="00B050"/>
                </a:solidFill>
              </a:rPr>
              <a:t>En raison d’une fréquentation scolaire autre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fr-CA" sz="2800" dirty="0"/>
          </a:p>
          <a:p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10235996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FF62FF-167D-4E91-AC85-0B44EF8C43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177" y="79899"/>
            <a:ext cx="11567604" cy="1228402"/>
          </a:xfrm>
        </p:spPr>
        <p:txBody>
          <a:bodyPr>
            <a:noAutofit/>
          </a:bodyPr>
          <a:lstStyle/>
          <a:p>
            <a:pPr lvl="0" algn="just"/>
            <a:r>
              <a:rPr lang="fr-CA" sz="3200" b="1" dirty="0">
                <a:solidFill>
                  <a:srgbClr val="7030A0"/>
                </a:solidFill>
              </a:rPr>
              <a:t>La fréquentation scolaire autre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CC292D8-DFD7-4495-9176-3855C94FD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985" y="1539121"/>
            <a:ext cx="6320901" cy="3414619"/>
          </a:xfrm>
        </p:spPr>
        <p:txBody>
          <a:bodyPr>
            <a:noAutofit/>
          </a:bodyPr>
          <a:lstStyle/>
          <a:p>
            <a:pPr algn="just"/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Le projet déposé au CS doit répondre aux 3 volets de la mission</a:t>
            </a:r>
          </a:p>
          <a:p>
            <a:pPr algn="just"/>
            <a:endParaRPr lang="fr-FR" sz="1500" dirty="0"/>
          </a:p>
          <a:p>
            <a:pPr algn="just"/>
            <a:r>
              <a:rPr lang="fr-FR" dirty="0">
                <a:solidFill>
                  <a:schemeClr val="accent6">
                    <a:lumMod val="75000"/>
                  </a:schemeClr>
                </a:solidFill>
                <a:hlinkClick r:id="rId2"/>
              </a:rPr>
              <a:t>L’association québécoise pour l’éducation à domicile a été fondée en 1997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  <a:p>
            <a:pPr algn="just"/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Un exemple:</a:t>
            </a:r>
          </a:p>
          <a:p>
            <a:pPr algn="just"/>
            <a:r>
              <a:rPr lang="fr-FR" i="1" dirty="0">
                <a:solidFill>
                  <a:schemeClr val="accent6">
                    <a:lumMod val="75000"/>
                  </a:schemeClr>
                </a:solidFill>
                <a:hlinkClick r:id="rId3"/>
              </a:rPr>
              <a:t>https://www.tvanouvelles.ca/videos/5560113403001</a:t>
            </a:r>
            <a:endParaRPr lang="fr-FR" i="1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endParaRPr lang="fr-CA" i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CA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88169129"/>
      </p:ext>
    </p:extLst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DESIGN_ID_OFFICE THEME" val="hT4qWUsE"/>
  <p:tag name="ARTICULATE_SLIDE_COUNT" val="14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erie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739</Words>
  <Application>Microsoft Office PowerPoint</Application>
  <PresentationFormat>Grand écran</PresentationFormat>
  <Paragraphs>91</Paragraphs>
  <Slides>17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Gothic</vt:lpstr>
      <vt:lpstr>Raleway</vt:lpstr>
      <vt:lpstr>Galerie</vt:lpstr>
      <vt:lpstr>Présentation PowerPoint</vt:lpstr>
      <vt:lpstr>Objet de la loi</vt:lpstr>
      <vt:lpstr>Mission des écoles</vt:lpstr>
      <vt:lpstr>Admissibilité pour débuter ses études…</vt:lpstr>
      <vt:lpstr>Obligation de fréquentation</vt:lpstr>
      <vt:lpstr>Admissibilité pour terminer ses études dans un établissement secondaire…</vt:lpstr>
      <vt:lpstr>Responsabilités pour la gestion de la non- fréquentation scolaire</vt:lpstr>
      <vt:lpstr>Motifs d’exemption</vt:lpstr>
      <vt:lpstr>La fréquentation scolaire autre</vt:lpstr>
      <vt:lpstr>Les régimes pédagogiques</vt:lpstr>
      <vt:lpstr>Les régimes pédagogiques</vt:lpstr>
      <vt:lpstr>Les services complémentaires</vt:lpstr>
      <vt:lpstr>  Les EHDAA: La politique d’adaptation scolaire  La réussite pour tous, mais pas pareil pour tous!  EHDAA (Élève handicapé ou en difficulté d’adaptation ou d'apprentissage)-reconnu sous la LPH   voir le tableau des codes de difficulté page 88  </vt:lpstr>
      <vt:lpstr>Plan d’intervention en milieu scolaire  Parcours possibles:  1-intégration en classe ordinaire  2- une classe spécialisée  avec integration en classe  ordinaire  3-une classe spéciale dans  une école ordinaire  4- une école spécialisée  Différents programmes d’études possibles </vt:lpstr>
      <vt:lpstr>Conseil d’établissement- obligatoire  À quoi ça sert?  - Assurer l’intégration de l’école dans son quartier, sa communauté - Décider des règles de vie de l’école; - Accepter les projets pédagogiques; - Accepter les sorties pédagogiques (voyages et autres); - Assurer la mise en place de la politique 56   </vt:lpstr>
      <vt:lpstr>Loi 56- La loi visant à lutter contre l’intimidation et la violence  - Chaque centre scolaire doit avoir un plan de lutte contre la violence et l’intimidation pour ses écoles (étudiants, enseignants et tout adulte dans l’école et sur son terrain).  - Chaque école doit avoir son plan de lutte, c’est au directeur d’assigner une personne de son équipe qui est responsable de sa diffusion, mise en pratique et respect.  - Chaque école doit faire un compte rendu à la fin de l’année scolaire des interventions faites (d’ordre préventif et curatif)  - Les éducateurs spécialisés ont souvent ce mandat.   </vt:lpstr>
      <vt:lpstr>À retenir…  La mission des écoles La fréquentation obligatoire Les services complémentaires (qui fait quoi) Le rôle de l’éducateur spécialisé La loi 56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2019-11-04T19:53:19Z</dcterms:created>
  <dcterms:modified xsi:type="dcterms:W3CDTF">2023-09-01T14:41:47Z</dcterms:modified>
</cp:coreProperties>
</file>