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5" r:id="rId11"/>
    <p:sldId id="263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F89C6-C8CC-4F8C-8AAB-68674BD992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020FB-920F-44C6-B7D6-2AF4EDF8BC91}">
      <dgm:prSet custT="1"/>
      <dgm:spPr/>
      <dgm:t>
        <a:bodyPr/>
        <a:lstStyle/>
        <a:p>
          <a:r>
            <a:rPr lang="fr-CA" sz="2400" dirty="0"/>
            <a:t>On veut passer de l’exclusion à </a:t>
          </a:r>
          <a:r>
            <a:rPr lang="fr-CA" sz="2400" b="1" dirty="0">
              <a:solidFill>
                <a:schemeClr val="accent6"/>
              </a:solidFill>
            </a:rPr>
            <a:t>l’inclusion</a:t>
          </a:r>
          <a:endParaRPr lang="en-US" sz="2400" b="1" dirty="0">
            <a:solidFill>
              <a:schemeClr val="accent6"/>
            </a:solidFill>
          </a:endParaRPr>
        </a:p>
      </dgm:t>
    </dgm:pt>
    <dgm:pt modelId="{35767866-E2A3-4B05-A273-1033D2BB3972}" type="parTrans" cxnId="{FE210615-5EA8-42E0-8CC4-36B5542D9A81}">
      <dgm:prSet/>
      <dgm:spPr/>
      <dgm:t>
        <a:bodyPr/>
        <a:lstStyle/>
        <a:p>
          <a:endParaRPr lang="en-US"/>
        </a:p>
      </dgm:t>
    </dgm:pt>
    <dgm:pt modelId="{9DBD0DE9-E0F6-4820-B9C4-4ECB58BF515F}" type="sibTrans" cxnId="{FE210615-5EA8-42E0-8CC4-36B5542D9A81}">
      <dgm:prSet/>
      <dgm:spPr/>
      <dgm:t>
        <a:bodyPr/>
        <a:lstStyle/>
        <a:p>
          <a:endParaRPr lang="en-US"/>
        </a:p>
      </dgm:t>
    </dgm:pt>
    <dgm:pt modelId="{9BCCB70C-2BE4-4E27-BA4C-E0C1A621F66C}">
      <dgm:prSet custT="1"/>
      <dgm:spPr/>
      <dgm:t>
        <a:bodyPr/>
        <a:lstStyle/>
        <a:p>
          <a:r>
            <a:rPr lang="fr-CA" sz="2000" dirty="0"/>
            <a:t>Grandes idées, pas toujours bien vécues sur le terrain, p.ex. </a:t>
          </a:r>
        </a:p>
        <a:p>
          <a:r>
            <a:rPr lang="fr-CA" sz="1800" dirty="0"/>
            <a:t>la </a:t>
          </a:r>
          <a:r>
            <a:rPr lang="fr-CA" sz="1800" dirty="0">
              <a:solidFill>
                <a:schemeClr val="accent6"/>
              </a:solidFill>
            </a:rPr>
            <a:t>désinstitutionalisation</a:t>
          </a:r>
          <a:endParaRPr lang="en-US" sz="1800" dirty="0">
            <a:solidFill>
              <a:schemeClr val="accent6"/>
            </a:solidFill>
          </a:endParaRPr>
        </a:p>
      </dgm:t>
    </dgm:pt>
    <dgm:pt modelId="{C22639D9-1543-4662-8AA2-042D86013377}" type="parTrans" cxnId="{E90D7EF3-BA98-4A88-8BA5-0B99D486D33A}">
      <dgm:prSet/>
      <dgm:spPr/>
      <dgm:t>
        <a:bodyPr/>
        <a:lstStyle/>
        <a:p>
          <a:endParaRPr lang="en-US"/>
        </a:p>
      </dgm:t>
    </dgm:pt>
    <dgm:pt modelId="{2FDF98F6-7698-433C-95C1-0161F9A157DA}" type="sibTrans" cxnId="{E90D7EF3-BA98-4A88-8BA5-0B99D486D33A}">
      <dgm:prSet/>
      <dgm:spPr/>
      <dgm:t>
        <a:bodyPr/>
        <a:lstStyle/>
        <a:p>
          <a:endParaRPr lang="en-US"/>
        </a:p>
      </dgm:t>
    </dgm:pt>
    <dgm:pt modelId="{61D17C3A-82BB-4A99-8236-DC079DDED7E4}">
      <dgm:prSet/>
      <dgm:spPr/>
      <dgm:t>
        <a:bodyPr/>
        <a:lstStyle/>
        <a:p>
          <a:r>
            <a:rPr lang="fr-CA" dirty="0"/>
            <a:t>D’autres qui ont permis l’avancé de la société: des réformes stimulées par des rapports de Commissions:  </a:t>
          </a:r>
          <a:r>
            <a:rPr lang="fr-CA" dirty="0" err="1">
              <a:solidFill>
                <a:schemeClr val="accent6"/>
              </a:solidFill>
            </a:rPr>
            <a:t>Batshaw</a:t>
          </a:r>
          <a:r>
            <a:rPr lang="fr-CA" dirty="0">
              <a:solidFill>
                <a:schemeClr val="accent6"/>
              </a:solidFill>
            </a:rPr>
            <a:t>, Parent, Castonguay-</a:t>
          </a:r>
          <a:r>
            <a:rPr lang="fr-CA" dirty="0" err="1">
              <a:solidFill>
                <a:schemeClr val="accent6"/>
              </a:solidFill>
            </a:rPr>
            <a:t>Nepveu</a:t>
          </a:r>
          <a:r>
            <a:rPr lang="fr-CA" dirty="0">
              <a:solidFill>
                <a:schemeClr val="accent6"/>
              </a:solidFill>
            </a:rPr>
            <a:t> </a:t>
          </a:r>
          <a:r>
            <a:rPr lang="fr-CA" dirty="0"/>
            <a:t>et plus tard Couillard et </a:t>
          </a:r>
          <a:r>
            <a:rPr lang="fr-CA" dirty="0">
              <a:solidFill>
                <a:schemeClr val="accent6"/>
              </a:solidFill>
            </a:rPr>
            <a:t>Barrette</a:t>
          </a:r>
          <a:r>
            <a:rPr lang="fr-CA" dirty="0"/>
            <a:t> et d’autres à venir, toujours dans le but d’améliorer les conditions de la société québécoise au niveau de l’éducation et de la santé.</a:t>
          </a:r>
          <a:endParaRPr lang="en-US" dirty="0"/>
        </a:p>
      </dgm:t>
    </dgm:pt>
    <dgm:pt modelId="{4AF1217A-04F4-4694-8FD2-0C6EB55320A8}" type="parTrans" cxnId="{9A2470BE-158C-4574-BC69-1556F0DB5665}">
      <dgm:prSet/>
      <dgm:spPr/>
      <dgm:t>
        <a:bodyPr/>
        <a:lstStyle/>
        <a:p>
          <a:endParaRPr lang="en-US"/>
        </a:p>
      </dgm:t>
    </dgm:pt>
    <dgm:pt modelId="{DFF31A20-00ED-4ACB-96AC-AF538591412F}" type="sibTrans" cxnId="{9A2470BE-158C-4574-BC69-1556F0DB5665}">
      <dgm:prSet/>
      <dgm:spPr/>
      <dgm:t>
        <a:bodyPr/>
        <a:lstStyle/>
        <a:p>
          <a:endParaRPr lang="en-US"/>
        </a:p>
      </dgm:t>
    </dgm:pt>
    <dgm:pt modelId="{D7927B0C-8CD8-4E01-B974-DEC060B338EB}" type="pres">
      <dgm:prSet presAssocID="{AB1F89C6-C8CC-4F8C-8AAB-68674BD99225}" presName="Name0" presStyleCnt="0">
        <dgm:presLayoutVars>
          <dgm:dir/>
          <dgm:resizeHandles val="exact"/>
        </dgm:presLayoutVars>
      </dgm:prSet>
      <dgm:spPr/>
    </dgm:pt>
    <dgm:pt modelId="{62008AEB-665C-4CDE-8104-8720E1F45C28}" type="pres">
      <dgm:prSet presAssocID="{FEF020FB-920F-44C6-B7D6-2AF4EDF8BC91}" presName="node" presStyleLbl="node1" presStyleIdx="0" presStyleCnt="3" custLinFactNeighborX="17405" custLinFactNeighborY="-58">
        <dgm:presLayoutVars>
          <dgm:bulletEnabled val="1"/>
        </dgm:presLayoutVars>
      </dgm:prSet>
      <dgm:spPr/>
    </dgm:pt>
    <dgm:pt modelId="{A1F0082B-783A-48E1-8B1A-9341EF8FBDAE}" type="pres">
      <dgm:prSet presAssocID="{9DBD0DE9-E0F6-4820-B9C4-4ECB58BF515F}" presName="sibTrans" presStyleLbl="sibTrans2D1" presStyleIdx="0" presStyleCnt="2"/>
      <dgm:spPr/>
    </dgm:pt>
    <dgm:pt modelId="{56C41716-A934-45B5-832B-1A1A7E666748}" type="pres">
      <dgm:prSet presAssocID="{9DBD0DE9-E0F6-4820-B9C4-4ECB58BF515F}" presName="connectorText" presStyleLbl="sibTrans2D1" presStyleIdx="0" presStyleCnt="2"/>
      <dgm:spPr/>
    </dgm:pt>
    <dgm:pt modelId="{18DD5ED4-70BB-4146-AC4F-4A7955191E9F}" type="pres">
      <dgm:prSet presAssocID="{9BCCB70C-2BE4-4E27-BA4C-E0C1A621F66C}" presName="node" presStyleLbl="node1" presStyleIdx="1" presStyleCnt="3" custLinFactNeighborY="3299">
        <dgm:presLayoutVars>
          <dgm:bulletEnabled val="1"/>
        </dgm:presLayoutVars>
      </dgm:prSet>
      <dgm:spPr/>
    </dgm:pt>
    <dgm:pt modelId="{0901E1AF-9518-4572-A239-7D15A629B560}" type="pres">
      <dgm:prSet presAssocID="{2FDF98F6-7698-433C-95C1-0161F9A157DA}" presName="sibTrans" presStyleLbl="sibTrans2D1" presStyleIdx="1" presStyleCnt="2"/>
      <dgm:spPr/>
    </dgm:pt>
    <dgm:pt modelId="{BF0CEAFB-49DF-41FA-A6B8-2593408F0B7B}" type="pres">
      <dgm:prSet presAssocID="{2FDF98F6-7698-433C-95C1-0161F9A157DA}" presName="connectorText" presStyleLbl="sibTrans2D1" presStyleIdx="1" presStyleCnt="2"/>
      <dgm:spPr/>
    </dgm:pt>
    <dgm:pt modelId="{3257358F-31E1-4C67-8595-1388E9BF8E56}" type="pres">
      <dgm:prSet presAssocID="{61D17C3A-82BB-4A99-8236-DC079DDED7E4}" presName="node" presStyleLbl="node1" presStyleIdx="2" presStyleCnt="3">
        <dgm:presLayoutVars>
          <dgm:bulletEnabled val="1"/>
        </dgm:presLayoutVars>
      </dgm:prSet>
      <dgm:spPr/>
    </dgm:pt>
  </dgm:ptLst>
  <dgm:cxnLst>
    <dgm:cxn modelId="{FE210615-5EA8-42E0-8CC4-36B5542D9A81}" srcId="{AB1F89C6-C8CC-4F8C-8AAB-68674BD99225}" destId="{FEF020FB-920F-44C6-B7D6-2AF4EDF8BC91}" srcOrd="0" destOrd="0" parTransId="{35767866-E2A3-4B05-A273-1033D2BB3972}" sibTransId="{9DBD0DE9-E0F6-4820-B9C4-4ECB58BF515F}"/>
    <dgm:cxn modelId="{BA0AEA34-0EA4-425C-9D31-8B5B543739C2}" type="presOf" srcId="{FEF020FB-920F-44C6-B7D6-2AF4EDF8BC91}" destId="{62008AEB-665C-4CDE-8104-8720E1F45C28}" srcOrd="0" destOrd="0" presId="urn:microsoft.com/office/officeart/2005/8/layout/process1"/>
    <dgm:cxn modelId="{B041F23F-2C35-439C-B159-F1CC2E8B409E}" type="presOf" srcId="{9BCCB70C-2BE4-4E27-BA4C-E0C1A621F66C}" destId="{18DD5ED4-70BB-4146-AC4F-4A7955191E9F}" srcOrd="0" destOrd="0" presId="urn:microsoft.com/office/officeart/2005/8/layout/process1"/>
    <dgm:cxn modelId="{91045E5D-163F-487C-A6FB-345D53C186C7}" type="presOf" srcId="{AB1F89C6-C8CC-4F8C-8AAB-68674BD99225}" destId="{D7927B0C-8CD8-4E01-B974-DEC060B338EB}" srcOrd="0" destOrd="0" presId="urn:microsoft.com/office/officeart/2005/8/layout/process1"/>
    <dgm:cxn modelId="{7AEAF244-B212-463E-B0AB-63CEFD693C08}" type="presOf" srcId="{61D17C3A-82BB-4A99-8236-DC079DDED7E4}" destId="{3257358F-31E1-4C67-8595-1388E9BF8E56}" srcOrd="0" destOrd="0" presId="urn:microsoft.com/office/officeart/2005/8/layout/process1"/>
    <dgm:cxn modelId="{02167D4D-DAF2-4725-B342-CCC74D3F9767}" type="presOf" srcId="{9DBD0DE9-E0F6-4820-B9C4-4ECB58BF515F}" destId="{56C41716-A934-45B5-832B-1A1A7E666748}" srcOrd="1" destOrd="0" presId="urn:microsoft.com/office/officeart/2005/8/layout/process1"/>
    <dgm:cxn modelId="{4BD66DB2-BBA5-4916-8D22-3B156DE47513}" type="presOf" srcId="{2FDF98F6-7698-433C-95C1-0161F9A157DA}" destId="{BF0CEAFB-49DF-41FA-A6B8-2593408F0B7B}" srcOrd="1" destOrd="0" presId="urn:microsoft.com/office/officeart/2005/8/layout/process1"/>
    <dgm:cxn modelId="{9A2470BE-158C-4574-BC69-1556F0DB5665}" srcId="{AB1F89C6-C8CC-4F8C-8AAB-68674BD99225}" destId="{61D17C3A-82BB-4A99-8236-DC079DDED7E4}" srcOrd="2" destOrd="0" parTransId="{4AF1217A-04F4-4694-8FD2-0C6EB55320A8}" sibTransId="{DFF31A20-00ED-4ACB-96AC-AF538591412F}"/>
    <dgm:cxn modelId="{4A8670C3-5EC2-4902-B2A9-58E67418D066}" type="presOf" srcId="{9DBD0DE9-E0F6-4820-B9C4-4ECB58BF515F}" destId="{A1F0082B-783A-48E1-8B1A-9341EF8FBDAE}" srcOrd="0" destOrd="0" presId="urn:microsoft.com/office/officeart/2005/8/layout/process1"/>
    <dgm:cxn modelId="{041326CF-E617-4069-A30A-C0B378E0023A}" type="presOf" srcId="{2FDF98F6-7698-433C-95C1-0161F9A157DA}" destId="{0901E1AF-9518-4572-A239-7D15A629B560}" srcOrd="0" destOrd="0" presId="urn:microsoft.com/office/officeart/2005/8/layout/process1"/>
    <dgm:cxn modelId="{E90D7EF3-BA98-4A88-8BA5-0B99D486D33A}" srcId="{AB1F89C6-C8CC-4F8C-8AAB-68674BD99225}" destId="{9BCCB70C-2BE4-4E27-BA4C-E0C1A621F66C}" srcOrd="1" destOrd="0" parTransId="{C22639D9-1543-4662-8AA2-042D86013377}" sibTransId="{2FDF98F6-7698-433C-95C1-0161F9A157DA}"/>
    <dgm:cxn modelId="{B19FDB43-C978-4D45-B4A0-192EEE146DFD}" type="presParOf" srcId="{D7927B0C-8CD8-4E01-B974-DEC060B338EB}" destId="{62008AEB-665C-4CDE-8104-8720E1F45C28}" srcOrd="0" destOrd="0" presId="urn:microsoft.com/office/officeart/2005/8/layout/process1"/>
    <dgm:cxn modelId="{434CAC12-3519-447F-B822-627A4FE87B57}" type="presParOf" srcId="{D7927B0C-8CD8-4E01-B974-DEC060B338EB}" destId="{A1F0082B-783A-48E1-8B1A-9341EF8FBDAE}" srcOrd="1" destOrd="0" presId="urn:microsoft.com/office/officeart/2005/8/layout/process1"/>
    <dgm:cxn modelId="{8FE18B33-F65D-42E1-951E-1E3B51FC4647}" type="presParOf" srcId="{A1F0082B-783A-48E1-8B1A-9341EF8FBDAE}" destId="{56C41716-A934-45B5-832B-1A1A7E666748}" srcOrd="0" destOrd="0" presId="urn:microsoft.com/office/officeart/2005/8/layout/process1"/>
    <dgm:cxn modelId="{04D53FBA-71C1-4DDB-A6B5-E2A92418106D}" type="presParOf" srcId="{D7927B0C-8CD8-4E01-B974-DEC060B338EB}" destId="{18DD5ED4-70BB-4146-AC4F-4A7955191E9F}" srcOrd="2" destOrd="0" presId="urn:microsoft.com/office/officeart/2005/8/layout/process1"/>
    <dgm:cxn modelId="{FDD7DBD6-393C-46BD-94D0-F79EC2306015}" type="presParOf" srcId="{D7927B0C-8CD8-4E01-B974-DEC060B338EB}" destId="{0901E1AF-9518-4572-A239-7D15A629B560}" srcOrd="3" destOrd="0" presId="urn:microsoft.com/office/officeart/2005/8/layout/process1"/>
    <dgm:cxn modelId="{96B58339-7DD5-4DAC-AE03-976914F19793}" type="presParOf" srcId="{0901E1AF-9518-4572-A239-7D15A629B560}" destId="{BF0CEAFB-49DF-41FA-A6B8-2593408F0B7B}" srcOrd="0" destOrd="0" presId="urn:microsoft.com/office/officeart/2005/8/layout/process1"/>
    <dgm:cxn modelId="{A7159F1E-4C43-499D-B4F5-A0F2631F33FA}" type="presParOf" srcId="{D7927B0C-8CD8-4E01-B974-DEC060B338EB}" destId="{3257358F-31E1-4C67-8595-1388E9BF8E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08AEB-665C-4CDE-8104-8720E1F45C28}">
      <dsp:nvSpPr>
        <dsp:cNvPr id="0" name=""/>
        <dsp:cNvSpPr/>
      </dsp:nvSpPr>
      <dsp:spPr>
        <a:xfrm>
          <a:off x="211888" y="158268"/>
          <a:ext cx="2903944" cy="370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On veut passer de l’exclusion à </a:t>
          </a:r>
          <a:r>
            <a:rPr lang="fr-CA" sz="2400" b="1" kern="1200" dirty="0">
              <a:solidFill>
                <a:schemeClr val="accent6"/>
              </a:solidFill>
            </a:rPr>
            <a:t>l’inclusion</a:t>
          </a:r>
          <a:endParaRPr lang="en-US" sz="2400" b="1" kern="1200" dirty="0">
            <a:solidFill>
              <a:schemeClr val="accent6"/>
            </a:solidFill>
          </a:endParaRPr>
        </a:p>
      </dsp:txBody>
      <dsp:txXfrm>
        <a:off x="296942" y="243322"/>
        <a:ext cx="2733836" cy="3532421"/>
      </dsp:txXfrm>
    </dsp:sp>
    <dsp:sp modelId="{A1F0082B-783A-48E1-8B1A-9341EF8FBDAE}">
      <dsp:nvSpPr>
        <dsp:cNvPr id="0" name=""/>
        <dsp:cNvSpPr/>
      </dsp:nvSpPr>
      <dsp:spPr>
        <a:xfrm rot="110563">
          <a:off x="3355552" y="1712053"/>
          <a:ext cx="508747" cy="720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355591" y="1853635"/>
        <a:ext cx="356123" cy="432106"/>
      </dsp:txXfrm>
    </dsp:sp>
    <dsp:sp modelId="{18DD5ED4-70BB-4146-AC4F-4A7955191E9F}">
      <dsp:nvSpPr>
        <dsp:cNvPr id="0" name=""/>
        <dsp:cNvSpPr/>
      </dsp:nvSpPr>
      <dsp:spPr>
        <a:xfrm>
          <a:off x="4075237" y="282561"/>
          <a:ext cx="2903944" cy="370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Grandes idées, pas toujours bien vécues sur le terrain, p.ex.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la </a:t>
          </a:r>
          <a:r>
            <a:rPr lang="fr-CA" sz="1800" kern="1200" dirty="0">
              <a:solidFill>
                <a:schemeClr val="accent6"/>
              </a:solidFill>
            </a:rPr>
            <a:t>désinstitutionalisation</a:t>
          </a:r>
          <a:endParaRPr lang="en-US" sz="1800" kern="1200" dirty="0">
            <a:solidFill>
              <a:schemeClr val="accent6"/>
            </a:solidFill>
          </a:endParaRPr>
        </a:p>
      </dsp:txBody>
      <dsp:txXfrm>
        <a:off x="4160291" y="367615"/>
        <a:ext cx="2733836" cy="3532421"/>
      </dsp:txXfrm>
    </dsp:sp>
    <dsp:sp modelId="{0901E1AF-9518-4572-A239-7D15A629B560}">
      <dsp:nvSpPr>
        <dsp:cNvPr id="0" name=""/>
        <dsp:cNvSpPr/>
      </dsp:nvSpPr>
      <dsp:spPr>
        <a:xfrm rot="21496746">
          <a:off x="7269437" y="1712140"/>
          <a:ext cx="615913" cy="720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269479" y="1858950"/>
        <a:ext cx="431139" cy="432106"/>
      </dsp:txXfrm>
    </dsp:sp>
    <dsp:sp modelId="{3257358F-31E1-4C67-8595-1388E9BF8E56}">
      <dsp:nvSpPr>
        <dsp:cNvPr id="0" name=""/>
        <dsp:cNvSpPr/>
      </dsp:nvSpPr>
      <dsp:spPr>
        <a:xfrm>
          <a:off x="8140759" y="160415"/>
          <a:ext cx="2903944" cy="370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D’autres qui ont permis l’avancé de la société: des réformes stimulées par des rapports de Commissions:  </a:t>
          </a:r>
          <a:r>
            <a:rPr lang="fr-CA" sz="1700" kern="1200" dirty="0" err="1">
              <a:solidFill>
                <a:schemeClr val="accent6"/>
              </a:solidFill>
            </a:rPr>
            <a:t>Batshaw</a:t>
          </a:r>
          <a:r>
            <a:rPr lang="fr-CA" sz="1700" kern="1200" dirty="0">
              <a:solidFill>
                <a:schemeClr val="accent6"/>
              </a:solidFill>
            </a:rPr>
            <a:t>, Parent, Castonguay-</a:t>
          </a:r>
          <a:r>
            <a:rPr lang="fr-CA" sz="1700" kern="1200" dirty="0" err="1">
              <a:solidFill>
                <a:schemeClr val="accent6"/>
              </a:solidFill>
            </a:rPr>
            <a:t>Nepveu</a:t>
          </a:r>
          <a:r>
            <a:rPr lang="fr-CA" sz="1700" kern="1200" dirty="0">
              <a:solidFill>
                <a:schemeClr val="accent6"/>
              </a:solidFill>
            </a:rPr>
            <a:t> </a:t>
          </a:r>
          <a:r>
            <a:rPr lang="fr-CA" sz="1700" kern="1200" dirty="0"/>
            <a:t>et plus tard Couillard et </a:t>
          </a:r>
          <a:r>
            <a:rPr lang="fr-CA" sz="1700" kern="1200" dirty="0">
              <a:solidFill>
                <a:schemeClr val="accent6"/>
              </a:solidFill>
            </a:rPr>
            <a:t>Barrette</a:t>
          </a:r>
          <a:r>
            <a:rPr lang="fr-CA" sz="1700" kern="1200" dirty="0"/>
            <a:t> et d’autres à venir, toujours dans le but d’améliorer les conditions de la société québécoise au niveau de l’éducation et de la santé.</a:t>
          </a:r>
          <a:endParaRPr lang="en-US" sz="1700" kern="1200" dirty="0"/>
        </a:p>
      </dsp:txBody>
      <dsp:txXfrm>
        <a:off x="8225813" y="245469"/>
        <a:ext cx="2733836" cy="353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7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28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152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32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36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62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30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62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91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42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41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74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26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87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E18D7BB-6B8C-4663-9484-42FA731AB509}" type="datetimeFigureOut">
              <a:rPr lang="fr-CA" smtClean="0"/>
              <a:t>2023-09-04</a:t>
            </a:fld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AF7E210-7438-4DD3-8819-7A0BA45566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443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ileex.xyz/handicap-madagasca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l3i2RdjJ7E?feature=oembed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FEECEB-923B-7B56-6F7D-C75C99B3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fr-CA">
                <a:solidFill>
                  <a:schemeClr val="tx1"/>
                </a:solidFill>
              </a:rPr>
              <a:t>L’évolution de la profession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065932-598D-0498-BEAD-91C1C214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fr-CA" dirty="0"/>
              <a:t>Profession Éducation spécialisée, La personne avant tout, Chapitre 1, pp 2 à 11 et des ajouts ;)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55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88CC1-3961-10EC-0D06-A21E39CC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Années 80 et 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E9C3A-7953-4B02-6E64-A9194F58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Entrée graduelle de l’approche humaniste (tenir compte de la personne dans son tout)</a:t>
            </a:r>
          </a:p>
          <a:p>
            <a:r>
              <a:rPr lang="fr-CA" dirty="0"/>
              <a:t>Début des plans d’intervention pour accompagner les personnes</a:t>
            </a:r>
          </a:p>
          <a:p>
            <a:r>
              <a:rPr lang="fr-CA" dirty="0"/>
              <a:t>Réformes se succèdent pour mieux répondre aux besoins et nouvelles réalités</a:t>
            </a:r>
          </a:p>
          <a:p>
            <a:r>
              <a:rPr lang="fr-CA" dirty="0"/>
              <a:t>Titre de </a:t>
            </a:r>
            <a:r>
              <a:rPr lang="fr-C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techniciens</a:t>
            </a:r>
            <a:r>
              <a:rPr lang="fr-CA" dirty="0"/>
              <a:t> et d’</a:t>
            </a:r>
            <a:r>
              <a:rPr lang="fr-C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intervenants</a:t>
            </a:r>
            <a:r>
              <a:rPr lang="fr-CA" dirty="0"/>
              <a:t> au lieu de moniteurs et surveillants</a:t>
            </a:r>
          </a:p>
          <a:p>
            <a:r>
              <a:rPr lang="fr-CA" dirty="0"/>
              <a:t>Mandat de l’éducateur est passer de surveiller, héberger et encadrer à 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prévenir</a:t>
            </a:r>
            <a:r>
              <a:rPr lang="fr-CA" dirty="0"/>
              <a:t>, </a:t>
            </a:r>
            <a:r>
              <a:rPr lang="fr-CA" dirty="0">
                <a:solidFill>
                  <a:srgbClr val="00B0F0"/>
                </a:solidFill>
              </a:rPr>
              <a:t>éduquer</a:t>
            </a:r>
            <a:r>
              <a:rPr lang="fr-CA" dirty="0"/>
              <a:t> et </a:t>
            </a:r>
            <a:r>
              <a:rPr lang="fr-CA" dirty="0">
                <a:solidFill>
                  <a:srgbClr val="FFC000"/>
                </a:solidFill>
              </a:rPr>
              <a:t>accompagner</a:t>
            </a:r>
          </a:p>
          <a:p>
            <a:r>
              <a:rPr lang="fr-CA" dirty="0"/>
              <a:t>Développement des professions, début des échanges multidisciplinaires</a:t>
            </a:r>
          </a:p>
          <a:p>
            <a:r>
              <a:rPr lang="fr-CA" dirty="0"/>
              <a:t>Depuis 2010: approche CIP privilégiée (</a:t>
            </a:r>
            <a:r>
              <a:rPr lang="fr-CA" dirty="0">
                <a:solidFill>
                  <a:schemeClr val="accent6"/>
                </a:solidFill>
              </a:rPr>
              <a:t>c</a:t>
            </a:r>
            <a:r>
              <a:rPr lang="fr-CA" dirty="0"/>
              <a:t>ollaboration </a:t>
            </a:r>
            <a:r>
              <a:rPr lang="fr-CA" dirty="0">
                <a:solidFill>
                  <a:schemeClr val="accent6"/>
                </a:solidFill>
              </a:rPr>
              <a:t>i</a:t>
            </a:r>
            <a:r>
              <a:rPr lang="fr-CA" dirty="0"/>
              <a:t>nter</a:t>
            </a:r>
            <a:r>
              <a:rPr lang="fr-CA" dirty="0">
                <a:solidFill>
                  <a:schemeClr val="accent6"/>
                </a:solidFill>
              </a:rPr>
              <a:t>p</a:t>
            </a:r>
            <a:r>
              <a:rPr lang="fr-CA" dirty="0"/>
              <a:t>rofessionnelle)</a:t>
            </a:r>
          </a:p>
        </p:txBody>
      </p:sp>
    </p:spTree>
    <p:extLst>
      <p:ext uri="{BB962C8B-B14F-4D97-AF65-F5344CB8AC3E}">
        <p14:creationId xmlns:p14="http://schemas.microsoft.com/office/powerpoint/2010/main" val="7847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4A537-EC29-B7EE-2834-A77A4ABF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L’évolution de la terminologie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FA697-BC9E-83D2-9E5D-719F640F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 fontScale="92500"/>
          </a:bodyPr>
          <a:lstStyle/>
          <a:p>
            <a:r>
              <a:rPr lang="fr-CA" sz="2000" dirty="0"/>
              <a:t>Comparer les termes utilisés auparavant et aujourd’hui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Débile, attardé, retardé, mongol, déficient… =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une déficience intellectuelle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Malade mental, fou… = </a:t>
            </a:r>
            <a:r>
              <a:rPr lang="fr-CA" dirty="0">
                <a:solidFill>
                  <a:schemeClr val="accent2"/>
                </a:solidFill>
              </a:rPr>
              <a:t>personne vivant avec</a:t>
            </a:r>
            <a:r>
              <a:rPr lang="fr-CA" dirty="0"/>
              <a:t> un trouble de santé mentale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Infirme, handicapé… =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une déficience physique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Robineux, voyou, drogué, itinérants…=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 trouble de dépendance, </a:t>
            </a:r>
            <a:r>
              <a:rPr lang="fr-CA" dirty="0">
                <a:solidFill>
                  <a:schemeClr val="accent2"/>
                </a:solidFill>
              </a:rPr>
              <a:t>personne</a:t>
            </a:r>
            <a:r>
              <a:rPr lang="fr-CA" dirty="0"/>
              <a:t> sans domicile fixe, </a:t>
            </a:r>
            <a:r>
              <a:rPr lang="fr-CA" dirty="0">
                <a:solidFill>
                  <a:schemeClr val="accent2"/>
                </a:solidFill>
              </a:rPr>
              <a:t>personne vivant avec </a:t>
            </a:r>
            <a:r>
              <a:rPr lang="fr-CA" dirty="0"/>
              <a:t>un trouble d’adaptation, </a:t>
            </a:r>
            <a:r>
              <a:rPr lang="fr-CA" dirty="0">
                <a:solidFill>
                  <a:schemeClr val="accent2"/>
                </a:solidFill>
              </a:rPr>
              <a:t>personne</a:t>
            </a:r>
            <a:r>
              <a:rPr lang="fr-CA" dirty="0"/>
              <a:t> en situation de vulnérabilité…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5FD280-B6DB-9C7F-8658-BEBB983B9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42" r="39614" b="-3"/>
          <a:stretch/>
        </p:blipFill>
        <p:spPr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3831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3D5A0-E36B-3296-2BA8-C911CB66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1CDBB-9362-D490-C021-FD995580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mandats des éducateurs spécialisés se sont développés et précisés au fil du temps, en tenant comptes des réalités et des besoins changeant de la société.</a:t>
            </a:r>
          </a:p>
          <a:p>
            <a:r>
              <a:rPr lang="fr-CA" dirty="0"/>
              <a:t>De «surveillant» à «intervenant»</a:t>
            </a:r>
          </a:p>
          <a:p>
            <a:r>
              <a:rPr lang="fr-CA" dirty="0"/>
              <a:t>De surveiller à accompagner vers l’autonomisation</a:t>
            </a:r>
          </a:p>
          <a:p>
            <a:r>
              <a:rPr lang="fr-CA" dirty="0"/>
              <a:t>On fait AVEC et non POUR la personne</a:t>
            </a:r>
          </a:p>
          <a:p>
            <a:r>
              <a:rPr lang="fr-CA" dirty="0"/>
              <a:t>On travaille en équipe: il faut apprendre qui sont nos collègues, mandats et rôles</a:t>
            </a:r>
          </a:p>
          <a:p>
            <a:r>
              <a:rPr lang="fr-CA" dirty="0"/>
              <a:t>La formation évolue, mais est toujours basée sur le développement des compétences socioaffectives de l’intervenant.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930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34494-AEF3-C842-76F3-A4C145BE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63C4D-C2D0-1814-B10D-92E602E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Profession relativement jeune(50 ans): Il reste encore beaucoup à faire pour faire connaitre notre profession: on a tous un rôle à jouer pour que les employeurs utilisent nos compétences à leur plein potentiel</a:t>
            </a:r>
          </a:p>
          <a:p>
            <a:r>
              <a:rPr lang="fr-CA" dirty="0"/>
              <a:t>Avec l’augmentation et la complexité des besoins, les éducateurs sont en demande partout (santé, éducation, justice)</a:t>
            </a:r>
          </a:p>
          <a:p>
            <a:r>
              <a:rPr lang="fr-CA" dirty="0"/>
              <a:t>Soyez de bons ambassadeurs: lors des expériences-terrain, en stage et sur le terrain</a:t>
            </a:r>
          </a:p>
          <a:p>
            <a:r>
              <a:rPr lang="fr-CA" dirty="0"/>
              <a:t>Qu’importe où on va travailler: </a:t>
            </a:r>
            <a:r>
              <a:rPr lang="fr-CA" dirty="0">
                <a:solidFill>
                  <a:schemeClr val="accent1"/>
                </a:solidFill>
              </a:rPr>
              <a:t>Prévenir</a:t>
            </a:r>
            <a:r>
              <a:rPr lang="fr-CA" dirty="0"/>
              <a:t>, </a:t>
            </a:r>
            <a:r>
              <a:rPr lang="fr-CA" dirty="0">
                <a:solidFill>
                  <a:srgbClr val="FFFF00"/>
                </a:solidFill>
              </a:rPr>
              <a:t>Éduquer</a:t>
            </a:r>
            <a:r>
              <a:rPr lang="fr-CA" dirty="0"/>
              <a:t> et </a:t>
            </a:r>
            <a:r>
              <a:rPr lang="fr-CA" dirty="0">
                <a:solidFill>
                  <a:srgbClr val="FF0000"/>
                </a:solidFill>
              </a:rPr>
              <a:t>Accompagner </a:t>
            </a:r>
          </a:p>
        </p:txBody>
      </p:sp>
    </p:spTree>
    <p:extLst>
      <p:ext uri="{BB962C8B-B14F-4D97-AF65-F5344CB8AC3E}">
        <p14:creationId xmlns:p14="http://schemas.microsoft.com/office/powerpoint/2010/main" val="20981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07C9DB-3359-E8AD-608F-B6205243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Naissance de notre profession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D523F0-FF68-11DF-D8C5-ECD5C80D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321169"/>
            <a:ext cx="5277287" cy="4403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500" dirty="0"/>
              <a:t>Aider les autres: pas nouveau</a:t>
            </a:r>
          </a:p>
          <a:p>
            <a:pPr>
              <a:lnSpc>
                <a:spcPct val="90000"/>
              </a:lnSpc>
            </a:pPr>
            <a:r>
              <a:rPr lang="fr-CA" sz="1500" dirty="0"/>
              <a:t>Offre au début du XXe siècle: 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Dans la famille: on se tient les coudes 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Dans le village: sens de la communauté et pression de l’Église (i.e. banc du quêteux)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Présence soutenue du bénévolat</a:t>
            </a:r>
          </a:p>
          <a:p>
            <a:pPr lvl="1">
              <a:lnSpc>
                <a:spcPct val="90000"/>
              </a:lnSpc>
            </a:pPr>
            <a:r>
              <a:rPr lang="fr-CA" sz="1500" dirty="0"/>
              <a:t>Omniprésence des congrégations religieuses jusqu’à la révolution tranquille (Duplessis et la religion catholique: tous les pouvoirs, tous les droits, mais principaux pourvoyeurs de services)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ED25B2-1F5D-71EE-67C0-498F636D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97" y="2497138"/>
            <a:ext cx="4045450" cy="2700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8349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81E77-EAC0-8CA0-2CBD-14B59E05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100"/>
              <a:t>Années 40-50: La création de milieux de vie substituts pour les MSA et les orphelins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58D87-B562-CE16-AA9B-6020B08F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fr-CA" sz="1600" dirty="0"/>
              <a:t>Orphelinats. Crèches</a:t>
            </a:r>
          </a:p>
          <a:p>
            <a:r>
              <a:rPr lang="fr-CA" sz="1600" dirty="0"/>
              <a:t>Asiles</a:t>
            </a:r>
          </a:p>
          <a:p>
            <a:r>
              <a:rPr lang="fr-CA" sz="1600" dirty="0"/>
              <a:t>Institutions</a:t>
            </a:r>
          </a:p>
          <a:p>
            <a:r>
              <a:rPr lang="fr-CA" sz="1600" dirty="0"/>
              <a:t>Écoles de réforme</a:t>
            </a:r>
          </a:p>
          <a:p>
            <a:r>
              <a:rPr lang="fr-CA" sz="1600" dirty="0"/>
              <a:t>Hospice</a:t>
            </a:r>
          </a:p>
          <a:p>
            <a:endParaRPr lang="fr-CA" sz="1600" dirty="0"/>
          </a:p>
          <a:p>
            <a:r>
              <a:rPr lang="fr-CA" sz="1600" dirty="0"/>
              <a:t>Objectif: Exclure et isoler pour protéger la société des personnes «différentes, perverses, anormales»</a:t>
            </a:r>
          </a:p>
        </p:txBody>
      </p:sp>
      <p:pic>
        <p:nvPicPr>
          <p:cNvPr id="1026" name="Picture 2" descr="L'Asile de Beauport (vers 1905) | Saint michel archange, Ville de ...">
            <a:extLst>
              <a:ext uri="{FF2B5EF4-FFF2-40B4-BE49-F238E27FC236}">
                <a16:creationId xmlns:a16="http://schemas.microsoft.com/office/drawing/2014/main" id="{335B784A-BFA7-B0AE-DF9C-9DB914B7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51" y="2591978"/>
            <a:ext cx="6277349" cy="335838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57BAF1-5F3D-E740-3D28-BE7149E786F4}"/>
              </a:ext>
            </a:extLst>
          </p:cNvPr>
          <p:cNvSpPr txBox="1"/>
          <p:nvPr/>
        </p:nvSpPr>
        <p:spPr>
          <a:xfrm>
            <a:off x="5449078" y="6176865"/>
            <a:ext cx="61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Asile Saint Michel Archange, Beauport, 1950</a:t>
            </a:r>
          </a:p>
        </p:txBody>
      </p:sp>
    </p:spTree>
    <p:extLst>
      <p:ext uri="{BB962C8B-B14F-4D97-AF65-F5344CB8AC3E}">
        <p14:creationId xmlns:p14="http://schemas.microsoft.com/office/powerpoint/2010/main" val="347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0934D-F038-2A10-2479-A619505A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Mandats des moniteurs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279076-9C92-AB71-5A45-0B561225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9" y="1913206"/>
            <a:ext cx="4401078" cy="4131994"/>
          </a:xfrm>
        </p:spPr>
        <p:txBody>
          <a:bodyPr>
            <a:normAutofit/>
          </a:bodyPr>
          <a:lstStyle/>
          <a:p>
            <a:r>
              <a:rPr lang="fr-CA" sz="1600" dirty="0"/>
              <a:t>Surveiller, Héberger et Encadrer </a:t>
            </a:r>
            <a:r>
              <a:rPr lang="fr-CA" sz="1400" i="1" dirty="0"/>
              <a:t>(châtiments corporels sont légaux et attendus)</a:t>
            </a:r>
          </a:p>
          <a:p>
            <a:r>
              <a:rPr lang="fr-CA" sz="1600" dirty="0"/>
              <a:t>Aucune formation: don de soi, dévouement chrétien</a:t>
            </a:r>
          </a:p>
          <a:p>
            <a:r>
              <a:rPr lang="fr-CA" sz="1600" dirty="0"/>
              <a:t>Aucune vérification des conditions de vie ou de bien-être </a:t>
            </a:r>
            <a:r>
              <a:rPr lang="fr-CA" sz="1400" i="1" dirty="0"/>
              <a:t>(abus, disparitions, traumatismes non traités)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CEC510-1E9E-03B1-882A-CE2DE3B4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598" y="2413000"/>
            <a:ext cx="4779855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F522F6-F8C9-42DC-A557-39B0CF5BE9C5}"/>
              </a:ext>
            </a:extLst>
          </p:cNvPr>
          <p:cNvSpPr txBox="1"/>
          <p:nvPr/>
        </p:nvSpPr>
        <p:spPr>
          <a:xfrm>
            <a:off x="6008913" y="6279502"/>
            <a:ext cx="47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orphelinats de Québec 1940-1950</a:t>
            </a:r>
          </a:p>
        </p:txBody>
      </p:sp>
    </p:spTree>
    <p:extLst>
      <p:ext uri="{BB962C8B-B14F-4D97-AF65-F5344CB8AC3E}">
        <p14:creationId xmlns:p14="http://schemas.microsoft.com/office/powerpoint/2010/main" val="132338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FAB12-E3D6-E273-BA58-9FA430B8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Années 50 -60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FFB7B-2722-3F91-4DD3-9061CD6A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180493"/>
            <a:ext cx="11120068" cy="4459458"/>
          </a:xfrm>
        </p:spPr>
        <p:txBody>
          <a:bodyPr/>
          <a:lstStyle/>
          <a:p>
            <a:r>
              <a:rPr lang="fr-CA" b="1" dirty="0">
                <a:solidFill>
                  <a:schemeClr val="accent1"/>
                </a:solidFill>
              </a:rPr>
              <a:t>Révolution tranquille </a:t>
            </a:r>
            <a:r>
              <a:rPr lang="fr-CA" dirty="0"/>
              <a:t>suite au décès de Duplessis et la montée du mouvement de dénonciation et de </a:t>
            </a:r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changement</a:t>
            </a:r>
          </a:p>
          <a:p>
            <a:r>
              <a:rPr lang="fr-CA" dirty="0"/>
              <a:t>Provoquée par plusieurs facteurs </a:t>
            </a:r>
          </a:p>
          <a:p>
            <a:pPr lvl="1"/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sociodémographiques</a:t>
            </a:r>
            <a:r>
              <a:rPr lang="fr-CA" dirty="0"/>
              <a:t> (Boomers adolescents et jeunes adultes: masse humaine +++ et leurs parents traditionalistes qui veulent un meilleur avenir pour leurs enfants);</a:t>
            </a:r>
          </a:p>
          <a:p>
            <a:pPr lvl="1"/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économiques</a:t>
            </a:r>
            <a:r>
              <a:rPr lang="fr-CA" dirty="0"/>
              <a:t> (boom financier et technologique de l’après-guerre: plus besoin des enfants dans les champs et usines: éducation) </a:t>
            </a:r>
          </a:p>
          <a:p>
            <a:pPr lvl="1"/>
            <a:r>
              <a:rPr lang="fr-CA" dirty="0">
                <a:solidFill>
                  <a:schemeClr val="accent4">
                    <a:lumMod val="75000"/>
                  </a:schemeClr>
                </a:solidFill>
              </a:rPr>
              <a:t>politiques:</a:t>
            </a:r>
            <a:r>
              <a:rPr lang="fr-CA" dirty="0"/>
              <a:t> maturité plus grande des provinces et du pays (confédération Canadienne, pouvoir étatique plus grand): création de structures laïques et juridiques pour soutenir et baliser des services qui coïncident avec les valeurs de la société.</a:t>
            </a:r>
          </a:p>
        </p:txBody>
      </p:sp>
    </p:spTree>
    <p:extLst>
      <p:ext uri="{BB962C8B-B14F-4D97-AF65-F5344CB8AC3E}">
        <p14:creationId xmlns:p14="http://schemas.microsoft.com/office/powerpoint/2010/main" val="291858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FAB12-E3D6-E273-BA58-9FA430B8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Années 50 -60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F135CB80-25B8-3F9F-D6E3-2B156A706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852930"/>
              </p:ext>
            </p:extLst>
          </p:nvPr>
        </p:nvGraphicFramePr>
        <p:xfrm>
          <a:off x="327578" y="2387452"/>
          <a:ext cx="1105442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Média en ligne 3" title="Dossier actualité - Désinstitutionnalisation en santé mentale">
            <a:hlinkClick r:id="" action="ppaction://media"/>
            <a:extLst>
              <a:ext uri="{FF2B5EF4-FFF2-40B4-BE49-F238E27FC236}">
                <a16:creationId xmlns:a16="http://schemas.microsoft.com/office/drawing/2014/main" id="{5C5254AD-C2E1-33BE-270F-9C03B9E9D0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825999" y="447188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50BB6-DC77-010D-5848-AA31C7D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fr-CA" dirty="0"/>
              <a:t>Années 60-80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4FDDF-284F-8269-C760-AE9B5761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0" y="2085570"/>
            <a:ext cx="5542671" cy="4568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600" dirty="0"/>
              <a:t>Application graduelle des nouvelles lois (LPJ, Loi du jeunes contrevenants, P-38, LIP…)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Mise en place massive de la désinstitutionalisation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Création des CH, CLSC, des CJ, des CR et des foyers d’accueil et de la RAMQ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Création du Ministère de la santé, du Ministère de l’Éducation et des Cégeps (Collège d’enseignement général et professionnel)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Création de la formation Techniques d’éducation spécialisée en 1969…à Mérici </a:t>
            </a:r>
            <a:r>
              <a:rPr lang="fr-CA" sz="1600" dirty="0">
                <a:sym typeface="Wingdings" panose="05000000000000000000" pitchFamily="2" charset="2"/>
              </a:rPr>
              <a:t></a:t>
            </a:r>
            <a:endParaRPr lang="fr-CA" sz="1600" dirty="0"/>
          </a:p>
          <a:p>
            <a:pPr>
              <a:lnSpc>
                <a:spcPct val="90000"/>
              </a:lnSpc>
            </a:pPr>
            <a:r>
              <a:rPr lang="fr-CA" sz="1600" dirty="0"/>
              <a:t>Début de services plus formels, avec l’apparition de nouvelles professions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Changement graduel de la terminologie et de la vision de l’intervention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8DFF46-40E5-DB66-B2FA-F704FB44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08335"/>
            <a:ext cx="4988994" cy="33301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4173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1D7C4-545C-A216-2AC6-CFDF533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de tous les changements…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F3816-B736-8A50-C91C-50293CBD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979720"/>
            <a:ext cx="10973791" cy="4878280"/>
          </a:xfrm>
        </p:spPr>
        <p:txBody>
          <a:bodyPr>
            <a:normAutofit/>
          </a:bodyPr>
          <a:lstStyle/>
          <a:p>
            <a:r>
              <a:rPr lang="fr-CA" dirty="0"/>
              <a:t>1961 = premier CH public gratuit</a:t>
            </a:r>
          </a:p>
          <a:p>
            <a:r>
              <a:rPr lang="fr-CA" dirty="0"/>
              <a:t>1964 = Création du Ministère de l’Éducation</a:t>
            </a:r>
          </a:p>
          <a:p>
            <a:r>
              <a:rPr lang="fr-CA" dirty="0"/>
              <a:t>1967 = ouverture des Cégeps</a:t>
            </a:r>
          </a:p>
          <a:p>
            <a:r>
              <a:rPr lang="fr-CA" dirty="0"/>
              <a:t>1970 = RAMQ et la carte-soleil</a:t>
            </a:r>
          </a:p>
          <a:p>
            <a:r>
              <a:rPr lang="fr-CA" dirty="0"/>
              <a:t>1971 </a:t>
            </a:r>
            <a:r>
              <a:rPr lang="fr-CA" dirty="0">
                <a:solidFill>
                  <a:srgbClr val="FFC000"/>
                </a:solidFill>
              </a:rPr>
              <a:t>= LSSSS</a:t>
            </a:r>
          </a:p>
          <a:p>
            <a:r>
              <a:rPr lang="fr-CA" dirty="0"/>
              <a:t>1974 = Premier CLSC</a:t>
            </a:r>
          </a:p>
          <a:p>
            <a:r>
              <a:rPr lang="fr-CA" dirty="0"/>
              <a:t>1975 </a:t>
            </a:r>
            <a:r>
              <a:rPr lang="fr-CA" dirty="0">
                <a:solidFill>
                  <a:srgbClr val="FFC000"/>
                </a:solidFill>
              </a:rPr>
              <a:t>= Charte québécoise des droits et libertés de la personne</a:t>
            </a:r>
          </a:p>
          <a:p>
            <a:r>
              <a:rPr lang="fr-CA" dirty="0"/>
              <a:t>1976 = début de la désinstitutionalisation</a:t>
            </a:r>
          </a:p>
          <a:p>
            <a:pPr marL="0" indent="0">
              <a:buNone/>
            </a:pPr>
            <a:endParaRPr lang="fr-CA" dirty="0">
              <a:solidFill>
                <a:srgbClr val="FFC000"/>
              </a:solidFill>
            </a:endParaRP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341365B7-744A-EB84-41CB-6DBC1E070417}"/>
              </a:ext>
            </a:extLst>
          </p:cNvPr>
          <p:cNvSpPr/>
          <p:nvPr/>
        </p:nvSpPr>
        <p:spPr>
          <a:xfrm>
            <a:off x="7705817" y="2858610"/>
            <a:ext cx="2867488" cy="13849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code criminel du Canada = 1892 et revu annuellement</a:t>
            </a:r>
          </a:p>
        </p:txBody>
      </p:sp>
    </p:spTree>
    <p:extLst>
      <p:ext uri="{BB962C8B-B14F-4D97-AF65-F5344CB8AC3E}">
        <p14:creationId xmlns:p14="http://schemas.microsoft.com/office/powerpoint/2010/main" val="145665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1D7C4-545C-A216-2AC6-CFDF533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de tous les changements…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F3816-B736-8A50-C91C-50293CBD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979720"/>
            <a:ext cx="10973791" cy="4878280"/>
          </a:xfrm>
        </p:spPr>
        <p:txBody>
          <a:bodyPr>
            <a:normAutofit/>
          </a:bodyPr>
          <a:lstStyle/>
          <a:p>
            <a:r>
              <a:rPr lang="fr-CA" dirty="0"/>
              <a:t>1978 </a:t>
            </a:r>
            <a:r>
              <a:rPr lang="fr-CA" dirty="0">
                <a:solidFill>
                  <a:srgbClr val="FFC000"/>
                </a:solidFill>
              </a:rPr>
              <a:t>= LPH</a:t>
            </a:r>
          </a:p>
          <a:p>
            <a:r>
              <a:rPr lang="fr-CA" dirty="0"/>
              <a:t>1979 </a:t>
            </a:r>
            <a:r>
              <a:rPr lang="fr-CA" dirty="0">
                <a:solidFill>
                  <a:srgbClr val="FFC000"/>
                </a:solidFill>
              </a:rPr>
              <a:t>= LPJ</a:t>
            </a:r>
          </a:p>
          <a:p>
            <a:r>
              <a:rPr lang="fr-CA" dirty="0"/>
              <a:t>1985 = Création du ministère de la Santé et des services sociaux</a:t>
            </a:r>
          </a:p>
          <a:p>
            <a:r>
              <a:rPr lang="fr-CA" dirty="0"/>
              <a:t>1985 </a:t>
            </a:r>
            <a:r>
              <a:rPr lang="fr-CA" dirty="0">
                <a:solidFill>
                  <a:srgbClr val="FFC000"/>
                </a:solidFill>
              </a:rPr>
              <a:t>= Loi du jeune contrevenant (maintenant LSJPA)</a:t>
            </a:r>
          </a:p>
          <a:p>
            <a:r>
              <a:rPr lang="fr-CA" dirty="0"/>
              <a:t>1988 </a:t>
            </a:r>
            <a:r>
              <a:rPr lang="fr-CA" dirty="0">
                <a:solidFill>
                  <a:srgbClr val="FFC000"/>
                </a:solidFill>
              </a:rPr>
              <a:t>= LIP</a:t>
            </a:r>
          </a:p>
          <a:p>
            <a:r>
              <a:rPr lang="fr-CA" dirty="0"/>
              <a:t>1989 </a:t>
            </a:r>
            <a:r>
              <a:rPr lang="fr-CA" dirty="0">
                <a:solidFill>
                  <a:srgbClr val="FFC000"/>
                </a:solidFill>
              </a:rPr>
              <a:t>= Loi sur le Curateur public</a:t>
            </a:r>
          </a:p>
          <a:p>
            <a:r>
              <a:rPr lang="fr-CA" dirty="0"/>
              <a:t>1992 = Création des CHSLD (remplacent les foyers d’accueil)</a:t>
            </a:r>
          </a:p>
          <a:p>
            <a:r>
              <a:rPr lang="fr-CA" dirty="0"/>
              <a:t>1994 </a:t>
            </a:r>
            <a:r>
              <a:rPr lang="fr-CA" dirty="0">
                <a:solidFill>
                  <a:srgbClr val="FFC000"/>
                </a:solidFill>
              </a:rPr>
              <a:t>= Code civil du Québec</a:t>
            </a:r>
          </a:p>
          <a:p>
            <a:r>
              <a:rPr lang="fr-CA" dirty="0"/>
              <a:t>1997 </a:t>
            </a:r>
            <a:r>
              <a:rPr lang="fr-CA" dirty="0">
                <a:solidFill>
                  <a:srgbClr val="FFC000"/>
                </a:solidFill>
              </a:rPr>
              <a:t>= Loi sur le malade mental (maintenant LPP aussi connue sous l’appellation de la P-38)</a:t>
            </a:r>
          </a:p>
        </p:txBody>
      </p:sp>
    </p:spTree>
    <p:extLst>
      <p:ext uri="{BB962C8B-B14F-4D97-AF65-F5344CB8AC3E}">
        <p14:creationId xmlns:p14="http://schemas.microsoft.com/office/powerpoint/2010/main" val="94124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342</TotalTime>
  <Words>980</Words>
  <Application>Microsoft Office PowerPoint</Application>
  <PresentationFormat>Grand écran</PresentationFormat>
  <Paragraphs>87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2</vt:lpstr>
      <vt:lpstr>Concis</vt:lpstr>
      <vt:lpstr>L’évolution de la profession</vt:lpstr>
      <vt:lpstr>Naissance de notre profession</vt:lpstr>
      <vt:lpstr>Années 40-50: La création de milieux de vie substituts pour les MSA et les orphelins</vt:lpstr>
      <vt:lpstr>Mandats des moniteurs </vt:lpstr>
      <vt:lpstr>Années 50 -60</vt:lpstr>
      <vt:lpstr>Années 50 -60</vt:lpstr>
      <vt:lpstr>Années 60-80</vt:lpstr>
      <vt:lpstr>Exemples de tous les changements…</vt:lpstr>
      <vt:lpstr>Exemples de tous les changements…</vt:lpstr>
      <vt:lpstr>Années 80 et +</vt:lpstr>
      <vt:lpstr>L’évolution de la terminologie</vt:lpstr>
      <vt:lpstr>Présentation PowerPoint</vt:lpstr>
      <vt:lpstr>En résumé…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L’évolution de la profession</dc:title>
  <dc:creator>Céline Gagnon</dc:creator>
  <cp:lastModifiedBy>Céline Gagnon</cp:lastModifiedBy>
  <cp:revision>7</cp:revision>
  <dcterms:created xsi:type="dcterms:W3CDTF">2023-07-21T12:39:08Z</dcterms:created>
  <dcterms:modified xsi:type="dcterms:W3CDTF">2023-09-04T14:57:11Z</dcterms:modified>
</cp:coreProperties>
</file>