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256" r:id="rId5"/>
    <p:sldId id="260" r:id="rId6"/>
    <p:sldId id="469" r:id="rId7"/>
    <p:sldId id="372" r:id="rId8"/>
    <p:sldId id="373" r:id="rId9"/>
    <p:sldId id="374" r:id="rId10"/>
    <p:sldId id="281" r:id="rId11"/>
    <p:sldId id="282" r:id="rId12"/>
    <p:sldId id="375" r:id="rId13"/>
    <p:sldId id="376" r:id="rId14"/>
    <p:sldId id="377" r:id="rId15"/>
    <p:sldId id="378" r:id="rId16"/>
    <p:sldId id="466" r:id="rId17"/>
    <p:sldId id="379" r:id="rId18"/>
    <p:sldId id="380" r:id="rId19"/>
    <p:sldId id="381" r:id="rId20"/>
    <p:sldId id="272" r:id="rId21"/>
    <p:sldId id="283" r:id="rId22"/>
    <p:sldId id="284" r:id="rId23"/>
    <p:sldId id="286" r:id="rId24"/>
    <p:sldId id="453" r:id="rId25"/>
    <p:sldId id="315" r:id="rId26"/>
    <p:sldId id="274" r:id="rId27"/>
    <p:sldId id="276" r:id="rId28"/>
    <p:sldId id="277" r:id="rId29"/>
    <p:sldId id="278" r:id="rId30"/>
    <p:sldId id="279" r:id="rId31"/>
    <p:sldId id="273" r:id="rId32"/>
    <p:sldId id="275" r:id="rId33"/>
    <p:sldId id="280" r:id="rId34"/>
    <p:sldId id="328" r:id="rId35"/>
    <p:sldId id="329" r:id="rId36"/>
    <p:sldId id="317" r:id="rId37"/>
    <p:sldId id="336" r:id="rId38"/>
    <p:sldId id="335" r:id="rId39"/>
    <p:sldId id="455" r:id="rId40"/>
    <p:sldId id="321" r:id="rId41"/>
    <p:sldId id="322" r:id="rId42"/>
    <p:sldId id="323" r:id="rId43"/>
    <p:sldId id="331" r:id="rId44"/>
    <p:sldId id="468" r:id="rId45"/>
    <p:sldId id="467"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Dostie" initials="ID" lastIdx="49" clrIdx="0">
    <p:extLst>
      <p:ext uri="{19B8F6BF-5375-455C-9EA6-DF929625EA0E}">
        <p15:presenceInfo xmlns:p15="http://schemas.microsoft.com/office/powerpoint/2012/main" userId="432cbd9f9783cc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71F"/>
    <a:srgbClr val="6014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49" autoAdjust="0"/>
    <p:restoredTop sz="94660"/>
  </p:normalViewPr>
  <p:slideViewPr>
    <p:cSldViewPr>
      <p:cViewPr varScale="1">
        <p:scale>
          <a:sx n="108" d="100"/>
          <a:sy n="108" d="100"/>
        </p:scale>
        <p:origin x="220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7884F5-77D7-4A07-8DAB-7D32BCD3E3D7}" type="doc">
      <dgm:prSet loTypeId="urn:microsoft.com/office/officeart/2005/8/layout/default" loCatId="list" qsTypeId="urn:microsoft.com/office/officeart/2005/8/quickstyle/simple4" qsCatId="simple" csTypeId="urn:microsoft.com/office/officeart/2005/8/colors/colorful2" csCatId="colorful"/>
      <dgm:spPr/>
      <dgm:t>
        <a:bodyPr/>
        <a:lstStyle/>
        <a:p>
          <a:endParaRPr lang="en-US"/>
        </a:p>
      </dgm:t>
    </dgm:pt>
    <dgm:pt modelId="{8775148B-829D-42DA-B01D-CA0F8D42F356}">
      <dgm:prSet/>
      <dgm:spPr/>
      <dgm:t>
        <a:bodyPr/>
        <a:lstStyle/>
        <a:p>
          <a:r>
            <a:rPr lang="fr-CA"/>
            <a:t>MSSS</a:t>
          </a:r>
          <a:endParaRPr lang="en-US"/>
        </a:p>
      </dgm:t>
    </dgm:pt>
    <dgm:pt modelId="{0C734FC9-51C8-4A11-98B6-CE57229D01B9}" type="parTrans" cxnId="{B7F6512B-C8E4-46D5-BF37-9D76ED42814F}">
      <dgm:prSet/>
      <dgm:spPr/>
      <dgm:t>
        <a:bodyPr/>
        <a:lstStyle/>
        <a:p>
          <a:endParaRPr lang="en-US"/>
        </a:p>
      </dgm:t>
    </dgm:pt>
    <dgm:pt modelId="{BA02DFEC-D265-4210-908B-0BA23AC7BE49}" type="sibTrans" cxnId="{B7F6512B-C8E4-46D5-BF37-9D76ED42814F}">
      <dgm:prSet/>
      <dgm:spPr/>
      <dgm:t>
        <a:bodyPr/>
        <a:lstStyle/>
        <a:p>
          <a:endParaRPr lang="en-US"/>
        </a:p>
      </dgm:t>
    </dgm:pt>
    <dgm:pt modelId="{FD786564-7D98-45E9-8D37-CD54E484053E}">
      <dgm:prSet/>
      <dgm:spPr/>
      <dgm:t>
        <a:bodyPr/>
        <a:lstStyle/>
        <a:p>
          <a:r>
            <a:rPr lang="fr-CA"/>
            <a:t>RTS</a:t>
          </a:r>
          <a:endParaRPr lang="en-US"/>
        </a:p>
      </dgm:t>
    </dgm:pt>
    <dgm:pt modelId="{B9562893-F2C7-4FE3-88C1-B7A1131AA95C}" type="parTrans" cxnId="{9BF6EFE5-E06E-4A3B-9B87-30021923B835}">
      <dgm:prSet/>
      <dgm:spPr/>
      <dgm:t>
        <a:bodyPr/>
        <a:lstStyle/>
        <a:p>
          <a:endParaRPr lang="en-US"/>
        </a:p>
      </dgm:t>
    </dgm:pt>
    <dgm:pt modelId="{10E77C8E-5151-4AB3-AD93-D2ED19F7A124}" type="sibTrans" cxnId="{9BF6EFE5-E06E-4A3B-9B87-30021923B835}">
      <dgm:prSet/>
      <dgm:spPr/>
      <dgm:t>
        <a:bodyPr/>
        <a:lstStyle/>
        <a:p>
          <a:endParaRPr lang="en-US"/>
        </a:p>
      </dgm:t>
    </dgm:pt>
    <dgm:pt modelId="{89E610FB-7FCE-48D4-9EBB-0B791E77E5F3}">
      <dgm:prSet/>
      <dgm:spPr/>
      <dgm:t>
        <a:bodyPr/>
        <a:lstStyle/>
        <a:p>
          <a:r>
            <a:rPr lang="fr-CA"/>
            <a:t>CIUSSS</a:t>
          </a:r>
          <a:endParaRPr lang="en-US"/>
        </a:p>
      </dgm:t>
    </dgm:pt>
    <dgm:pt modelId="{53F8F0B3-E689-4543-AC09-E6A9E14F280B}" type="parTrans" cxnId="{0E7D8F97-8C8E-43D8-83B3-45EA0FC5EEAF}">
      <dgm:prSet/>
      <dgm:spPr/>
      <dgm:t>
        <a:bodyPr/>
        <a:lstStyle/>
        <a:p>
          <a:endParaRPr lang="en-US"/>
        </a:p>
      </dgm:t>
    </dgm:pt>
    <dgm:pt modelId="{154533CD-B2BC-4364-94C3-6F2DBFBA19DC}" type="sibTrans" cxnId="{0E7D8F97-8C8E-43D8-83B3-45EA0FC5EEAF}">
      <dgm:prSet/>
      <dgm:spPr/>
      <dgm:t>
        <a:bodyPr/>
        <a:lstStyle/>
        <a:p>
          <a:endParaRPr lang="en-US"/>
        </a:p>
      </dgm:t>
    </dgm:pt>
    <dgm:pt modelId="{FF92A0B5-531E-4291-99CF-CC0D8F88355F}">
      <dgm:prSet/>
      <dgm:spPr/>
      <dgm:t>
        <a:bodyPr/>
        <a:lstStyle/>
        <a:p>
          <a:r>
            <a:rPr lang="fr-CA"/>
            <a:t>5 missions: CLSC/CH/CHSLD/CPEJ/CR (DI-TSA/DP/D/JDA et MDA)</a:t>
          </a:r>
          <a:endParaRPr lang="en-US"/>
        </a:p>
      </dgm:t>
    </dgm:pt>
    <dgm:pt modelId="{219EBF1E-AE0F-4396-A353-E41C194C2709}" type="parTrans" cxnId="{149F15CB-520B-4624-9F47-7A7A697D1159}">
      <dgm:prSet/>
      <dgm:spPr/>
      <dgm:t>
        <a:bodyPr/>
        <a:lstStyle/>
        <a:p>
          <a:endParaRPr lang="en-US"/>
        </a:p>
      </dgm:t>
    </dgm:pt>
    <dgm:pt modelId="{904710CE-6DA7-4678-A2EE-F2D58C624510}" type="sibTrans" cxnId="{149F15CB-520B-4624-9F47-7A7A697D1159}">
      <dgm:prSet/>
      <dgm:spPr/>
      <dgm:t>
        <a:bodyPr/>
        <a:lstStyle/>
        <a:p>
          <a:endParaRPr lang="en-US"/>
        </a:p>
      </dgm:t>
    </dgm:pt>
    <dgm:pt modelId="{A00377F0-25CF-4F80-91D4-5A4CE864A9FA}">
      <dgm:prSet/>
      <dgm:spPr/>
      <dgm:t>
        <a:bodyPr/>
        <a:lstStyle/>
        <a:p>
          <a:r>
            <a:rPr lang="fr-CA"/>
            <a:t>Partenaires du réseau (OC, GMF, Rx,autre CIUSSS/autres)</a:t>
          </a:r>
          <a:endParaRPr lang="en-US"/>
        </a:p>
      </dgm:t>
    </dgm:pt>
    <dgm:pt modelId="{49EB44C6-D9E8-46A7-8681-1814E29680B3}" type="parTrans" cxnId="{189DB719-1A6A-4F6A-8C18-6FBA2809D92E}">
      <dgm:prSet/>
      <dgm:spPr/>
      <dgm:t>
        <a:bodyPr/>
        <a:lstStyle/>
        <a:p>
          <a:endParaRPr lang="en-US"/>
        </a:p>
      </dgm:t>
    </dgm:pt>
    <dgm:pt modelId="{9B03198D-B494-491B-AEE4-102E72072CCF}" type="sibTrans" cxnId="{189DB719-1A6A-4F6A-8C18-6FBA2809D92E}">
      <dgm:prSet/>
      <dgm:spPr/>
      <dgm:t>
        <a:bodyPr/>
        <a:lstStyle/>
        <a:p>
          <a:endParaRPr lang="en-US"/>
        </a:p>
      </dgm:t>
    </dgm:pt>
    <dgm:pt modelId="{233F20F7-F6A3-42F7-AA71-9BC8B2F49E50}" type="pres">
      <dgm:prSet presAssocID="{D07884F5-77D7-4A07-8DAB-7D32BCD3E3D7}" presName="diagram" presStyleCnt="0">
        <dgm:presLayoutVars>
          <dgm:dir/>
          <dgm:resizeHandles val="exact"/>
        </dgm:presLayoutVars>
      </dgm:prSet>
      <dgm:spPr/>
    </dgm:pt>
    <dgm:pt modelId="{AD585D0E-C1C0-4BC0-BEA4-D05FF314AA2A}" type="pres">
      <dgm:prSet presAssocID="{8775148B-829D-42DA-B01D-CA0F8D42F356}" presName="node" presStyleLbl="node1" presStyleIdx="0" presStyleCnt="5">
        <dgm:presLayoutVars>
          <dgm:bulletEnabled val="1"/>
        </dgm:presLayoutVars>
      </dgm:prSet>
      <dgm:spPr/>
    </dgm:pt>
    <dgm:pt modelId="{45FDAA2C-5FED-43C3-89FD-2A1274ADA5AD}" type="pres">
      <dgm:prSet presAssocID="{BA02DFEC-D265-4210-908B-0BA23AC7BE49}" presName="sibTrans" presStyleCnt="0"/>
      <dgm:spPr/>
    </dgm:pt>
    <dgm:pt modelId="{3071095D-9852-42B2-AFFB-E4F12BEA60D8}" type="pres">
      <dgm:prSet presAssocID="{FD786564-7D98-45E9-8D37-CD54E484053E}" presName="node" presStyleLbl="node1" presStyleIdx="1" presStyleCnt="5">
        <dgm:presLayoutVars>
          <dgm:bulletEnabled val="1"/>
        </dgm:presLayoutVars>
      </dgm:prSet>
      <dgm:spPr/>
    </dgm:pt>
    <dgm:pt modelId="{C2D29673-F26D-4FC3-84E3-B13EFBC0641A}" type="pres">
      <dgm:prSet presAssocID="{10E77C8E-5151-4AB3-AD93-D2ED19F7A124}" presName="sibTrans" presStyleCnt="0"/>
      <dgm:spPr/>
    </dgm:pt>
    <dgm:pt modelId="{94D26D50-C13D-4767-BA00-B45B7B0D3AF6}" type="pres">
      <dgm:prSet presAssocID="{89E610FB-7FCE-48D4-9EBB-0B791E77E5F3}" presName="node" presStyleLbl="node1" presStyleIdx="2" presStyleCnt="5">
        <dgm:presLayoutVars>
          <dgm:bulletEnabled val="1"/>
        </dgm:presLayoutVars>
      </dgm:prSet>
      <dgm:spPr/>
    </dgm:pt>
    <dgm:pt modelId="{6D3291C0-8D26-43DE-95AD-BDD14C60C7E3}" type="pres">
      <dgm:prSet presAssocID="{154533CD-B2BC-4364-94C3-6F2DBFBA19DC}" presName="sibTrans" presStyleCnt="0"/>
      <dgm:spPr/>
    </dgm:pt>
    <dgm:pt modelId="{AA470AC0-54B2-4964-BF30-B4ACF2B2B8AC}" type="pres">
      <dgm:prSet presAssocID="{FF92A0B5-531E-4291-99CF-CC0D8F88355F}" presName="node" presStyleLbl="node1" presStyleIdx="3" presStyleCnt="5">
        <dgm:presLayoutVars>
          <dgm:bulletEnabled val="1"/>
        </dgm:presLayoutVars>
      </dgm:prSet>
      <dgm:spPr/>
    </dgm:pt>
    <dgm:pt modelId="{2F1954D1-BFB2-4018-8E56-CA3947B9C2BE}" type="pres">
      <dgm:prSet presAssocID="{904710CE-6DA7-4678-A2EE-F2D58C624510}" presName="sibTrans" presStyleCnt="0"/>
      <dgm:spPr/>
    </dgm:pt>
    <dgm:pt modelId="{3F615661-4406-4994-B911-025FDB9E2D7C}" type="pres">
      <dgm:prSet presAssocID="{A00377F0-25CF-4F80-91D4-5A4CE864A9FA}" presName="node" presStyleLbl="node1" presStyleIdx="4" presStyleCnt="5">
        <dgm:presLayoutVars>
          <dgm:bulletEnabled val="1"/>
        </dgm:presLayoutVars>
      </dgm:prSet>
      <dgm:spPr/>
    </dgm:pt>
  </dgm:ptLst>
  <dgm:cxnLst>
    <dgm:cxn modelId="{68DC5408-87D1-4A22-8180-9E3C655793CA}" type="presOf" srcId="{FD786564-7D98-45E9-8D37-CD54E484053E}" destId="{3071095D-9852-42B2-AFFB-E4F12BEA60D8}" srcOrd="0" destOrd="0" presId="urn:microsoft.com/office/officeart/2005/8/layout/default"/>
    <dgm:cxn modelId="{AB41B119-1106-4AF7-926F-0E4878F78294}" type="presOf" srcId="{D07884F5-77D7-4A07-8DAB-7D32BCD3E3D7}" destId="{233F20F7-F6A3-42F7-AA71-9BC8B2F49E50}" srcOrd="0" destOrd="0" presId="urn:microsoft.com/office/officeart/2005/8/layout/default"/>
    <dgm:cxn modelId="{189DB719-1A6A-4F6A-8C18-6FBA2809D92E}" srcId="{D07884F5-77D7-4A07-8DAB-7D32BCD3E3D7}" destId="{A00377F0-25CF-4F80-91D4-5A4CE864A9FA}" srcOrd="4" destOrd="0" parTransId="{49EB44C6-D9E8-46A7-8681-1814E29680B3}" sibTransId="{9B03198D-B494-491B-AEE4-102E72072CCF}"/>
    <dgm:cxn modelId="{B7F6512B-C8E4-46D5-BF37-9D76ED42814F}" srcId="{D07884F5-77D7-4A07-8DAB-7D32BCD3E3D7}" destId="{8775148B-829D-42DA-B01D-CA0F8D42F356}" srcOrd="0" destOrd="0" parTransId="{0C734FC9-51C8-4A11-98B6-CE57229D01B9}" sibTransId="{BA02DFEC-D265-4210-908B-0BA23AC7BE49}"/>
    <dgm:cxn modelId="{06E7EA83-7290-41C2-9BF2-89A69CE9AB72}" type="presOf" srcId="{FF92A0B5-531E-4291-99CF-CC0D8F88355F}" destId="{AA470AC0-54B2-4964-BF30-B4ACF2B2B8AC}" srcOrd="0" destOrd="0" presId="urn:microsoft.com/office/officeart/2005/8/layout/default"/>
    <dgm:cxn modelId="{0E7D8F97-8C8E-43D8-83B3-45EA0FC5EEAF}" srcId="{D07884F5-77D7-4A07-8DAB-7D32BCD3E3D7}" destId="{89E610FB-7FCE-48D4-9EBB-0B791E77E5F3}" srcOrd="2" destOrd="0" parTransId="{53F8F0B3-E689-4543-AC09-E6A9E14F280B}" sibTransId="{154533CD-B2BC-4364-94C3-6F2DBFBA19DC}"/>
    <dgm:cxn modelId="{149F15CB-520B-4624-9F47-7A7A697D1159}" srcId="{D07884F5-77D7-4A07-8DAB-7D32BCD3E3D7}" destId="{FF92A0B5-531E-4291-99CF-CC0D8F88355F}" srcOrd="3" destOrd="0" parTransId="{219EBF1E-AE0F-4396-A353-E41C194C2709}" sibTransId="{904710CE-6DA7-4678-A2EE-F2D58C624510}"/>
    <dgm:cxn modelId="{2AF6A1E0-6661-4DE6-9F55-B89F28B7F893}" type="presOf" srcId="{8775148B-829D-42DA-B01D-CA0F8D42F356}" destId="{AD585D0E-C1C0-4BC0-BEA4-D05FF314AA2A}" srcOrd="0" destOrd="0" presId="urn:microsoft.com/office/officeart/2005/8/layout/default"/>
    <dgm:cxn modelId="{9BF6EFE5-E06E-4A3B-9B87-30021923B835}" srcId="{D07884F5-77D7-4A07-8DAB-7D32BCD3E3D7}" destId="{FD786564-7D98-45E9-8D37-CD54E484053E}" srcOrd="1" destOrd="0" parTransId="{B9562893-F2C7-4FE3-88C1-B7A1131AA95C}" sibTransId="{10E77C8E-5151-4AB3-AD93-D2ED19F7A124}"/>
    <dgm:cxn modelId="{FFEEF5EE-A169-4413-8EF9-73D9D414A9D9}" type="presOf" srcId="{A00377F0-25CF-4F80-91D4-5A4CE864A9FA}" destId="{3F615661-4406-4994-B911-025FDB9E2D7C}" srcOrd="0" destOrd="0" presId="urn:microsoft.com/office/officeart/2005/8/layout/default"/>
    <dgm:cxn modelId="{0EA047EF-8208-412B-AD7E-8F760C5C1B3E}" type="presOf" srcId="{89E610FB-7FCE-48D4-9EBB-0B791E77E5F3}" destId="{94D26D50-C13D-4767-BA00-B45B7B0D3AF6}" srcOrd="0" destOrd="0" presId="urn:microsoft.com/office/officeart/2005/8/layout/default"/>
    <dgm:cxn modelId="{2D9BDF8A-0C91-41B4-B328-71EB66CC4B7F}" type="presParOf" srcId="{233F20F7-F6A3-42F7-AA71-9BC8B2F49E50}" destId="{AD585D0E-C1C0-4BC0-BEA4-D05FF314AA2A}" srcOrd="0" destOrd="0" presId="urn:microsoft.com/office/officeart/2005/8/layout/default"/>
    <dgm:cxn modelId="{6E50E99B-E3FD-4B4D-9A4B-7BC98B493F6A}" type="presParOf" srcId="{233F20F7-F6A3-42F7-AA71-9BC8B2F49E50}" destId="{45FDAA2C-5FED-43C3-89FD-2A1274ADA5AD}" srcOrd="1" destOrd="0" presId="urn:microsoft.com/office/officeart/2005/8/layout/default"/>
    <dgm:cxn modelId="{78EA8D3F-FF17-4FA2-B822-14B7917F7F94}" type="presParOf" srcId="{233F20F7-F6A3-42F7-AA71-9BC8B2F49E50}" destId="{3071095D-9852-42B2-AFFB-E4F12BEA60D8}" srcOrd="2" destOrd="0" presId="urn:microsoft.com/office/officeart/2005/8/layout/default"/>
    <dgm:cxn modelId="{6AED1E89-B677-41F1-A373-113E6F6C8555}" type="presParOf" srcId="{233F20F7-F6A3-42F7-AA71-9BC8B2F49E50}" destId="{C2D29673-F26D-4FC3-84E3-B13EFBC0641A}" srcOrd="3" destOrd="0" presId="urn:microsoft.com/office/officeart/2005/8/layout/default"/>
    <dgm:cxn modelId="{B8BE9365-9BA4-4282-8890-331327DDD410}" type="presParOf" srcId="{233F20F7-F6A3-42F7-AA71-9BC8B2F49E50}" destId="{94D26D50-C13D-4767-BA00-B45B7B0D3AF6}" srcOrd="4" destOrd="0" presId="urn:microsoft.com/office/officeart/2005/8/layout/default"/>
    <dgm:cxn modelId="{9627A4D0-90C0-4CC2-8FAF-40429C12B87D}" type="presParOf" srcId="{233F20F7-F6A3-42F7-AA71-9BC8B2F49E50}" destId="{6D3291C0-8D26-43DE-95AD-BDD14C60C7E3}" srcOrd="5" destOrd="0" presId="urn:microsoft.com/office/officeart/2005/8/layout/default"/>
    <dgm:cxn modelId="{F04CD7C8-ECD7-43F1-9BD2-AC10E098EF3F}" type="presParOf" srcId="{233F20F7-F6A3-42F7-AA71-9BC8B2F49E50}" destId="{AA470AC0-54B2-4964-BF30-B4ACF2B2B8AC}" srcOrd="6" destOrd="0" presId="urn:microsoft.com/office/officeart/2005/8/layout/default"/>
    <dgm:cxn modelId="{788D715D-183E-4035-BF92-AD4B9DC1B44C}" type="presParOf" srcId="{233F20F7-F6A3-42F7-AA71-9BC8B2F49E50}" destId="{2F1954D1-BFB2-4018-8E56-CA3947B9C2BE}" srcOrd="7" destOrd="0" presId="urn:microsoft.com/office/officeart/2005/8/layout/default"/>
    <dgm:cxn modelId="{4E58CDD0-4A49-4408-843C-5A634B05E71C}" type="presParOf" srcId="{233F20F7-F6A3-42F7-AA71-9BC8B2F49E50}" destId="{3F615661-4406-4994-B911-025FDB9E2D7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85D0E-C1C0-4BC0-BEA4-D05FF314AA2A}">
      <dsp:nvSpPr>
        <dsp:cNvPr id="0" name=""/>
        <dsp:cNvSpPr/>
      </dsp:nvSpPr>
      <dsp:spPr>
        <a:xfrm>
          <a:off x="0" y="573683"/>
          <a:ext cx="2464593" cy="147875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MSSS</a:t>
          </a:r>
          <a:endParaRPr lang="en-US" sz="1700" kern="1200"/>
        </a:p>
      </dsp:txBody>
      <dsp:txXfrm>
        <a:off x="0" y="573683"/>
        <a:ext cx="2464593" cy="1478756"/>
      </dsp:txXfrm>
    </dsp:sp>
    <dsp:sp modelId="{3071095D-9852-42B2-AFFB-E4F12BEA60D8}">
      <dsp:nvSpPr>
        <dsp:cNvPr id="0" name=""/>
        <dsp:cNvSpPr/>
      </dsp:nvSpPr>
      <dsp:spPr>
        <a:xfrm>
          <a:off x="2711053" y="573683"/>
          <a:ext cx="2464593" cy="1478756"/>
        </a:xfrm>
        <a:prstGeom prst="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RTS</a:t>
          </a:r>
          <a:endParaRPr lang="en-US" sz="1700" kern="1200"/>
        </a:p>
      </dsp:txBody>
      <dsp:txXfrm>
        <a:off x="2711053" y="573683"/>
        <a:ext cx="2464593" cy="1478756"/>
      </dsp:txXfrm>
    </dsp:sp>
    <dsp:sp modelId="{94D26D50-C13D-4767-BA00-B45B7B0D3AF6}">
      <dsp:nvSpPr>
        <dsp:cNvPr id="0" name=""/>
        <dsp:cNvSpPr/>
      </dsp:nvSpPr>
      <dsp:spPr>
        <a:xfrm>
          <a:off x="5422106" y="573683"/>
          <a:ext cx="2464593" cy="1478756"/>
        </a:xfrm>
        <a:prstGeom prst="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CIUSSS</a:t>
          </a:r>
          <a:endParaRPr lang="en-US" sz="1700" kern="1200"/>
        </a:p>
      </dsp:txBody>
      <dsp:txXfrm>
        <a:off x="5422106" y="573683"/>
        <a:ext cx="2464593" cy="1478756"/>
      </dsp:txXfrm>
    </dsp:sp>
    <dsp:sp modelId="{AA470AC0-54B2-4964-BF30-B4ACF2B2B8AC}">
      <dsp:nvSpPr>
        <dsp:cNvPr id="0" name=""/>
        <dsp:cNvSpPr/>
      </dsp:nvSpPr>
      <dsp:spPr>
        <a:xfrm>
          <a:off x="1355526" y="2298898"/>
          <a:ext cx="2464593" cy="1478756"/>
        </a:xfrm>
        <a:prstGeom prst="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5 missions: CLSC/CH/CHSLD/CPEJ/CR (DI-TSA/DP/D/JDA et MDA)</a:t>
          </a:r>
          <a:endParaRPr lang="en-US" sz="1700" kern="1200"/>
        </a:p>
      </dsp:txBody>
      <dsp:txXfrm>
        <a:off x="1355526" y="2298898"/>
        <a:ext cx="2464593" cy="1478756"/>
      </dsp:txXfrm>
    </dsp:sp>
    <dsp:sp modelId="{3F615661-4406-4994-B911-025FDB9E2D7C}">
      <dsp:nvSpPr>
        <dsp:cNvPr id="0" name=""/>
        <dsp:cNvSpPr/>
      </dsp:nvSpPr>
      <dsp:spPr>
        <a:xfrm>
          <a:off x="4066579" y="2298898"/>
          <a:ext cx="2464593" cy="1478756"/>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a:t>Partenaires du réseau (OC, GMF, Rx,autre CIUSSS/autres)</a:t>
          </a:r>
          <a:endParaRPr lang="en-US" sz="1700" kern="1200"/>
        </a:p>
      </dsp:txBody>
      <dsp:txXfrm>
        <a:off x="4066579" y="2298898"/>
        <a:ext cx="2464593" cy="14787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F2F57-5285-47F4-8FF0-586CC40C9207}" type="datetimeFigureOut">
              <a:rPr lang="fr-CA" smtClean="0"/>
              <a:t>2023-09-19</a:t>
            </a:fld>
            <a:endParaRPr lang="fr-CA"/>
          </a:p>
        </p:txBody>
      </p:sp>
      <p:sp>
        <p:nvSpPr>
          <p:cNvPr id="4" name="Espace réservé de l'image de diapositiv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10F2C0-EF25-425E-87AF-62B012C9639C}" type="slidenum">
              <a:rPr lang="fr-CA" smtClean="0"/>
              <a:t>‹n°›</a:t>
            </a:fld>
            <a:endParaRPr lang="fr-CA"/>
          </a:p>
        </p:txBody>
      </p:sp>
    </p:spTree>
    <p:extLst>
      <p:ext uri="{BB962C8B-B14F-4D97-AF65-F5344CB8AC3E}">
        <p14:creationId xmlns:p14="http://schemas.microsoft.com/office/powerpoint/2010/main" val="684695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CA"/>
              <a:t>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Modifier le style des sous-titres du masque</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CA"/>
              <a:t>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0A81CD-3A3C-4E2C-A0D9-E9278CDFAAA7}" type="datetimeFigureOut">
              <a:rPr lang="fr-CA" smtClean="0"/>
              <a:t>2023-09-19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710C4D3-A1CD-47F3-8061-97BA58250083}" type="slidenum">
              <a:rPr lang="fr-CA" smtClean="0"/>
              <a:t>‹n°›</a:t>
            </a:fld>
            <a:endParaRPr lang="fr-CA"/>
          </a:p>
        </p:txBody>
      </p:sp>
    </p:spTree>
    <p:extLst>
      <p:ext uri="{BB962C8B-B14F-4D97-AF65-F5344CB8AC3E}">
        <p14:creationId xmlns:p14="http://schemas.microsoft.com/office/powerpoint/2010/main" val="241969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contenu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A"/>
              <a:t>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CA"/>
              <a:t>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7" name="Espace réservé de la date 6"/>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Modifier le style du titre</a:t>
            </a:r>
            <a:endParaRPr lang="fr-FR"/>
          </a:p>
        </p:txBody>
      </p:sp>
      <p:sp>
        <p:nvSpPr>
          <p:cNvPr id="3" name="Espace réservé de la date 2"/>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A"/>
              <a:t>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A"/>
              <a:t>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19/09/2023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02334-7E8B-4320-A1E2-4B05AC15A670}" type="datetimeFigureOut">
              <a:rPr lang="fr-FR" smtClean="0"/>
              <a:pPr/>
              <a:t>19/09/2023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582E2-60D7-40E7-AECB-CED9E7320F8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jim.fr/nouvelles-censures-la-loi-modifiee-contre-la-haine-en-ligne/"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creativecommons.org/licenses/by-nc-nd/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tvanouvelles.ca/2018/08/07/la-cour-superieure-ordonne-le-gavage-pour-une-anorexique" TargetMode="External"/><Relationship Id="rId2" Type="http://schemas.openxmlformats.org/officeDocument/2006/relationships/hyperlink" Target="https://www.youtube.com/watch?v=Ng8CrHV-V2Y" TargetMode="External"/><Relationship Id="rId1" Type="http://schemas.openxmlformats.org/officeDocument/2006/relationships/slideLayout" Target="../slideLayouts/slideLayout2.xml"/><Relationship Id="rId4" Type="http://schemas.openxmlformats.org/officeDocument/2006/relationships/hyperlink" Target="https://www.journaldequebec.com/2019/08/23/en-cour-pour-transfuser-un-enfant-de-5-an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msss.gouv.qc.ca/"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protecteurducitoyen.qc.ca/fr/porter-plainte/comment-porter-plain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28" name="Rectangle 1427">
            <a:extLst>
              <a:ext uri="{FF2B5EF4-FFF2-40B4-BE49-F238E27FC236}">
                <a16:creationId xmlns:a16="http://schemas.microsoft.com/office/drawing/2014/main" id="{870A1295-61BC-4214-AA3E-D39667302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603504" y="5116529"/>
            <a:ext cx="7944130" cy="1000655"/>
          </a:xfrm>
        </p:spPr>
        <p:txBody>
          <a:bodyPr anchor="t">
            <a:normAutofit/>
          </a:bodyPr>
          <a:lstStyle/>
          <a:p>
            <a:pPr algn="l">
              <a:lnSpc>
                <a:spcPct val="90000"/>
              </a:lnSpc>
            </a:pPr>
            <a:r>
              <a:rPr lang="fr-FR" sz="2500">
                <a:solidFill>
                  <a:schemeClr val="tx2"/>
                </a:solidFill>
              </a:rPr>
              <a:t>La loi sur le système de santé et des services sociaux (LSSSS)</a:t>
            </a:r>
            <a:br>
              <a:rPr lang="fr-FR" sz="2500">
                <a:solidFill>
                  <a:schemeClr val="tx2"/>
                </a:solidFill>
              </a:rPr>
            </a:br>
            <a:r>
              <a:rPr lang="fr-FR" sz="2500">
                <a:solidFill>
                  <a:schemeClr val="tx2"/>
                </a:solidFill>
              </a:rPr>
              <a:t>Les bases</a:t>
            </a:r>
          </a:p>
        </p:txBody>
      </p:sp>
      <p:pic>
        <p:nvPicPr>
          <p:cNvPr id="5" name="Image 4">
            <a:extLst>
              <a:ext uri="{FF2B5EF4-FFF2-40B4-BE49-F238E27FC236}">
                <a16:creationId xmlns:a16="http://schemas.microsoft.com/office/drawing/2014/main" id="{2EA40CD9-80BE-5899-1F73-3CDF6005EBB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5538" b="12778"/>
          <a:stretch/>
        </p:blipFill>
        <p:spPr>
          <a:xfrm>
            <a:off x="20" y="10"/>
            <a:ext cx="9143980" cy="4201449"/>
          </a:xfrm>
          <a:prstGeom prst="rect">
            <a:avLst/>
          </a:prstGeom>
        </p:spPr>
      </p:pic>
      <p:grpSp>
        <p:nvGrpSpPr>
          <p:cNvPr id="1430" name="Group 1429">
            <a:extLst>
              <a:ext uri="{FF2B5EF4-FFF2-40B4-BE49-F238E27FC236}">
                <a16:creationId xmlns:a16="http://schemas.microsoft.com/office/drawing/2014/main" id="{0B139475-2B26-4CA9-9413-DE741E49F7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41813"/>
            <a:ext cx="9141713" cy="1828800"/>
            <a:chOff x="-305" y="3144820"/>
            <a:chExt cx="9182100" cy="1551136"/>
          </a:xfrm>
        </p:grpSpPr>
        <p:sp useBgFill="1">
          <p:nvSpPr>
            <p:cNvPr id="1431" name="Freeform: Shape 1430">
              <a:extLst>
                <a:ext uri="{FF2B5EF4-FFF2-40B4-BE49-F238E27FC236}">
                  <a16:creationId xmlns:a16="http://schemas.microsoft.com/office/drawing/2014/main" id="{16C6BF63-6277-4C39-BE5D-3C341662C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76854"/>
              <a:ext cx="9182100" cy="1019102"/>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sp>
          <p:nvSpPr>
            <p:cNvPr id="1432" name="Freeform: Shape 1431">
              <a:extLst>
                <a:ext uri="{FF2B5EF4-FFF2-40B4-BE49-F238E27FC236}">
                  <a16:creationId xmlns:a16="http://schemas.microsoft.com/office/drawing/2014/main" id="{6EA3BAD9-C130-4A9C-9086-20D132A6CF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44820"/>
              <a:ext cx="9182100" cy="932744"/>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1433" name="Freeform: Shape 1432">
              <a:extLst>
                <a:ext uri="{FF2B5EF4-FFF2-40B4-BE49-F238E27FC236}">
                  <a16:creationId xmlns:a16="http://schemas.microsoft.com/office/drawing/2014/main" id="{2587D38B-9E07-4A8B-B285-5FEBF6A60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80789"/>
              <a:ext cx="9182100" cy="544245"/>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w="9525" cap="flat">
              <a:noFill/>
              <a:prstDash val="solid"/>
              <a:miter/>
            </a:ln>
          </p:spPr>
          <p:txBody>
            <a:bodyPr rtlCol="0" anchor="ctr"/>
            <a:lstStyle/>
            <a:p>
              <a:endParaRPr lang="en-US"/>
            </a:p>
          </p:txBody>
        </p:sp>
        <p:sp>
          <p:nvSpPr>
            <p:cNvPr id="1434" name="Freeform: Shape 1433">
              <a:extLst>
                <a:ext uri="{FF2B5EF4-FFF2-40B4-BE49-F238E27FC236}">
                  <a16:creationId xmlns:a16="http://schemas.microsoft.com/office/drawing/2014/main" id="{5EF4DD4B-217B-4346-A2B8-432793639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324550"/>
              <a:ext cx="9182100" cy="765639"/>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grpSp>
      <p:sp>
        <p:nvSpPr>
          <p:cNvPr id="3" name="Sous-titre 2"/>
          <p:cNvSpPr>
            <a:spLocks noGrp="1"/>
          </p:cNvSpPr>
          <p:nvPr>
            <p:ph type="subTitle" idx="1"/>
          </p:nvPr>
        </p:nvSpPr>
        <p:spPr>
          <a:xfrm>
            <a:off x="603504" y="4580785"/>
            <a:ext cx="7062673" cy="484374"/>
          </a:xfrm>
        </p:spPr>
        <p:txBody>
          <a:bodyPr anchor="b">
            <a:normAutofit/>
          </a:bodyPr>
          <a:lstStyle/>
          <a:p>
            <a:pPr algn="l">
              <a:lnSpc>
                <a:spcPct val="90000"/>
              </a:lnSpc>
            </a:pPr>
            <a:r>
              <a:rPr lang="fr-FR" sz="1200" dirty="0">
                <a:solidFill>
                  <a:schemeClr val="tx2"/>
                </a:solidFill>
              </a:rPr>
              <a:t>On se réfère au livre suivant: </a:t>
            </a:r>
          </a:p>
          <a:p>
            <a:pPr algn="l">
              <a:lnSpc>
                <a:spcPct val="90000"/>
              </a:lnSpc>
            </a:pPr>
            <a:r>
              <a:rPr lang="fr-FR" sz="1200" dirty="0">
                <a:solidFill>
                  <a:schemeClr val="tx2"/>
                </a:solidFill>
              </a:rPr>
              <a:t> «L’intervention à caractère social et les lois» Fiche 3, pp24-39</a:t>
            </a:r>
          </a:p>
        </p:txBody>
      </p:sp>
      <p:sp>
        <p:nvSpPr>
          <p:cNvPr id="6" name="ZoneTexte 5">
            <a:extLst>
              <a:ext uri="{FF2B5EF4-FFF2-40B4-BE49-F238E27FC236}">
                <a16:creationId xmlns:a16="http://schemas.microsoft.com/office/drawing/2014/main" id="{8EBDFBDF-0711-60BD-329F-59FB074B9DAB}"/>
              </a:ext>
            </a:extLst>
          </p:cNvPr>
          <p:cNvSpPr txBox="1"/>
          <p:nvPr/>
        </p:nvSpPr>
        <p:spPr>
          <a:xfrm>
            <a:off x="-3181" y="6656475"/>
            <a:ext cx="2735043" cy="200055"/>
          </a:xfrm>
          <a:prstGeom prst="rect">
            <a:avLst/>
          </a:prstGeom>
          <a:solidFill>
            <a:srgbClr val="000000"/>
          </a:solidFill>
        </p:spPr>
        <p:txBody>
          <a:bodyPr wrap="none" rtlCol="0">
            <a:spAutoFit/>
          </a:bodyPr>
          <a:lstStyle/>
          <a:p>
            <a:pPr algn="r">
              <a:spcAft>
                <a:spcPts val="600"/>
              </a:spcAft>
            </a:pPr>
            <a:r>
              <a:rPr lang="fr-CA" sz="700" dirty="0">
                <a:solidFill>
                  <a:srgbClr val="FFFFFF"/>
                </a:solidFill>
                <a:hlinkClick r:id="rId3" tooltip="https://www.ojim.fr/nouvelles-censures-la-loi-modifiee-contre-la-haine-en-ligne/">
                  <a:extLst>
                    <a:ext uri="{A12FA001-AC4F-418D-AE19-62706E023703}">
                      <ahyp:hlinkClr xmlns:ahyp="http://schemas.microsoft.com/office/drawing/2018/hyperlinkcolor" val="tx"/>
                    </a:ext>
                  </a:extLst>
                </a:hlinkClick>
              </a:rPr>
              <a:t>Cette photo</a:t>
            </a:r>
            <a:r>
              <a:rPr lang="fr-CA" sz="700" dirty="0">
                <a:solidFill>
                  <a:srgbClr val="FFFFFF"/>
                </a:solidFill>
              </a:rPr>
              <a:t> par Auteur inconnu est soumise à la licence </a:t>
            </a:r>
            <a:r>
              <a:rPr lang="fr-CA" sz="700" dirty="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fr-CA" sz="7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3AB083C-EBCD-4587-A00A-D6E4FF158ACA}"/>
              </a:ext>
            </a:extLst>
          </p:cNvPr>
          <p:cNvSpPr>
            <a:spLocks noGrp="1"/>
          </p:cNvSpPr>
          <p:nvPr>
            <p:ph type="title"/>
          </p:nvPr>
        </p:nvSpPr>
        <p:spPr>
          <a:xfrm>
            <a:off x="878305" y="1396686"/>
            <a:ext cx="2430380" cy="4064628"/>
          </a:xfrm>
        </p:spPr>
        <p:txBody>
          <a:bodyPr>
            <a:normAutofit/>
          </a:bodyPr>
          <a:lstStyle/>
          <a:p>
            <a:r>
              <a:rPr lang="en-CA" sz="2800">
                <a:solidFill>
                  <a:srgbClr val="FFFFFF"/>
                </a:solidFill>
              </a:rPr>
              <a:t>Le droit au consentement</a:t>
            </a:r>
            <a:endParaRPr lang="fr-CA" sz="2800">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A35C99C2-76DA-454F-A146-4077509324B3}"/>
              </a:ext>
            </a:extLst>
          </p:cNvPr>
          <p:cNvSpPr>
            <a:spLocks noGrp="1"/>
          </p:cNvSpPr>
          <p:nvPr>
            <p:ph idx="1"/>
          </p:nvPr>
        </p:nvSpPr>
        <p:spPr>
          <a:xfrm>
            <a:off x="4027614" y="1526033"/>
            <a:ext cx="4152298" cy="3935281"/>
          </a:xfrm>
        </p:spPr>
        <p:txBody>
          <a:bodyPr>
            <a:normAutofit/>
          </a:bodyPr>
          <a:lstStyle/>
          <a:p>
            <a:pPr marL="25718" indent="0">
              <a:buNone/>
            </a:pPr>
            <a:r>
              <a:rPr lang="fr-FR" sz="3000"/>
              <a:t>Le droit d’être suffisamment informé pour pouvoir </a:t>
            </a:r>
            <a:r>
              <a:rPr lang="fr-FR" sz="3000" b="1"/>
              <a:t>participer librement aux décisions </a:t>
            </a:r>
            <a:r>
              <a:rPr lang="fr-FR" sz="3000"/>
              <a:t>qui le concernent, par exemple d’accepter ou de refuser des soins et services ;</a:t>
            </a:r>
            <a:endParaRPr lang="fr-CA" sz="3000"/>
          </a:p>
          <a:p>
            <a:endParaRPr lang="fr-CA" sz="3000"/>
          </a:p>
        </p:txBody>
      </p:sp>
    </p:spTree>
    <p:extLst>
      <p:ext uri="{BB962C8B-B14F-4D97-AF65-F5344CB8AC3E}">
        <p14:creationId xmlns:p14="http://schemas.microsoft.com/office/powerpoint/2010/main" val="733123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BB08F620-A524-464B-8BFF-125831710D0E}"/>
              </a:ext>
            </a:extLst>
          </p:cNvPr>
          <p:cNvSpPr>
            <a:spLocks noGrp="1"/>
          </p:cNvSpPr>
          <p:nvPr>
            <p:ph idx="1"/>
          </p:nvPr>
        </p:nvSpPr>
        <p:spPr>
          <a:xfrm>
            <a:off x="628650" y="1461360"/>
            <a:ext cx="4152297" cy="3935281"/>
          </a:xfrm>
        </p:spPr>
        <p:txBody>
          <a:bodyPr>
            <a:normAutofit/>
          </a:bodyPr>
          <a:lstStyle/>
          <a:p>
            <a:pPr fontAlgn="auto">
              <a:lnSpc>
                <a:spcPct val="90000"/>
              </a:lnSpc>
            </a:pPr>
            <a:r>
              <a:rPr lang="fr-CA" sz="1500"/>
              <a:t>Toute personne est inviolable et a droit à son intégrité. Sauf dans les cas prévus par la loi, nul ne peut lui porter atteinte sans son consentement libre et éclairé. </a:t>
            </a:r>
          </a:p>
          <a:p>
            <a:pPr marL="0" indent="0" fontAlgn="auto">
              <a:lnSpc>
                <a:spcPct val="90000"/>
              </a:lnSpc>
              <a:buNone/>
            </a:pPr>
            <a:endParaRPr lang="fr-CA" sz="1500"/>
          </a:p>
          <a:p>
            <a:pPr fontAlgn="auto">
              <a:lnSpc>
                <a:spcPct val="90000"/>
              </a:lnSpc>
            </a:pPr>
            <a:r>
              <a:rPr lang="fr-CA" sz="1500"/>
              <a:t>Nul ne peut être soumis sans son consentement à des soins, quelle qu’en soit la nature, qu’il s’agisse d’examens, de prélèvements, de traitements ou de toute autre intervention.  </a:t>
            </a:r>
          </a:p>
          <a:p>
            <a:pPr marL="25718" indent="0">
              <a:lnSpc>
                <a:spcPct val="90000"/>
              </a:lnSpc>
              <a:buNone/>
            </a:pPr>
            <a:r>
              <a:rPr lang="fr-CA" sz="1500"/>
              <a:t> </a:t>
            </a:r>
          </a:p>
          <a:p>
            <a:pPr marL="25718" indent="0">
              <a:lnSpc>
                <a:spcPct val="90000"/>
              </a:lnSpc>
              <a:buNone/>
            </a:pPr>
            <a:endParaRPr lang="fr-CA" sz="1500"/>
          </a:p>
          <a:p>
            <a:pPr marL="25718" indent="0">
              <a:lnSpc>
                <a:spcPct val="90000"/>
              </a:lnSpc>
              <a:buNone/>
            </a:pPr>
            <a:endParaRPr lang="fr-CA" sz="1500"/>
          </a:p>
          <a:p>
            <a:pPr marL="25718" indent="0">
              <a:lnSpc>
                <a:spcPct val="90000"/>
              </a:lnSpc>
              <a:buNone/>
            </a:pPr>
            <a:r>
              <a:rPr lang="fr-CA" sz="1500"/>
              <a:t> Gouvernement du Québec, Code civil du Québec, Éditeur officiel du Québec, article 10.</a:t>
            </a:r>
          </a:p>
          <a:p>
            <a:pPr>
              <a:lnSpc>
                <a:spcPct val="90000"/>
              </a:lnSpc>
            </a:pPr>
            <a:endParaRPr lang="fr-CA" sz="1500"/>
          </a:p>
        </p:txBody>
      </p:sp>
      <p:sp>
        <p:nvSpPr>
          <p:cNvPr id="31" name="Oval 3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70A0E1CB-0B9E-46A8-9B1B-5EFD8C347314}"/>
              </a:ext>
            </a:extLst>
          </p:cNvPr>
          <p:cNvSpPr>
            <a:spLocks noGrp="1"/>
          </p:cNvSpPr>
          <p:nvPr>
            <p:ph type="title"/>
          </p:nvPr>
        </p:nvSpPr>
        <p:spPr>
          <a:xfrm>
            <a:off x="5605710" y="1396686"/>
            <a:ext cx="2430380" cy="4064628"/>
          </a:xfrm>
        </p:spPr>
        <p:txBody>
          <a:bodyPr>
            <a:normAutofit/>
          </a:bodyPr>
          <a:lstStyle/>
          <a:p>
            <a:r>
              <a:rPr lang="en-CA" sz="2800">
                <a:solidFill>
                  <a:srgbClr val="FFFFFF"/>
                </a:solidFill>
              </a:rPr>
              <a:t>Consentement et Code civil du Québec</a:t>
            </a:r>
            <a:endParaRPr lang="fr-CA" sz="2800">
              <a:solidFill>
                <a:srgbClr val="FFFFFF"/>
              </a:solidFill>
            </a:endParaRPr>
          </a:p>
        </p:txBody>
      </p:sp>
    </p:spTree>
    <p:extLst>
      <p:ext uri="{BB962C8B-B14F-4D97-AF65-F5344CB8AC3E}">
        <p14:creationId xmlns:p14="http://schemas.microsoft.com/office/powerpoint/2010/main" val="340328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351F4-6873-490E-A341-0EAE814B9899}"/>
              </a:ext>
            </a:extLst>
          </p:cNvPr>
          <p:cNvSpPr>
            <a:spLocks noGrp="1"/>
          </p:cNvSpPr>
          <p:nvPr>
            <p:ph type="title"/>
          </p:nvPr>
        </p:nvSpPr>
        <p:spPr/>
        <p:txBody>
          <a:bodyPr>
            <a:normAutofit/>
          </a:bodyPr>
          <a:lstStyle/>
          <a:p>
            <a:r>
              <a:rPr lang="en-CA" sz="2250" dirty="0" err="1"/>
              <a:t>Consentement</a:t>
            </a:r>
            <a:r>
              <a:rPr lang="en-CA" sz="2250" dirty="0"/>
              <a:t> libre et </a:t>
            </a:r>
            <a:r>
              <a:rPr lang="en-CA" sz="2250" dirty="0" err="1"/>
              <a:t>éclairé</a:t>
            </a:r>
            <a:endParaRPr lang="fr-CA" sz="2250" dirty="0"/>
          </a:p>
        </p:txBody>
      </p:sp>
      <p:sp>
        <p:nvSpPr>
          <p:cNvPr id="3" name="Espace réservé du contenu 2">
            <a:extLst>
              <a:ext uri="{FF2B5EF4-FFF2-40B4-BE49-F238E27FC236}">
                <a16:creationId xmlns:a16="http://schemas.microsoft.com/office/drawing/2014/main" id="{ADA23683-9B50-424D-8C7D-41B7631A1D37}"/>
              </a:ext>
            </a:extLst>
          </p:cNvPr>
          <p:cNvSpPr>
            <a:spLocks noGrp="1"/>
          </p:cNvSpPr>
          <p:nvPr>
            <p:ph idx="1"/>
          </p:nvPr>
        </p:nvSpPr>
        <p:spPr>
          <a:xfrm>
            <a:off x="1259632" y="2492896"/>
            <a:ext cx="5349240" cy="2321790"/>
          </a:xfrm>
        </p:spPr>
        <p:txBody>
          <a:bodyPr/>
          <a:lstStyle/>
          <a:p>
            <a:endParaRPr lang="en-CA" dirty="0"/>
          </a:p>
          <a:p>
            <a:pPr marL="25718" indent="0" algn="r">
              <a:buNone/>
            </a:pPr>
            <a:r>
              <a:rPr lang="en-CA" sz="2025" dirty="0">
                <a:solidFill>
                  <a:srgbClr val="00B0F0"/>
                </a:solidFill>
              </a:rPr>
              <a:t>Libre:</a:t>
            </a:r>
            <a:r>
              <a:rPr lang="en-CA" sz="2025" dirty="0"/>
              <a:t>	A</a:t>
            </a:r>
            <a:r>
              <a:rPr lang="fr-CA" sz="2025" dirty="0" err="1"/>
              <a:t>bsence</a:t>
            </a:r>
            <a:r>
              <a:rPr lang="fr-CA" sz="2025" dirty="0"/>
              <a:t> de pression</a:t>
            </a:r>
          </a:p>
          <a:p>
            <a:pPr marL="25718" indent="0" algn="r">
              <a:buNone/>
            </a:pPr>
            <a:endParaRPr lang="en-CA" sz="2813" dirty="0"/>
          </a:p>
          <a:p>
            <a:pPr marL="25718" indent="0" algn="r">
              <a:buNone/>
            </a:pPr>
            <a:r>
              <a:rPr lang="en-CA" sz="2025" dirty="0" err="1">
                <a:solidFill>
                  <a:srgbClr val="00B0F0"/>
                </a:solidFill>
              </a:rPr>
              <a:t>Éclairé</a:t>
            </a:r>
            <a:r>
              <a:rPr lang="en-CA" sz="2025" dirty="0">
                <a:solidFill>
                  <a:srgbClr val="00B0F0"/>
                </a:solidFill>
              </a:rPr>
              <a:t>: </a:t>
            </a:r>
            <a:r>
              <a:rPr lang="en-CA" sz="2025" dirty="0"/>
              <a:t>	+</a:t>
            </a:r>
            <a:r>
              <a:rPr lang="fr-CA" sz="2025" dirty="0"/>
              <a:t> et –</a:t>
            </a:r>
          </a:p>
          <a:p>
            <a:pPr marL="25718" indent="0" algn="ctr">
              <a:buNone/>
            </a:pPr>
            <a:endParaRPr lang="fr-CA" sz="2813" dirty="0"/>
          </a:p>
        </p:txBody>
      </p:sp>
      <p:pic>
        <p:nvPicPr>
          <p:cNvPr id="5" name="Image 4">
            <a:extLst>
              <a:ext uri="{FF2B5EF4-FFF2-40B4-BE49-F238E27FC236}">
                <a16:creationId xmlns:a16="http://schemas.microsoft.com/office/drawing/2014/main" id="{E57663DA-594A-4740-BFED-F70FA7E14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1878799"/>
            <a:ext cx="2363017" cy="1786001"/>
          </a:xfrm>
          <a:prstGeom prst="rect">
            <a:avLst/>
          </a:prstGeom>
        </p:spPr>
      </p:pic>
      <p:pic>
        <p:nvPicPr>
          <p:cNvPr id="7" name="Image 6">
            <a:extLst>
              <a:ext uri="{FF2B5EF4-FFF2-40B4-BE49-F238E27FC236}">
                <a16:creationId xmlns:a16="http://schemas.microsoft.com/office/drawing/2014/main" id="{2A362557-6184-4C0A-9787-CB8850490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4329326"/>
            <a:ext cx="2149974" cy="2237929"/>
          </a:xfrm>
          <a:prstGeom prst="rect">
            <a:avLst/>
          </a:prstGeom>
        </p:spPr>
      </p:pic>
    </p:spTree>
    <p:extLst>
      <p:ext uri="{BB962C8B-B14F-4D97-AF65-F5344CB8AC3E}">
        <p14:creationId xmlns:p14="http://schemas.microsoft.com/office/powerpoint/2010/main" val="390654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c 25">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61D6ACB4-F71B-7000-BE9B-230EFF9C32BF}"/>
              </a:ext>
            </a:extLst>
          </p:cNvPr>
          <p:cNvSpPr>
            <a:spLocks noGrp="1"/>
          </p:cNvSpPr>
          <p:nvPr>
            <p:ph idx="1"/>
          </p:nvPr>
        </p:nvSpPr>
        <p:spPr>
          <a:xfrm>
            <a:off x="628650" y="1461360"/>
            <a:ext cx="4152297" cy="3935281"/>
          </a:xfrm>
        </p:spPr>
        <p:txBody>
          <a:bodyPr>
            <a:normAutofit/>
          </a:bodyPr>
          <a:lstStyle/>
          <a:p>
            <a:pPr>
              <a:lnSpc>
                <a:spcPct val="90000"/>
              </a:lnSpc>
            </a:pPr>
            <a:r>
              <a:rPr lang="fr-CA" sz="2200"/>
              <a:t>Une personne de 14 ans et plus (ou son représentant) DOIT donner son consentement pour recevoir un soin. (seules exceptions: LPP ou situation d’urgence où vie en danger)</a:t>
            </a:r>
          </a:p>
          <a:p>
            <a:pPr>
              <a:lnSpc>
                <a:spcPct val="90000"/>
              </a:lnSpc>
            </a:pPr>
            <a:endParaRPr lang="fr-CA" sz="2200"/>
          </a:p>
          <a:p>
            <a:pPr>
              <a:lnSpc>
                <a:spcPct val="90000"/>
              </a:lnSpc>
            </a:pPr>
            <a:r>
              <a:rPr lang="fr-CA" sz="2200"/>
              <a:t>Soins requis = 14 ans</a:t>
            </a:r>
          </a:p>
          <a:p>
            <a:pPr>
              <a:lnSpc>
                <a:spcPct val="90000"/>
              </a:lnSpc>
            </a:pPr>
            <a:r>
              <a:rPr lang="fr-CA" sz="2200"/>
              <a:t>Soins non requis (consentement écrit du tuteur légal si mineur) = 18 ans</a:t>
            </a:r>
          </a:p>
        </p:txBody>
      </p:sp>
      <p:sp>
        <p:nvSpPr>
          <p:cNvPr id="28" name="Oval 27">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DF43A92E-7B4B-BBAD-46CE-10C243C4B155}"/>
              </a:ext>
            </a:extLst>
          </p:cNvPr>
          <p:cNvSpPr>
            <a:spLocks noGrp="1"/>
          </p:cNvSpPr>
          <p:nvPr>
            <p:ph type="title"/>
          </p:nvPr>
        </p:nvSpPr>
        <p:spPr>
          <a:xfrm>
            <a:off x="5605710" y="1396686"/>
            <a:ext cx="2430380" cy="4064628"/>
          </a:xfrm>
        </p:spPr>
        <p:txBody>
          <a:bodyPr>
            <a:normAutofit/>
          </a:bodyPr>
          <a:lstStyle/>
          <a:p>
            <a:r>
              <a:rPr lang="fr-CA" sz="2800">
                <a:solidFill>
                  <a:srgbClr val="FFFFFF"/>
                </a:solidFill>
              </a:rPr>
              <a:t>Le consentement aux soins (p.28)</a:t>
            </a:r>
          </a:p>
        </p:txBody>
      </p:sp>
    </p:spTree>
    <p:extLst>
      <p:ext uri="{BB962C8B-B14F-4D97-AF65-F5344CB8AC3E}">
        <p14:creationId xmlns:p14="http://schemas.microsoft.com/office/powerpoint/2010/main" val="43687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64BBF2E2-A525-45E3-AF8A-0FB1819464AB}"/>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3800" kern="1200">
                <a:solidFill>
                  <a:schemeClr val="tx1"/>
                </a:solidFill>
                <a:latin typeface="+mj-lt"/>
                <a:ea typeface="+mj-ea"/>
                <a:cs typeface="+mj-cs"/>
              </a:rPr>
              <a:t>Les soins requis par son état et les soins non requis  </a:t>
            </a:r>
          </a:p>
        </p:txBody>
      </p:sp>
      <p:sp>
        <p:nvSpPr>
          <p:cNvPr id="3" name="Espace réservé du texte 2">
            <a:extLst>
              <a:ext uri="{FF2B5EF4-FFF2-40B4-BE49-F238E27FC236}">
                <a16:creationId xmlns:a16="http://schemas.microsoft.com/office/drawing/2014/main" id="{9612E6AD-24BD-416E-A007-5BDF54C05112}"/>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956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8F20654-57BD-43D2-822A-F672CA1263B0}"/>
              </a:ext>
            </a:extLst>
          </p:cNvPr>
          <p:cNvSpPr>
            <a:spLocks noGrp="1"/>
          </p:cNvSpPr>
          <p:nvPr>
            <p:ph type="title"/>
          </p:nvPr>
        </p:nvSpPr>
        <p:spPr>
          <a:xfrm>
            <a:off x="515125" y="1153572"/>
            <a:ext cx="2400300" cy="4461163"/>
          </a:xfrm>
        </p:spPr>
        <p:txBody>
          <a:bodyPr>
            <a:normAutofit/>
          </a:bodyPr>
          <a:lstStyle/>
          <a:p>
            <a:r>
              <a:rPr lang="en-CA">
                <a:solidFill>
                  <a:srgbClr val="FFFFFF"/>
                </a:solidFill>
              </a:rPr>
              <a:t>Soins requis par son état (14 ans)</a:t>
            </a:r>
            <a:endParaRPr lang="fr-CA">
              <a:solidFill>
                <a:srgbClr val="FFFFFF"/>
              </a:solidFill>
            </a:endParaRP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06697D6-149F-4F6E-99D0-BD7659509CEF}"/>
              </a:ext>
            </a:extLst>
          </p:cNvPr>
          <p:cNvSpPr>
            <a:spLocks noGrp="1"/>
          </p:cNvSpPr>
          <p:nvPr>
            <p:ph idx="1"/>
          </p:nvPr>
        </p:nvSpPr>
        <p:spPr>
          <a:xfrm>
            <a:off x="3335481" y="591344"/>
            <a:ext cx="5179868" cy="5585619"/>
          </a:xfrm>
        </p:spPr>
        <p:txBody>
          <a:bodyPr anchor="ctr">
            <a:normAutofit/>
          </a:bodyPr>
          <a:lstStyle/>
          <a:p>
            <a:pPr>
              <a:lnSpc>
                <a:spcPct val="90000"/>
              </a:lnSpc>
            </a:pPr>
            <a:r>
              <a:rPr lang="fr-CA" sz="2200"/>
              <a:t>L’hospitalisation</a:t>
            </a:r>
          </a:p>
          <a:p>
            <a:pPr>
              <a:lnSpc>
                <a:spcPct val="90000"/>
              </a:lnSpc>
            </a:pPr>
            <a:r>
              <a:rPr lang="fr-CA" sz="2200"/>
              <a:t>La médication </a:t>
            </a:r>
          </a:p>
          <a:p>
            <a:pPr>
              <a:lnSpc>
                <a:spcPct val="90000"/>
              </a:lnSpc>
            </a:pPr>
            <a:r>
              <a:rPr lang="fr-CA" sz="2200"/>
              <a:t>L’hébergement</a:t>
            </a:r>
          </a:p>
          <a:p>
            <a:pPr>
              <a:lnSpc>
                <a:spcPct val="90000"/>
              </a:lnSpc>
            </a:pPr>
            <a:r>
              <a:rPr lang="fr-CA" sz="2200"/>
              <a:t>Les chirurgies esthétiques nécessaires à la suite d’une brûlure, malformation ou d’un accident</a:t>
            </a:r>
          </a:p>
          <a:p>
            <a:pPr>
              <a:lnSpc>
                <a:spcPct val="90000"/>
              </a:lnSpc>
            </a:pPr>
            <a:r>
              <a:rPr lang="fr-CA" sz="2200"/>
              <a:t>L’alimentation</a:t>
            </a:r>
          </a:p>
          <a:p>
            <a:pPr>
              <a:lnSpc>
                <a:spcPct val="90000"/>
              </a:lnSpc>
            </a:pPr>
            <a:r>
              <a:rPr lang="fr-CA" sz="2200"/>
              <a:t>Les prises de sang </a:t>
            </a:r>
          </a:p>
          <a:p>
            <a:pPr>
              <a:lnSpc>
                <a:spcPct val="90000"/>
              </a:lnSpc>
            </a:pPr>
            <a:r>
              <a:rPr lang="fr-CA" sz="2200"/>
              <a:t>L’avortement</a:t>
            </a:r>
          </a:p>
          <a:p>
            <a:pPr>
              <a:lnSpc>
                <a:spcPct val="90000"/>
              </a:lnSpc>
            </a:pPr>
            <a:endParaRPr lang="fr-CA" sz="2200"/>
          </a:p>
          <a:p>
            <a:pPr marL="25718" indent="0">
              <a:lnSpc>
                <a:spcPct val="90000"/>
              </a:lnSpc>
              <a:buNone/>
            </a:pPr>
            <a:r>
              <a:rPr lang="fr-CA" sz="2200" err="1"/>
              <a:t>Educaloi</a:t>
            </a:r>
            <a:r>
              <a:rPr lang="fr-CA" sz="2200"/>
              <a:t>, </a:t>
            </a:r>
            <a:r>
              <a:rPr lang="fr-CA" sz="2200" i="1"/>
              <a:t>Les différents types de soins.</a:t>
            </a:r>
            <a:r>
              <a:rPr lang="fr-CA" sz="2200"/>
              <a:t> Repéré à  https://www.educaloi.qc.ca/capsules/les-differents-types-de-soins-de-sante, page consultée le 12 août 2018.</a:t>
            </a:r>
          </a:p>
          <a:p>
            <a:pPr>
              <a:lnSpc>
                <a:spcPct val="90000"/>
              </a:lnSpc>
            </a:pPr>
            <a:endParaRPr lang="fr-CA" sz="2200"/>
          </a:p>
        </p:txBody>
      </p:sp>
    </p:spTree>
    <p:extLst>
      <p:ext uri="{BB962C8B-B14F-4D97-AF65-F5344CB8AC3E}">
        <p14:creationId xmlns:p14="http://schemas.microsoft.com/office/powerpoint/2010/main" val="3283610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3D875B8-6D7E-4F6E-862F-CFCC9683357E}"/>
              </a:ext>
            </a:extLst>
          </p:cNvPr>
          <p:cNvSpPr>
            <a:spLocks noGrp="1"/>
          </p:cNvSpPr>
          <p:nvPr>
            <p:ph type="title"/>
          </p:nvPr>
        </p:nvSpPr>
        <p:spPr>
          <a:xfrm>
            <a:off x="717619" y="1112969"/>
            <a:ext cx="2952974" cy="4166010"/>
          </a:xfrm>
        </p:spPr>
        <p:txBody>
          <a:bodyPr>
            <a:normAutofit/>
          </a:bodyPr>
          <a:lstStyle/>
          <a:p>
            <a:pPr>
              <a:lnSpc>
                <a:spcPct val="90000"/>
              </a:lnSpc>
            </a:pPr>
            <a:r>
              <a:rPr lang="en-CA" sz="3700">
                <a:solidFill>
                  <a:srgbClr val="FFFFFF"/>
                </a:solidFill>
              </a:rPr>
              <a:t>Les soins non requis par son état de santé (18 ans ou consentement parental par écrit)</a:t>
            </a:r>
            <a:endParaRPr lang="fr-CA" sz="3700">
              <a:solidFill>
                <a:srgbClr val="FFFFFF"/>
              </a:solidFill>
            </a:endParaRPr>
          </a:p>
        </p:txBody>
      </p:sp>
      <p:sp>
        <p:nvSpPr>
          <p:cNvPr id="24" name="Freeform: Shape 2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24B997E8-64A2-47F5-923D-5337A8FE9CC0}"/>
              </a:ext>
            </a:extLst>
          </p:cNvPr>
          <p:cNvSpPr>
            <a:spLocks noGrp="1"/>
          </p:cNvSpPr>
          <p:nvPr>
            <p:ph idx="1"/>
          </p:nvPr>
        </p:nvSpPr>
        <p:spPr>
          <a:xfrm>
            <a:off x="4572000" y="820880"/>
            <a:ext cx="3943349" cy="4889350"/>
          </a:xfrm>
        </p:spPr>
        <p:txBody>
          <a:bodyPr anchor="t">
            <a:normAutofit/>
          </a:bodyPr>
          <a:lstStyle/>
          <a:p>
            <a:pPr>
              <a:lnSpc>
                <a:spcPct val="90000"/>
              </a:lnSpc>
            </a:pPr>
            <a:r>
              <a:rPr lang="fr-CA" sz="2000"/>
              <a:t>Les tatouages </a:t>
            </a:r>
          </a:p>
          <a:p>
            <a:pPr marL="25718" indent="0">
              <a:lnSpc>
                <a:spcPct val="90000"/>
              </a:lnSpc>
              <a:buNone/>
            </a:pPr>
            <a:endParaRPr lang="fr-CA" sz="2000"/>
          </a:p>
          <a:p>
            <a:pPr>
              <a:lnSpc>
                <a:spcPct val="90000"/>
              </a:lnSpc>
            </a:pPr>
            <a:r>
              <a:rPr lang="fr-CA" sz="2000"/>
              <a:t>Les chirurgies esthétiques non nécessaires </a:t>
            </a:r>
          </a:p>
          <a:p>
            <a:pPr marL="254497" indent="0">
              <a:lnSpc>
                <a:spcPct val="90000"/>
              </a:lnSpc>
              <a:buNone/>
            </a:pPr>
            <a:r>
              <a:rPr lang="en-CA" sz="2000" i="1"/>
              <a:t>	Augmentation </a:t>
            </a:r>
            <a:r>
              <a:rPr lang="en-CA" sz="2000" i="1" err="1"/>
              <a:t>mammaire</a:t>
            </a:r>
            <a:r>
              <a:rPr lang="en-CA" sz="2000" i="1"/>
              <a:t>, </a:t>
            </a:r>
            <a:r>
              <a:rPr lang="en-CA" sz="2000" i="1" err="1"/>
              <a:t>rhinoplastie</a:t>
            </a:r>
            <a:r>
              <a:rPr lang="en-CA" sz="2000" i="1"/>
              <a:t> par </a:t>
            </a:r>
            <a:r>
              <a:rPr lang="en-CA" sz="2000" i="1" err="1"/>
              <a:t>exemple</a:t>
            </a:r>
            <a:endParaRPr lang="fr-CA" sz="2000" i="1"/>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r>
              <a:rPr lang="fr-CA" sz="2000"/>
              <a:t>Repéré à  https://www.educaloi.qc.ca/capsules/les-differents-types-de-soins-de-sante, page consultée le 12 août 2018.</a:t>
            </a:r>
          </a:p>
          <a:p>
            <a:pPr>
              <a:lnSpc>
                <a:spcPct val="90000"/>
              </a:lnSpc>
            </a:pPr>
            <a:endParaRPr lang="fr-CA" sz="2000"/>
          </a:p>
        </p:txBody>
      </p:sp>
      <p:sp>
        <p:nvSpPr>
          <p:cNvPr id="30" name="Freeform: Shape 2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3145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E452A93-6BCF-45EF-9810-2313440F1500}"/>
              </a:ext>
            </a:extLst>
          </p:cNvPr>
          <p:cNvSpPr>
            <a:spLocks noGrp="1"/>
          </p:cNvSpPr>
          <p:nvPr>
            <p:ph type="title"/>
          </p:nvPr>
        </p:nvSpPr>
        <p:spPr>
          <a:xfrm>
            <a:off x="717619" y="1112969"/>
            <a:ext cx="2952974" cy="4166010"/>
          </a:xfrm>
        </p:spPr>
        <p:txBody>
          <a:bodyPr>
            <a:normAutofit/>
          </a:bodyPr>
          <a:lstStyle/>
          <a:p>
            <a:r>
              <a:rPr lang="en-CA" sz="3700">
                <a:solidFill>
                  <a:srgbClr val="FFFFFF"/>
                </a:solidFill>
              </a:rPr>
              <a:t>Particularité du consentement d’un mineur de 14 ans </a:t>
            </a:r>
            <a:endParaRPr lang="fr-CA" sz="3700">
              <a:solidFill>
                <a:srgbClr val="FFFFFF"/>
              </a:solidFill>
            </a:endParaRPr>
          </a:p>
        </p:txBody>
      </p:sp>
      <p:sp>
        <p:nvSpPr>
          <p:cNvPr id="24" name="Freeform: Shape 2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0102E437-D0DE-4753-ABF7-35B413C8FDC1}"/>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2700"/>
              <a:t>Les parents doivent être informés si leur enfant est dans un établissement pour:</a:t>
            </a:r>
          </a:p>
          <a:p>
            <a:pPr>
              <a:lnSpc>
                <a:spcPct val="90000"/>
              </a:lnSpc>
            </a:pPr>
            <a:r>
              <a:rPr lang="fr-CA" sz="2700"/>
              <a:t> plus de 12 heures </a:t>
            </a:r>
          </a:p>
          <a:p>
            <a:pPr marL="25718" indent="0">
              <a:lnSpc>
                <a:spcPct val="90000"/>
              </a:lnSpc>
              <a:buNone/>
            </a:pPr>
            <a:r>
              <a:rPr lang="fr-CA" sz="2700"/>
              <a:t>	ou </a:t>
            </a:r>
          </a:p>
          <a:p>
            <a:pPr>
              <a:lnSpc>
                <a:spcPct val="90000"/>
              </a:lnSpc>
            </a:pPr>
            <a:r>
              <a:rPr lang="fr-CA" sz="2700"/>
              <a:t>lorsque les soins requis peuvent entraîner un risque sérieux pour sa santé et peuvent lui causer des effets graves et permanents</a:t>
            </a:r>
          </a:p>
        </p:txBody>
      </p:sp>
      <p:sp>
        <p:nvSpPr>
          <p:cNvPr id="30" name="Freeform: Shape 2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72919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596D6C2F-0742-44FD-A952-46292B463F1C}"/>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Les situations d’urgence</a:t>
            </a:r>
          </a:p>
        </p:txBody>
      </p:sp>
      <p:sp>
        <p:nvSpPr>
          <p:cNvPr id="3" name="Espace réservé du texte 2">
            <a:extLst>
              <a:ext uri="{FF2B5EF4-FFF2-40B4-BE49-F238E27FC236}">
                <a16:creationId xmlns:a16="http://schemas.microsoft.com/office/drawing/2014/main" id="{A94D5E0A-DC55-4602-99CE-A822EFE04A51}"/>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4" name="Arc 33">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Oval 35">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249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B05A9C5-014D-4AA6-B7B1-FE0AF6AE4219}"/>
              </a:ext>
            </a:extLst>
          </p:cNvPr>
          <p:cNvSpPr>
            <a:spLocks noGrp="1"/>
          </p:cNvSpPr>
          <p:nvPr>
            <p:ph type="title"/>
          </p:nvPr>
        </p:nvSpPr>
        <p:spPr>
          <a:xfrm>
            <a:off x="878305" y="1396686"/>
            <a:ext cx="2430380" cy="4064628"/>
          </a:xfrm>
        </p:spPr>
        <p:txBody>
          <a:bodyPr>
            <a:normAutofit/>
          </a:bodyPr>
          <a:lstStyle/>
          <a:p>
            <a:pPr>
              <a:lnSpc>
                <a:spcPct val="90000"/>
              </a:lnSpc>
            </a:pPr>
            <a:r>
              <a:rPr lang="fr-FR" sz="4100">
                <a:solidFill>
                  <a:srgbClr val="FFFFFF"/>
                </a:solidFill>
              </a:rPr>
              <a:t>Le droit de recevoir des soins en cas d’urgence</a:t>
            </a:r>
            <a:br>
              <a:rPr lang="fr-CA" sz="4100">
                <a:solidFill>
                  <a:srgbClr val="FFFFFF"/>
                </a:solidFill>
              </a:rPr>
            </a:br>
            <a:endParaRPr lang="fr-CA" sz="4100">
              <a:solidFill>
                <a:srgbClr val="FFFFFF"/>
              </a:solidFill>
            </a:endParaRPr>
          </a:p>
        </p:txBody>
      </p:sp>
      <p:sp>
        <p:nvSpPr>
          <p:cNvPr id="31" name="Arc 3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BF7D5C43-8660-4B94-8EED-BA22AA9B63CF}"/>
              </a:ext>
            </a:extLst>
          </p:cNvPr>
          <p:cNvSpPr>
            <a:spLocks noGrp="1"/>
          </p:cNvSpPr>
          <p:nvPr>
            <p:ph idx="1"/>
          </p:nvPr>
        </p:nvSpPr>
        <p:spPr>
          <a:xfrm>
            <a:off x="4027614" y="1526033"/>
            <a:ext cx="4152298" cy="3935281"/>
          </a:xfrm>
        </p:spPr>
        <p:txBody>
          <a:bodyPr>
            <a:normAutofit/>
          </a:bodyPr>
          <a:lstStyle/>
          <a:p>
            <a:pPr marL="25718" indent="0">
              <a:lnSpc>
                <a:spcPct val="90000"/>
              </a:lnSpc>
              <a:buNone/>
            </a:pPr>
            <a:r>
              <a:rPr lang="en-CA" sz="2200"/>
              <a:t>Il </a:t>
            </a:r>
            <a:r>
              <a:rPr lang="en-CA" sz="2200" err="1"/>
              <a:t>est</a:t>
            </a:r>
            <a:r>
              <a:rPr lang="en-CA" sz="2200"/>
              <a:t> </a:t>
            </a:r>
            <a:r>
              <a:rPr lang="en-CA" sz="2200" err="1"/>
              <a:t>parfois</a:t>
            </a:r>
            <a:r>
              <a:rPr lang="en-CA" sz="2200"/>
              <a:t> difficile </a:t>
            </a:r>
            <a:r>
              <a:rPr lang="en-CA" sz="2200" err="1"/>
              <a:t>ou</a:t>
            </a:r>
            <a:r>
              <a:rPr lang="en-CA" sz="2200"/>
              <a:t> impossible </a:t>
            </a:r>
            <a:r>
              <a:rPr lang="en-CA" sz="2200" err="1"/>
              <a:t>d’obtenir</a:t>
            </a:r>
            <a:r>
              <a:rPr lang="en-CA" sz="2200"/>
              <a:t> le </a:t>
            </a:r>
            <a:r>
              <a:rPr lang="en-CA" sz="2200" err="1"/>
              <a:t>consentement</a:t>
            </a:r>
            <a:r>
              <a:rPr lang="en-CA" sz="2200"/>
              <a:t> libre et </a:t>
            </a:r>
            <a:r>
              <a:rPr lang="en-CA" sz="2200" err="1"/>
              <a:t>éclairé</a:t>
            </a:r>
            <a:r>
              <a:rPr lang="en-CA" sz="2200"/>
              <a:t> </a:t>
            </a:r>
            <a:r>
              <a:rPr lang="en-CA" sz="2200" err="1"/>
              <a:t>en</a:t>
            </a:r>
            <a:r>
              <a:rPr lang="en-CA" sz="2200"/>
              <a:t> temps </a:t>
            </a:r>
            <a:r>
              <a:rPr lang="en-CA" sz="2200" err="1"/>
              <a:t>opportun</a:t>
            </a:r>
            <a:endParaRPr lang="en-CA" sz="2200"/>
          </a:p>
          <a:p>
            <a:pPr marL="25718" indent="0">
              <a:lnSpc>
                <a:spcPct val="90000"/>
              </a:lnSpc>
              <a:buNone/>
            </a:pPr>
            <a:endParaRPr lang="en-CA" sz="2200"/>
          </a:p>
          <a:p>
            <a:pPr marL="25718" indent="0">
              <a:lnSpc>
                <a:spcPct val="90000"/>
              </a:lnSpc>
              <a:buNone/>
            </a:pPr>
            <a:r>
              <a:rPr lang="fr-CA" sz="2200"/>
              <a:t>Lors de situations d’urgence où la vie ou l’intégrité de la personne est menacée; les professionnels sont autorisés à effectuer les soins nécessaires pour remédier à l’urgence.</a:t>
            </a:r>
            <a:endParaRPr lang="en-CA" sz="2200"/>
          </a:p>
          <a:p>
            <a:pPr marL="25718" indent="0">
              <a:lnSpc>
                <a:spcPct val="90000"/>
              </a:lnSpc>
              <a:buNone/>
            </a:pPr>
            <a:endParaRPr lang="en-CA" sz="2200"/>
          </a:p>
        </p:txBody>
      </p:sp>
    </p:spTree>
    <p:extLst>
      <p:ext uri="{BB962C8B-B14F-4D97-AF65-F5344CB8AC3E}">
        <p14:creationId xmlns:p14="http://schemas.microsoft.com/office/powerpoint/2010/main" val="129819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672274E-6F6A-44A2-B969-F003054648DD}"/>
              </a:ext>
            </a:extLst>
          </p:cNvPr>
          <p:cNvSpPr>
            <a:spLocks noGrp="1"/>
          </p:cNvSpPr>
          <p:nvPr>
            <p:ph type="title"/>
          </p:nvPr>
        </p:nvSpPr>
        <p:spPr>
          <a:xfrm>
            <a:off x="878305" y="1396686"/>
            <a:ext cx="2430380" cy="4064628"/>
          </a:xfrm>
        </p:spPr>
        <p:txBody>
          <a:bodyPr>
            <a:normAutofit/>
          </a:bodyPr>
          <a:lstStyle/>
          <a:p>
            <a:r>
              <a:rPr lang="fr-CA" sz="3400">
                <a:solidFill>
                  <a:srgbClr val="FFFFFF"/>
                </a:solidFill>
              </a:rPr>
              <a:t> Introduction à la LSSSS</a:t>
            </a:r>
            <a:br>
              <a:rPr lang="fr-CA" sz="3400">
                <a:solidFill>
                  <a:srgbClr val="FFFFFF"/>
                </a:solidFill>
              </a:rPr>
            </a:br>
            <a:endParaRPr lang="fr-CA" sz="3400">
              <a:solidFill>
                <a:srgbClr val="FFFFFF"/>
              </a:solidFill>
            </a:endParaRPr>
          </a:p>
        </p:txBody>
      </p:sp>
      <p:sp>
        <p:nvSpPr>
          <p:cNvPr id="34" name="Arc 33">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25E32A93-C6FB-4130-8786-9C0F50642C31}"/>
              </a:ext>
            </a:extLst>
          </p:cNvPr>
          <p:cNvSpPr>
            <a:spLocks noGrp="1"/>
          </p:cNvSpPr>
          <p:nvPr>
            <p:ph idx="1"/>
          </p:nvPr>
        </p:nvSpPr>
        <p:spPr>
          <a:xfrm>
            <a:off x="4027614" y="1526033"/>
            <a:ext cx="4152298" cy="3935281"/>
          </a:xfrm>
        </p:spPr>
        <p:txBody>
          <a:bodyPr>
            <a:normAutofit/>
          </a:bodyPr>
          <a:lstStyle/>
          <a:p>
            <a:pPr>
              <a:lnSpc>
                <a:spcPct val="90000"/>
              </a:lnSpc>
            </a:pPr>
            <a:r>
              <a:rPr lang="fr-CA" sz="1300"/>
              <a:t>La LSSSS a fait ses premiers pas en 1971 et consolidée en 1991. La loi évolue selon les besoins de la population. </a:t>
            </a:r>
          </a:p>
          <a:p>
            <a:pPr>
              <a:lnSpc>
                <a:spcPct val="90000"/>
              </a:lnSpc>
            </a:pPr>
            <a:endParaRPr lang="fr-CA" sz="1300"/>
          </a:p>
          <a:p>
            <a:pPr>
              <a:lnSpc>
                <a:spcPct val="90000"/>
              </a:lnSpc>
            </a:pPr>
            <a:r>
              <a:rPr lang="fr-CA" sz="1300"/>
              <a:t>Elle vise à encadrer les services de santé et des services sociaux à toute la population.</a:t>
            </a:r>
          </a:p>
          <a:p>
            <a:pPr>
              <a:lnSpc>
                <a:spcPct val="90000"/>
              </a:lnSpc>
            </a:pPr>
            <a:endParaRPr lang="fr-CA" sz="1300"/>
          </a:p>
          <a:p>
            <a:pPr>
              <a:lnSpc>
                <a:spcPct val="90000"/>
              </a:lnSpc>
            </a:pPr>
            <a:r>
              <a:rPr lang="fr-CA" sz="1300"/>
              <a:t>Elle est établie sur trois axes: la santé physique, la santé psychologique et la santé sociale. </a:t>
            </a:r>
          </a:p>
          <a:p>
            <a:pPr>
              <a:lnSpc>
                <a:spcPct val="90000"/>
              </a:lnSpc>
            </a:pPr>
            <a:endParaRPr lang="fr-CA" sz="1300"/>
          </a:p>
          <a:p>
            <a:pPr>
              <a:lnSpc>
                <a:spcPct val="90000"/>
              </a:lnSpc>
            </a:pPr>
            <a:r>
              <a:rPr lang="fr-CA" sz="1300"/>
              <a:t>L’offre de service doit proposer des programmes qui sont préventifs et curatifs pour les 3 axes de la loi.</a:t>
            </a:r>
          </a:p>
          <a:p>
            <a:pPr>
              <a:lnSpc>
                <a:spcPct val="90000"/>
              </a:lnSpc>
            </a:pPr>
            <a:endParaRPr lang="fr-CA" sz="1300"/>
          </a:p>
          <a:p>
            <a:pPr>
              <a:lnSpc>
                <a:spcPct val="90000"/>
              </a:lnSpc>
            </a:pPr>
            <a:r>
              <a:rPr lang="fr-CA" sz="1300"/>
              <a:t>Elle est la loi de référence pour toutes les clientèles, tous les milieux.</a:t>
            </a:r>
          </a:p>
          <a:p>
            <a:pPr>
              <a:lnSpc>
                <a:spcPct val="90000"/>
              </a:lnSpc>
            </a:pPr>
            <a:endParaRPr lang="fr-CA" sz="1300"/>
          </a:p>
          <a:p>
            <a:pPr>
              <a:lnSpc>
                <a:spcPct val="90000"/>
              </a:lnSpc>
            </a:pPr>
            <a:endParaRPr lang="fr-CA" sz="1300"/>
          </a:p>
        </p:txBody>
      </p:sp>
    </p:spTree>
    <p:extLst>
      <p:ext uri="{BB962C8B-B14F-4D97-AF65-F5344CB8AC3E}">
        <p14:creationId xmlns:p14="http://schemas.microsoft.com/office/powerpoint/2010/main" val="190775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A703A44-C9C7-4A3D-8A8B-C4C8691D73A4}"/>
              </a:ext>
            </a:extLst>
          </p:cNvPr>
          <p:cNvSpPr>
            <a:spLocks noGrp="1"/>
          </p:cNvSpPr>
          <p:nvPr>
            <p:ph type="title"/>
          </p:nvPr>
        </p:nvSpPr>
        <p:spPr>
          <a:xfrm>
            <a:off x="878305" y="1396686"/>
            <a:ext cx="2430380" cy="4064628"/>
          </a:xfrm>
        </p:spPr>
        <p:txBody>
          <a:bodyPr>
            <a:normAutofit/>
          </a:bodyPr>
          <a:lstStyle/>
          <a:p>
            <a:pPr>
              <a:lnSpc>
                <a:spcPct val="90000"/>
              </a:lnSpc>
            </a:pPr>
            <a:r>
              <a:rPr lang="en-CA" sz="2800">
                <a:solidFill>
                  <a:srgbClr val="FFFFFF"/>
                </a:solidFill>
              </a:rPr>
              <a:t>Lorsque la situation d’urgence permet d’obtenir le consentement</a:t>
            </a:r>
            <a:endParaRPr lang="fr-CA" sz="2800">
              <a:solidFill>
                <a:srgbClr val="FFFFFF"/>
              </a:solidFill>
            </a:endParaRPr>
          </a:p>
        </p:txBody>
      </p:sp>
      <p:sp>
        <p:nvSpPr>
          <p:cNvPr id="25" name="Arc 2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8940917E-3092-46B1-BAA7-AA36B4C33A64}"/>
              </a:ext>
            </a:extLst>
          </p:cNvPr>
          <p:cNvSpPr>
            <a:spLocks noGrp="1"/>
          </p:cNvSpPr>
          <p:nvPr>
            <p:ph idx="1"/>
          </p:nvPr>
        </p:nvSpPr>
        <p:spPr>
          <a:xfrm>
            <a:off x="4027614" y="1526033"/>
            <a:ext cx="4152298" cy="3935281"/>
          </a:xfrm>
        </p:spPr>
        <p:txBody>
          <a:bodyPr>
            <a:normAutofit/>
          </a:bodyPr>
          <a:lstStyle/>
          <a:p>
            <a:pPr>
              <a:lnSpc>
                <a:spcPct val="90000"/>
              </a:lnSpc>
            </a:pPr>
            <a:r>
              <a:rPr lang="en-CA" sz="1500" err="1"/>
              <a:t>Mineur</a:t>
            </a:r>
            <a:r>
              <a:rPr lang="en-CA" sz="1500"/>
              <a:t> de plus de 14 </a:t>
            </a:r>
            <a:r>
              <a:rPr lang="en-CA" sz="1500" err="1"/>
              <a:t>ans</a:t>
            </a:r>
            <a:r>
              <a:rPr lang="en-CA" sz="1500"/>
              <a:t> qui refuse les </a:t>
            </a:r>
            <a:r>
              <a:rPr lang="en-CA" sz="1500" err="1"/>
              <a:t>soins</a:t>
            </a:r>
            <a:r>
              <a:rPr lang="en-CA" sz="1500"/>
              <a:t>: les parents </a:t>
            </a:r>
            <a:r>
              <a:rPr lang="en-CA" sz="1500" err="1"/>
              <a:t>peuvent</a:t>
            </a:r>
            <a:r>
              <a:rPr lang="en-CA" sz="1500"/>
              <a:t> consenter et </a:t>
            </a:r>
            <a:r>
              <a:rPr lang="en-CA" sz="1500" err="1"/>
              <a:t>aller</a:t>
            </a:r>
            <a:r>
              <a:rPr lang="en-CA" sz="1500"/>
              <a:t> à </a:t>
            </a:r>
            <a:r>
              <a:rPr lang="en-CA" sz="1500" err="1"/>
              <a:t>l’encontre</a:t>
            </a:r>
            <a:r>
              <a:rPr lang="en-CA" sz="1500"/>
              <a:t> de la decision de </a:t>
            </a:r>
            <a:r>
              <a:rPr lang="en-CA" sz="1500" err="1"/>
              <a:t>l’enfant</a:t>
            </a:r>
            <a:endParaRPr lang="en-CA" sz="1500"/>
          </a:p>
          <a:p>
            <a:pPr>
              <a:lnSpc>
                <a:spcPct val="90000"/>
              </a:lnSpc>
            </a:pPr>
            <a:endParaRPr lang="en-CA" sz="1500"/>
          </a:p>
          <a:p>
            <a:pPr>
              <a:lnSpc>
                <a:spcPct val="90000"/>
              </a:lnSpc>
            </a:pPr>
            <a:r>
              <a:rPr lang="en-CA" sz="1500" err="1"/>
              <a:t>Mineur</a:t>
            </a:r>
            <a:r>
              <a:rPr lang="en-CA" sz="1500"/>
              <a:t> de plus de 14 </a:t>
            </a:r>
            <a:r>
              <a:rPr lang="en-CA" sz="1500" err="1"/>
              <a:t>ans</a:t>
            </a:r>
            <a:r>
              <a:rPr lang="en-CA" sz="1500"/>
              <a:t> qui refuse les </a:t>
            </a:r>
            <a:r>
              <a:rPr lang="en-CA" sz="1500" err="1"/>
              <a:t>soins</a:t>
            </a:r>
            <a:r>
              <a:rPr lang="en-CA" sz="1500"/>
              <a:t> </a:t>
            </a:r>
            <a:r>
              <a:rPr lang="en-CA" sz="1500" err="1"/>
              <a:t>ainsi</a:t>
            </a:r>
            <a:r>
              <a:rPr lang="en-CA" sz="1500"/>
              <a:t> que les parents: </a:t>
            </a:r>
            <a:r>
              <a:rPr lang="en-CA" sz="1500" err="1"/>
              <a:t>l’établissement</a:t>
            </a:r>
            <a:r>
              <a:rPr lang="en-CA" sz="1500"/>
              <a:t> </a:t>
            </a:r>
            <a:r>
              <a:rPr lang="en-CA" sz="1500" err="1"/>
              <a:t>peut</a:t>
            </a:r>
            <a:r>
              <a:rPr lang="en-CA" sz="1500"/>
              <a:t> </a:t>
            </a:r>
            <a:r>
              <a:rPr lang="en-CA" sz="1500" err="1"/>
              <a:t>s’adresser</a:t>
            </a:r>
            <a:r>
              <a:rPr lang="en-CA" sz="1500"/>
              <a:t> au tribunal </a:t>
            </a:r>
            <a:r>
              <a:rPr lang="en-CA" sz="1500" err="1"/>
              <a:t>ou</a:t>
            </a:r>
            <a:r>
              <a:rPr lang="en-CA" sz="1500"/>
              <a:t> </a:t>
            </a:r>
            <a:r>
              <a:rPr lang="en-CA" sz="1500" err="1"/>
              <a:t>prodiguer</a:t>
            </a:r>
            <a:r>
              <a:rPr lang="en-CA" sz="1500"/>
              <a:t> les </a:t>
            </a:r>
            <a:r>
              <a:rPr lang="en-CA" sz="1500" err="1"/>
              <a:t>soins</a:t>
            </a:r>
            <a:r>
              <a:rPr lang="en-CA" sz="1500"/>
              <a:t> sans </a:t>
            </a:r>
            <a:r>
              <a:rPr lang="en-CA" sz="1500" err="1"/>
              <a:t>consentement</a:t>
            </a:r>
            <a:endParaRPr lang="en-CA" sz="1500"/>
          </a:p>
          <a:p>
            <a:pPr>
              <a:lnSpc>
                <a:spcPct val="90000"/>
              </a:lnSpc>
            </a:pPr>
            <a:endParaRPr lang="en-CA" sz="1500"/>
          </a:p>
          <a:p>
            <a:pPr>
              <a:lnSpc>
                <a:spcPct val="90000"/>
              </a:lnSpc>
            </a:pPr>
            <a:r>
              <a:rPr lang="en-CA" sz="1500" err="1"/>
              <a:t>Majeur</a:t>
            </a:r>
            <a:r>
              <a:rPr lang="en-CA" sz="1500"/>
              <a:t> </a:t>
            </a:r>
            <a:r>
              <a:rPr lang="en-CA" sz="1500" err="1"/>
              <a:t>inapte</a:t>
            </a:r>
            <a:r>
              <a:rPr lang="en-CA" sz="1500"/>
              <a:t> sans </a:t>
            </a:r>
            <a:r>
              <a:rPr lang="en-CA" sz="1500" err="1"/>
              <a:t>possibilité</a:t>
            </a:r>
            <a:r>
              <a:rPr lang="en-CA" sz="1500"/>
              <a:t> de </a:t>
            </a:r>
            <a:r>
              <a:rPr lang="en-CA" sz="1500" err="1"/>
              <a:t>recourir</a:t>
            </a:r>
            <a:r>
              <a:rPr lang="en-CA" sz="1500"/>
              <a:t> au </a:t>
            </a:r>
            <a:r>
              <a:rPr lang="en-CA" sz="1500" err="1"/>
              <a:t>consentement</a:t>
            </a:r>
            <a:r>
              <a:rPr lang="en-CA" sz="1500"/>
              <a:t> </a:t>
            </a:r>
            <a:r>
              <a:rPr lang="en-CA" sz="1500" err="1"/>
              <a:t>substitué</a:t>
            </a:r>
            <a:r>
              <a:rPr lang="en-CA" sz="1500"/>
              <a:t>: le personnel </a:t>
            </a:r>
            <a:r>
              <a:rPr lang="en-CA" sz="1500" err="1"/>
              <a:t>peut</a:t>
            </a:r>
            <a:r>
              <a:rPr lang="en-CA" sz="1500"/>
              <a:t> </a:t>
            </a:r>
            <a:r>
              <a:rPr lang="en-CA" sz="1500" err="1"/>
              <a:t>prodiguer</a:t>
            </a:r>
            <a:r>
              <a:rPr lang="en-CA" sz="1500"/>
              <a:t> les </a:t>
            </a:r>
            <a:r>
              <a:rPr lang="en-CA" sz="1500" err="1"/>
              <a:t>soins</a:t>
            </a:r>
            <a:r>
              <a:rPr lang="en-CA" sz="1500"/>
              <a:t> </a:t>
            </a:r>
            <a:r>
              <a:rPr lang="en-CA" sz="1500" b="1"/>
              <a:t>APRÈS </a:t>
            </a:r>
            <a:r>
              <a:rPr lang="en-CA" sz="1500" err="1"/>
              <a:t>avoir</a:t>
            </a:r>
            <a:r>
              <a:rPr lang="en-CA" sz="1500"/>
              <a:t> </a:t>
            </a:r>
            <a:r>
              <a:rPr lang="en-CA" sz="1500" err="1"/>
              <a:t>vérifié</a:t>
            </a:r>
            <a:r>
              <a:rPr lang="en-CA" sz="1500"/>
              <a:t> la </a:t>
            </a:r>
            <a:r>
              <a:rPr lang="en-CA" sz="1500" err="1"/>
              <a:t>présense</a:t>
            </a:r>
            <a:r>
              <a:rPr lang="en-CA" sz="1500"/>
              <a:t> de </a:t>
            </a:r>
            <a:r>
              <a:rPr lang="fr-CA" sz="1500"/>
              <a:t>directives médicales anticipées</a:t>
            </a:r>
            <a:endParaRPr lang="en-CA" sz="1500"/>
          </a:p>
        </p:txBody>
      </p:sp>
    </p:spTree>
    <p:extLst>
      <p:ext uri="{BB962C8B-B14F-4D97-AF65-F5344CB8AC3E}">
        <p14:creationId xmlns:p14="http://schemas.microsoft.com/office/powerpoint/2010/main" val="1273387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711A960-6F1D-4246-872A-939F9CED5DFB}"/>
              </a:ext>
            </a:extLst>
          </p:cNvPr>
          <p:cNvSpPr>
            <a:spLocks noGrp="1"/>
          </p:cNvSpPr>
          <p:nvPr>
            <p:ph type="title"/>
          </p:nvPr>
        </p:nvSpPr>
        <p:spPr>
          <a:xfrm>
            <a:off x="1041958" y="1233241"/>
            <a:ext cx="2430380" cy="4064628"/>
          </a:xfrm>
        </p:spPr>
        <p:txBody>
          <a:bodyPr>
            <a:normAutofit/>
          </a:bodyPr>
          <a:lstStyle/>
          <a:p>
            <a:r>
              <a:rPr lang="fr-CA">
                <a:solidFill>
                  <a:srgbClr val="FFFFFF"/>
                </a:solidFill>
              </a:rPr>
              <a:t>Liens vers les actualités</a:t>
            </a: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3A97DB6B-AD7E-4D74-90F9-048AEE84D0E3}"/>
              </a:ext>
            </a:extLst>
          </p:cNvPr>
          <p:cNvSpPr>
            <a:spLocks noGrp="1"/>
          </p:cNvSpPr>
          <p:nvPr>
            <p:ph idx="1"/>
          </p:nvPr>
        </p:nvSpPr>
        <p:spPr>
          <a:xfrm>
            <a:off x="4572000" y="820880"/>
            <a:ext cx="3943349" cy="4889350"/>
          </a:xfrm>
        </p:spPr>
        <p:txBody>
          <a:bodyPr anchor="t">
            <a:normAutofit/>
          </a:bodyPr>
          <a:lstStyle/>
          <a:p>
            <a:pPr>
              <a:lnSpc>
                <a:spcPct val="90000"/>
              </a:lnSpc>
            </a:pPr>
            <a:r>
              <a:rPr lang="fr-CA" sz="1800"/>
              <a:t>Une jeune femme meurt après un accouchement</a:t>
            </a:r>
          </a:p>
          <a:p>
            <a:pPr>
              <a:lnSpc>
                <a:spcPct val="90000"/>
              </a:lnSpc>
            </a:pPr>
            <a:r>
              <a:rPr lang="fr-CA" sz="1800">
                <a:hlinkClick r:id="rId2"/>
              </a:rPr>
              <a:t>https://www.youtube.com/watch?v=Ng8CrHV-V2Y</a:t>
            </a:r>
            <a:endParaRPr lang="fr-CA" sz="1800"/>
          </a:p>
          <a:p>
            <a:pPr>
              <a:lnSpc>
                <a:spcPct val="90000"/>
              </a:lnSpc>
            </a:pPr>
            <a:endParaRPr lang="fr-CA" sz="1800"/>
          </a:p>
          <a:p>
            <a:pPr>
              <a:lnSpc>
                <a:spcPct val="90000"/>
              </a:lnSpc>
            </a:pPr>
            <a:r>
              <a:rPr lang="fr-CA" sz="1800"/>
              <a:t>Une femme anorexique forcée à s’alimenter</a:t>
            </a:r>
          </a:p>
          <a:p>
            <a:pPr>
              <a:lnSpc>
                <a:spcPct val="90000"/>
              </a:lnSpc>
            </a:pPr>
            <a:r>
              <a:rPr lang="fr-CA" sz="1800">
                <a:hlinkClick r:id="rId3"/>
              </a:rPr>
              <a:t>https://www.tvanouvelles.ca/2018/08/07/la-cour-superieure-ordonne-le-gavage-pour-une-anorexique</a:t>
            </a:r>
            <a:endParaRPr lang="fr-CA" sz="1800"/>
          </a:p>
          <a:p>
            <a:pPr>
              <a:lnSpc>
                <a:spcPct val="90000"/>
              </a:lnSpc>
            </a:pPr>
            <a:endParaRPr lang="fr-CA" sz="1800"/>
          </a:p>
          <a:p>
            <a:pPr>
              <a:lnSpc>
                <a:spcPct val="90000"/>
              </a:lnSpc>
            </a:pPr>
            <a:r>
              <a:rPr lang="fr-CA" sz="1800"/>
              <a:t>La cour ordonne une transfusion pour un enfant de 5 ans</a:t>
            </a:r>
          </a:p>
          <a:p>
            <a:pPr>
              <a:lnSpc>
                <a:spcPct val="90000"/>
              </a:lnSpc>
            </a:pPr>
            <a:r>
              <a:rPr lang="fr-CA" sz="1800">
                <a:hlinkClick r:id="rId4"/>
              </a:rPr>
              <a:t>https://www.journaldequebec.com/2019/08/23/en-cour-pour-transfuser-un-enfant-de-5-ans</a:t>
            </a:r>
            <a:endParaRPr lang="fr-CA" sz="1800"/>
          </a:p>
          <a:p>
            <a:pPr>
              <a:lnSpc>
                <a:spcPct val="90000"/>
              </a:lnSpc>
            </a:pPr>
            <a:endParaRPr lang="fr-CA" sz="1800"/>
          </a:p>
          <a:p>
            <a:pPr>
              <a:lnSpc>
                <a:spcPct val="90000"/>
              </a:lnSpc>
            </a:pPr>
            <a:endParaRPr lang="fr-CA" sz="18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058767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351F4-6873-490E-A341-0EAE814B9899}"/>
              </a:ext>
            </a:extLst>
          </p:cNvPr>
          <p:cNvSpPr>
            <a:spLocks noGrp="1"/>
          </p:cNvSpPr>
          <p:nvPr>
            <p:ph type="title"/>
          </p:nvPr>
        </p:nvSpPr>
        <p:spPr/>
        <p:txBody>
          <a:bodyPr>
            <a:normAutofit/>
          </a:bodyPr>
          <a:lstStyle/>
          <a:p>
            <a:r>
              <a:rPr lang="en-CA" sz="2400" dirty="0" err="1"/>
              <a:t>Pourquoi</a:t>
            </a:r>
            <a:r>
              <a:rPr lang="en-CA" sz="2400" dirty="0"/>
              <a:t> le droit de </a:t>
            </a:r>
            <a:r>
              <a:rPr lang="en-CA" sz="2400" dirty="0" err="1"/>
              <a:t>consentir</a:t>
            </a:r>
            <a:r>
              <a:rPr lang="en-CA" sz="2400" dirty="0"/>
              <a:t> aux </a:t>
            </a:r>
            <a:r>
              <a:rPr lang="en-CA" sz="2400" dirty="0" err="1"/>
              <a:t>soins</a:t>
            </a:r>
            <a:r>
              <a:rPr lang="en-CA" sz="2400" dirty="0"/>
              <a:t> ne </a:t>
            </a:r>
            <a:r>
              <a:rPr lang="en-CA" sz="2400" dirty="0" err="1"/>
              <a:t>s’applique</a:t>
            </a:r>
            <a:r>
              <a:rPr lang="en-CA" sz="2400" dirty="0"/>
              <a:t> pas?</a:t>
            </a:r>
            <a:endParaRPr lang="fr-CA" sz="2250" dirty="0"/>
          </a:p>
        </p:txBody>
      </p:sp>
      <p:sp>
        <p:nvSpPr>
          <p:cNvPr id="3" name="Espace réservé du contenu 2">
            <a:extLst>
              <a:ext uri="{FF2B5EF4-FFF2-40B4-BE49-F238E27FC236}">
                <a16:creationId xmlns:a16="http://schemas.microsoft.com/office/drawing/2014/main" id="{ADA23683-9B50-424D-8C7D-41B7631A1D37}"/>
              </a:ext>
            </a:extLst>
          </p:cNvPr>
          <p:cNvSpPr>
            <a:spLocks noGrp="1"/>
          </p:cNvSpPr>
          <p:nvPr>
            <p:ph idx="1"/>
          </p:nvPr>
        </p:nvSpPr>
        <p:spPr>
          <a:xfrm>
            <a:off x="1797829" y="2883746"/>
            <a:ext cx="5349240" cy="2321790"/>
          </a:xfrm>
        </p:spPr>
        <p:txBody>
          <a:bodyPr/>
          <a:lstStyle/>
          <a:p>
            <a:endParaRPr lang="en-CA" dirty="0"/>
          </a:p>
          <a:p>
            <a:pPr marL="25718" indent="0" algn="r">
              <a:buNone/>
            </a:pPr>
            <a:r>
              <a:rPr lang="en-CA" sz="2025" dirty="0"/>
              <a:t>Libre:	A</a:t>
            </a:r>
            <a:r>
              <a:rPr lang="fr-CA" sz="2025" dirty="0" err="1"/>
              <a:t>bsence</a:t>
            </a:r>
            <a:r>
              <a:rPr lang="fr-CA" sz="2025" dirty="0"/>
              <a:t> de pression</a:t>
            </a:r>
          </a:p>
          <a:p>
            <a:pPr marL="25718" indent="0" algn="r">
              <a:buNone/>
            </a:pPr>
            <a:endParaRPr lang="en-CA" sz="2813" dirty="0"/>
          </a:p>
          <a:p>
            <a:pPr marL="25718" indent="0" algn="r">
              <a:buNone/>
            </a:pPr>
            <a:r>
              <a:rPr lang="en-CA" sz="2025" dirty="0" err="1"/>
              <a:t>Éclairé</a:t>
            </a:r>
            <a:r>
              <a:rPr lang="en-CA" sz="2025" dirty="0"/>
              <a:t>: 	+</a:t>
            </a:r>
            <a:r>
              <a:rPr lang="fr-CA" sz="2025" dirty="0"/>
              <a:t> et –</a:t>
            </a:r>
          </a:p>
          <a:p>
            <a:pPr marL="25718" indent="0" algn="ctr">
              <a:buNone/>
            </a:pPr>
            <a:endParaRPr lang="fr-CA" sz="2813" dirty="0"/>
          </a:p>
        </p:txBody>
      </p:sp>
      <p:pic>
        <p:nvPicPr>
          <p:cNvPr id="5" name="Image 4">
            <a:extLst>
              <a:ext uri="{FF2B5EF4-FFF2-40B4-BE49-F238E27FC236}">
                <a16:creationId xmlns:a16="http://schemas.microsoft.com/office/drawing/2014/main" id="{E57663DA-594A-4740-BFED-F70FA7E14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7380" y="2828441"/>
            <a:ext cx="1382316" cy="1044773"/>
          </a:xfrm>
          <a:prstGeom prst="rect">
            <a:avLst/>
          </a:prstGeom>
        </p:spPr>
      </p:pic>
      <p:pic>
        <p:nvPicPr>
          <p:cNvPr id="7" name="Image 6">
            <a:extLst>
              <a:ext uri="{FF2B5EF4-FFF2-40B4-BE49-F238E27FC236}">
                <a16:creationId xmlns:a16="http://schemas.microsoft.com/office/drawing/2014/main" id="{2A362557-6184-4C0A-9787-CB8850490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2642" y="3788926"/>
            <a:ext cx="1178719" cy="1226939"/>
          </a:xfrm>
          <a:prstGeom prst="rect">
            <a:avLst/>
          </a:prstGeom>
        </p:spPr>
      </p:pic>
      <p:pic>
        <p:nvPicPr>
          <p:cNvPr id="9" name="Image 8">
            <a:extLst>
              <a:ext uri="{FF2B5EF4-FFF2-40B4-BE49-F238E27FC236}">
                <a16:creationId xmlns:a16="http://schemas.microsoft.com/office/drawing/2014/main" id="{73A0516A-4D7C-421E-9B62-AF1E1E63F6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86785">
            <a:off x="1943884" y="2872262"/>
            <a:ext cx="4319966" cy="1658771"/>
          </a:xfrm>
          <a:prstGeom prst="rect">
            <a:avLst/>
          </a:prstGeom>
        </p:spPr>
      </p:pic>
    </p:spTree>
    <p:extLst>
      <p:ext uri="{BB962C8B-B14F-4D97-AF65-F5344CB8AC3E}">
        <p14:creationId xmlns:p14="http://schemas.microsoft.com/office/powerpoint/2010/main" val="170259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Arc 33">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4B936B9B-8B6D-43F3-92DB-96885F437D6F}"/>
              </a:ext>
            </a:extLst>
          </p:cNvPr>
          <p:cNvSpPr>
            <a:spLocks noGrp="1"/>
          </p:cNvSpPr>
          <p:nvPr>
            <p:ph type="title"/>
          </p:nvPr>
        </p:nvSpPr>
        <p:spPr>
          <a:xfrm>
            <a:off x="3028950" y="1939159"/>
            <a:ext cx="5733470" cy="2751086"/>
          </a:xfrm>
        </p:spPr>
        <p:txBody>
          <a:bodyPr vert="horz" lIns="91440" tIns="45720" rIns="91440" bIns="45720" rtlCol="0" anchor="b">
            <a:normAutofit/>
          </a:bodyPr>
          <a:lstStyle/>
          <a:p>
            <a:pPr algn="r">
              <a:lnSpc>
                <a:spcPct val="90000"/>
              </a:lnSpc>
            </a:pPr>
            <a:r>
              <a:rPr lang="en-US" sz="6000" kern="1200">
                <a:solidFill>
                  <a:schemeClr val="tx1"/>
                </a:solidFill>
                <a:latin typeface="+mj-lt"/>
                <a:ea typeface="+mj-ea"/>
                <a:cs typeface="+mj-cs"/>
              </a:rPr>
              <a:t>Accès au dossier </a:t>
            </a:r>
          </a:p>
        </p:txBody>
      </p:sp>
      <p:sp>
        <p:nvSpPr>
          <p:cNvPr id="3" name="Espace réservé du texte 2">
            <a:extLst>
              <a:ext uri="{FF2B5EF4-FFF2-40B4-BE49-F238E27FC236}">
                <a16:creationId xmlns:a16="http://schemas.microsoft.com/office/drawing/2014/main" id="{345DFACF-4B3A-4375-9D08-F9F3415942C2}"/>
              </a:ext>
            </a:extLst>
          </p:cNvPr>
          <p:cNvSpPr>
            <a:spLocks noGrp="1"/>
          </p:cNvSpPr>
          <p:nvPr>
            <p:ph type="body" idx="1"/>
          </p:nvPr>
        </p:nvSpPr>
        <p:spPr>
          <a:xfrm>
            <a:off x="3028950" y="4782320"/>
            <a:ext cx="5733470" cy="1329443"/>
          </a:xfrm>
        </p:spPr>
        <p:txBody>
          <a:bodyPr vert="horz" lIns="91440" tIns="45720" rIns="91440" bIns="45720" rtlCol="0">
            <a:normAutofit/>
          </a:bodyPr>
          <a:lstStyle/>
          <a:p>
            <a:pPr algn="r">
              <a:lnSpc>
                <a:spcPct val="90000"/>
              </a:lnSpc>
              <a:spcBef>
                <a:spcPts val="1000"/>
              </a:spcBef>
            </a:pPr>
            <a:r>
              <a:rPr lang="en-US" kern="1200">
                <a:solidFill>
                  <a:schemeClr val="tx1"/>
                </a:solidFill>
                <a:latin typeface="+mn-lt"/>
                <a:ea typeface="+mn-ea"/>
                <a:cs typeface="+mn-cs"/>
              </a:rPr>
              <a:t>Ceci sera vu en profondeur dans le cours </a:t>
            </a:r>
            <a:r>
              <a:rPr lang="en-US" i="1" kern="1200">
                <a:solidFill>
                  <a:schemeClr val="tx1"/>
                </a:solidFill>
                <a:latin typeface="+mn-lt"/>
                <a:ea typeface="+mn-ea"/>
                <a:cs typeface="+mn-cs"/>
              </a:rPr>
              <a:t>Démarche Clinique en éducation spécialisée</a:t>
            </a:r>
            <a:r>
              <a:rPr lang="en-US" kern="1200">
                <a:solidFill>
                  <a:schemeClr val="tx1"/>
                </a:solidFill>
                <a:latin typeface="+mn-lt"/>
                <a:ea typeface="+mn-ea"/>
                <a:cs typeface="+mn-cs"/>
              </a:rPr>
              <a:t> en 2e année)</a:t>
            </a:r>
          </a:p>
          <a:p>
            <a:pPr algn="r">
              <a:lnSpc>
                <a:spcPct val="90000"/>
              </a:lnSpc>
              <a:spcBef>
                <a:spcPts val="1000"/>
              </a:spcBef>
            </a:pPr>
            <a:r>
              <a:rPr lang="en-US" kern="1200">
                <a:solidFill>
                  <a:schemeClr val="tx1"/>
                </a:solidFill>
                <a:latin typeface="+mn-lt"/>
                <a:ea typeface="+mn-ea"/>
                <a:cs typeface="+mn-cs"/>
              </a:rPr>
              <a:t> Important à retenir: la tenude dossier OMFI</a:t>
            </a:r>
          </a:p>
        </p:txBody>
      </p:sp>
    </p:spTree>
    <p:extLst>
      <p:ext uri="{BB962C8B-B14F-4D97-AF65-F5344CB8AC3E}">
        <p14:creationId xmlns:p14="http://schemas.microsoft.com/office/powerpoint/2010/main" val="392177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Image 6">
            <a:extLst>
              <a:ext uri="{FF2B5EF4-FFF2-40B4-BE49-F238E27FC236}">
                <a16:creationId xmlns:a16="http://schemas.microsoft.com/office/drawing/2014/main" id="{CDCED4E6-12F1-4C43-B73E-0ACCB9AB3087}"/>
              </a:ext>
            </a:extLst>
          </p:cNvPr>
          <p:cNvPicPr>
            <a:picLocks noChangeAspect="1"/>
          </p:cNvPicPr>
          <p:nvPr/>
        </p:nvPicPr>
        <p:blipFill rotWithShape="1">
          <a:blip r:embed="rId2">
            <a:extLst>
              <a:ext uri="{28A0092B-C50C-407E-A947-70E740481C1C}">
                <a14:useLocalDpi xmlns:a14="http://schemas.microsoft.com/office/drawing/2010/main" val="0"/>
              </a:ext>
            </a:extLst>
          </a:blip>
          <a:srcRect l="25183" r="29041" b="1"/>
          <a:stretch/>
        </p:blipFill>
        <p:spPr>
          <a:xfrm>
            <a:off x="643713" y="1165109"/>
            <a:ext cx="3196002" cy="435133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1"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5148" y="407987"/>
            <a:ext cx="2240924"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330DF83B-F610-429F-88BB-CB0BEC1B40A4}"/>
              </a:ext>
            </a:extLst>
          </p:cNvPr>
          <p:cNvSpPr>
            <a:spLocks noGrp="1"/>
          </p:cNvSpPr>
          <p:nvPr>
            <p:ph type="title"/>
          </p:nvPr>
        </p:nvSpPr>
        <p:spPr>
          <a:xfrm>
            <a:off x="4370286" y="444272"/>
            <a:ext cx="4291113" cy="1325563"/>
          </a:xfrm>
        </p:spPr>
        <p:txBody>
          <a:bodyPr>
            <a:normAutofit/>
          </a:bodyPr>
          <a:lstStyle/>
          <a:p>
            <a:pPr>
              <a:lnSpc>
                <a:spcPct val="90000"/>
              </a:lnSpc>
            </a:pPr>
            <a:r>
              <a:rPr lang="en-CA"/>
              <a:t>La confidentialité du dossier</a:t>
            </a:r>
            <a:endParaRPr lang="fr-CA"/>
          </a:p>
        </p:txBody>
      </p:sp>
      <p:sp>
        <p:nvSpPr>
          <p:cNvPr id="3" name="Espace réservé du contenu 2">
            <a:extLst>
              <a:ext uri="{FF2B5EF4-FFF2-40B4-BE49-F238E27FC236}">
                <a16:creationId xmlns:a16="http://schemas.microsoft.com/office/drawing/2014/main" id="{F1281AF6-63AF-4D8E-BC3A-6A54E3BDC61C}"/>
              </a:ext>
            </a:extLst>
          </p:cNvPr>
          <p:cNvSpPr>
            <a:spLocks noGrp="1"/>
          </p:cNvSpPr>
          <p:nvPr>
            <p:ph idx="1"/>
          </p:nvPr>
        </p:nvSpPr>
        <p:spPr>
          <a:xfrm>
            <a:off x="4370286" y="1904772"/>
            <a:ext cx="4291113" cy="4351338"/>
          </a:xfrm>
        </p:spPr>
        <p:txBody>
          <a:bodyPr>
            <a:normAutofit/>
          </a:bodyPr>
          <a:lstStyle/>
          <a:p>
            <a:pPr marL="25718" indent="0">
              <a:buNone/>
            </a:pPr>
            <a:endParaRPr lang="en-CA"/>
          </a:p>
          <a:p>
            <a:pPr marL="25718" indent="0">
              <a:buNone/>
            </a:pPr>
            <a:r>
              <a:rPr lang="en-CA"/>
              <a:t>Le dossier d’un </a:t>
            </a:r>
            <a:r>
              <a:rPr lang="en-CA" err="1"/>
              <a:t>usager</a:t>
            </a:r>
            <a:r>
              <a:rPr lang="en-CA"/>
              <a:t> </a:t>
            </a:r>
            <a:r>
              <a:rPr lang="en-CA" err="1"/>
              <a:t>est</a:t>
            </a:r>
            <a:r>
              <a:rPr lang="en-CA"/>
              <a:t> </a:t>
            </a:r>
            <a:r>
              <a:rPr lang="en-CA" err="1"/>
              <a:t>confidentiel</a:t>
            </a:r>
            <a:r>
              <a:rPr lang="en-CA"/>
              <a:t> et les </a:t>
            </a:r>
            <a:r>
              <a:rPr lang="en-CA" err="1"/>
              <a:t>informations</a:t>
            </a:r>
            <a:r>
              <a:rPr lang="en-CA"/>
              <a:t> qui y </a:t>
            </a:r>
            <a:r>
              <a:rPr lang="en-CA" err="1"/>
              <a:t>sont</a:t>
            </a:r>
            <a:r>
              <a:rPr lang="en-CA"/>
              <a:t> </a:t>
            </a:r>
            <a:r>
              <a:rPr lang="en-CA" err="1"/>
              <a:t>colligées</a:t>
            </a:r>
            <a:r>
              <a:rPr lang="en-CA"/>
              <a:t> </a:t>
            </a:r>
            <a:r>
              <a:rPr lang="en-CA" err="1"/>
              <a:t>sont</a:t>
            </a:r>
            <a:r>
              <a:rPr lang="en-CA"/>
              <a:t> </a:t>
            </a:r>
            <a:r>
              <a:rPr lang="en-CA" err="1"/>
              <a:t>soumises</a:t>
            </a:r>
            <a:r>
              <a:rPr lang="en-CA"/>
              <a:t> à des </a:t>
            </a:r>
            <a:r>
              <a:rPr lang="en-CA" err="1"/>
              <a:t>régles</a:t>
            </a:r>
            <a:r>
              <a:rPr lang="en-CA"/>
              <a:t> précises.</a:t>
            </a:r>
            <a:endParaRPr lang="fr-CA"/>
          </a:p>
        </p:txBody>
      </p:sp>
    </p:spTree>
    <p:extLst>
      <p:ext uri="{BB962C8B-B14F-4D97-AF65-F5344CB8AC3E}">
        <p14:creationId xmlns:p14="http://schemas.microsoft.com/office/powerpoint/2010/main" val="42453492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9C21F7B2-94EC-40C6-AF00-89F3D1C8B24D}"/>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Rappel des situations d’exception</a:t>
            </a:r>
          </a:p>
        </p:txBody>
      </p:sp>
      <p:sp>
        <p:nvSpPr>
          <p:cNvPr id="3" name="Espace réservé du texte 2">
            <a:extLst>
              <a:ext uri="{FF2B5EF4-FFF2-40B4-BE49-F238E27FC236}">
                <a16:creationId xmlns:a16="http://schemas.microsoft.com/office/drawing/2014/main" id="{7C4148C3-DDF9-4C12-9CCB-000FBF453E7B}"/>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Liées à la confidentialité</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08434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c 3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0F3A923-0B47-437F-AF22-6DF183C82590}"/>
              </a:ext>
            </a:extLst>
          </p:cNvPr>
          <p:cNvSpPr>
            <a:spLocks noGrp="1"/>
          </p:cNvSpPr>
          <p:nvPr>
            <p:ph idx="1"/>
          </p:nvPr>
        </p:nvSpPr>
        <p:spPr>
          <a:xfrm>
            <a:off x="3335481" y="591344"/>
            <a:ext cx="5179868" cy="5585619"/>
          </a:xfrm>
        </p:spPr>
        <p:txBody>
          <a:bodyPr anchor="ctr">
            <a:normAutofit/>
          </a:bodyPr>
          <a:lstStyle/>
          <a:p>
            <a:pPr fontAlgn="auto">
              <a:lnSpc>
                <a:spcPct val="90000"/>
              </a:lnSpc>
            </a:pPr>
            <a:r>
              <a:rPr lang="fr-CA" sz="2000" i="1"/>
              <a:t>«</a:t>
            </a:r>
            <a:r>
              <a:rPr lang="fr-CA" sz="2000"/>
              <a:t> Un renseignement contenu au dossier d’un usager peut être communiqué, en vue de prévenir un acte de violence, dont un suicide, lorsqu’il existe un motif raisonnable de croire qu’un risque sérieux de mort ou de blessures graves menace l’usager, une autre personne ou un groupe de personnes identifiable et que la nature de la menace inspire un sentiment d’urgence ».</a:t>
            </a:r>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endParaRPr lang="fr-CA" sz="2000"/>
          </a:p>
          <a:p>
            <a:pPr marL="25718" indent="0">
              <a:lnSpc>
                <a:spcPct val="90000"/>
              </a:lnSpc>
              <a:buNone/>
            </a:pPr>
            <a:r>
              <a:rPr lang="fr-CA" sz="2000" i="1"/>
              <a:t>Gouvernement du Québec, Loi sur les services de santé et les services sociaux, Éditeur officiel du Québec, article 19.0.1.</a:t>
            </a:r>
          </a:p>
          <a:p>
            <a:pPr>
              <a:lnSpc>
                <a:spcPct val="90000"/>
              </a:lnSpc>
            </a:pPr>
            <a:endParaRPr lang="fr-CA" sz="2000"/>
          </a:p>
        </p:txBody>
      </p:sp>
    </p:spTree>
    <p:extLst>
      <p:ext uri="{BB962C8B-B14F-4D97-AF65-F5344CB8AC3E}">
        <p14:creationId xmlns:p14="http://schemas.microsoft.com/office/powerpoint/2010/main" val="9094686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2D15327-DD55-4487-8D0D-D2BABDD355DE}"/>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r>
              <a:rPr lang="fr-CA" sz="2200"/>
              <a:t>Les renseignements peuvent alors être communiqués à la ou aux personnes exposées à ce danger, à leur représentant ou à toute personne susceptible de leur porter secours. </a:t>
            </a:r>
          </a:p>
          <a:p>
            <a:pPr marL="25718" indent="0">
              <a:lnSpc>
                <a:spcPct val="90000"/>
              </a:lnSpc>
              <a:buNone/>
            </a:pPr>
            <a:endParaRPr lang="fr-CA" sz="2200"/>
          </a:p>
          <a:p>
            <a:pPr marL="25718" indent="0">
              <a:lnSpc>
                <a:spcPct val="90000"/>
              </a:lnSpc>
              <a:buNone/>
            </a:pPr>
            <a:r>
              <a:rPr lang="fr-CA" sz="2200"/>
              <a:t>Ils ne peuvent l’être que par une personne ou une personne appartenant à une catégorie de personnes autorisée par le directeur des services professionnels ou, à défaut d’un tel directeur, par le directeur général de l’établissement. </a:t>
            </a:r>
          </a:p>
          <a:p>
            <a:pPr marL="25718" indent="0">
              <a:lnSpc>
                <a:spcPct val="90000"/>
              </a:lnSpc>
              <a:buNone/>
            </a:pPr>
            <a:endParaRPr lang="fr-CA" sz="2200"/>
          </a:p>
          <a:p>
            <a:pPr marL="25718" indent="0">
              <a:lnSpc>
                <a:spcPct val="90000"/>
              </a:lnSpc>
              <a:buNone/>
            </a:pPr>
            <a:r>
              <a:rPr lang="fr-CA" sz="2200"/>
              <a:t>Les personnes ainsi autorisées ne peuvent communiquer que les renseignements nécessaires aux fins poursuivies par la communication</a:t>
            </a:r>
          </a:p>
        </p:txBody>
      </p:sp>
    </p:spTree>
    <p:extLst>
      <p:ext uri="{BB962C8B-B14F-4D97-AF65-F5344CB8AC3E}">
        <p14:creationId xmlns:p14="http://schemas.microsoft.com/office/powerpoint/2010/main" val="41922164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6EC1901-1F07-4FFC-B97B-B428CDB70C74}"/>
              </a:ext>
            </a:extLst>
          </p:cNvPr>
          <p:cNvSpPr>
            <a:spLocks noGrp="1"/>
          </p:cNvSpPr>
          <p:nvPr>
            <p:ph type="title"/>
          </p:nvPr>
        </p:nvSpPr>
        <p:spPr>
          <a:xfrm>
            <a:off x="515125" y="1153572"/>
            <a:ext cx="2400300" cy="4461163"/>
          </a:xfrm>
        </p:spPr>
        <p:txBody>
          <a:bodyPr>
            <a:normAutofit/>
          </a:bodyPr>
          <a:lstStyle/>
          <a:p>
            <a:r>
              <a:rPr lang="en-CA">
                <a:solidFill>
                  <a:srgbClr val="FFFFFF"/>
                </a:solidFill>
              </a:rPr>
              <a:t>Le droit de consulter son dossier</a:t>
            </a:r>
            <a:endParaRPr lang="fr-CA">
              <a:solidFill>
                <a:srgbClr val="FFFFFF"/>
              </a:solidFill>
            </a:endParaRP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5A739F1-E670-42AD-A3E0-5D350F2BC066}"/>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r>
              <a:rPr lang="fr-CA" sz="2500"/>
              <a:t>Le droit d’accès est autorisé à toute personne âgée de plus de 14 ans ou aux parents ou tuteurs de l’enfant âgé de moins de 14 ans. </a:t>
            </a:r>
          </a:p>
          <a:p>
            <a:pPr marL="25718" indent="0">
              <a:lnSpc>
                <a:spcPct val="90000"/>
              </a:lnSpc>
              <a:buNone/>
            </a:pPr>
            <a:endParaRPr lang="en-CA" sz="2500"/>
          </a:p>
          <a:p>
            <a:pPr marL="25718" indent="0">
              <a:lnSpc>
                <a:spcPct val="90000"/>
              </a:lnSpc>
              <a:buNone/>
            </a:pPr>
            <a:r>
              <a:rPr lang="en-CA" sz="2500" err="1"/>
              <a:t>Lors</a:t>
            </a:r>
            <a:r>
              <a:rPr lang="en-CA" sz="2500"/>
              <a:t> du </a:t>
            </a:r>
            <a:r>
              <a:rPr lang="en-CA" sz="2500" err="1"/>
              <a:t>transfert</a:t>
            </a:r>
            <a:r>
              <a:rPr lang="en-CA" sz="2500"/>
              <a:t> d’un </a:t>
            </a:r>
            <a:r>
              <a:rPr lang="en-CA" sz="2500" err="1"/>
              <a:t>usager</a:t>
            </a:r>
            <a:r>
              <a:rPr lang="en-CA" sz="2500"/>
              <a:t>, dans </a:t>
            </a:r>
            <a:r>
              <a:rPr lang="en-CA" sz="2500" err="1"/>
              <a:t>une</a:t>
            </a:r>
            <a:r>
              <a:rPr lang="en-CA" sz="2500"/>
              <a:t> installation,  </a:t>
            </a:r>
            <a:r>
              <a:rPr lang="en-CA" sz="2500" err="1"/>
              <a:t>l’établissement</a:t>
            </a:r>
            <a:r>
              <a:rPr lang="en-CA" sz="2500"/>
              <a:t> doit </a:t>
            </a:r>
            <a:r>
              <a:rPr lang="en-CA" sz="2500" err="1"/>
              <a:t>fournir</a:t>
            </a:r>
            <a:r>
              <a:rPr lang="en-CA" sz="2500"/>
              <a:t> un </a:t>
            </a:r>
            <a:r>
              <a:rPr lang="en-CA" sz="2500" err="1"/>
              <a:t>sommaire</a:t>
            </a:r>
            <a:r>
              <a:rPr lang="en-CA" sz="2500"/>
              <a:t> des </a:t>
            </a:r>
            <a:r>
              <a:rPr lang="en-CA" sz="2500" err="1"/>
              <a:t>renseignements</a:t>
            </a:r>
            <a:r>
              <a:rPr lang="en-CA" sz="2500"/>
              <a:t> </a:t>
            </a:r>
            <a:r>
              <a:rPr lang="en-CA" sz="2500" err="1"/>
              <a:t>nécessaires</a:t>
            </a:r>
            <a:r>
              <a:rPr lang="en-CA" sz="2500"/>
              <a:t> à la prise </a:t>
            </a:r>
            <a:r>
              <a:rPr lang="en-CA" sz="2500" err="1"/>
              <a:t>en</a:t>
            </a:r>
            <a:r>
              <a:rPr lang="en-CA" sz="2500"/>
              <a:t> charge</a:t>
            </a:r>
            <a:endParaRPr lang="fr-CA" sz="2500"/>
          </a:p>
          <a:p>
            <a:pPr marL="25718" indent="0">
              <a:lnSpc>
                <a:spcPct val="90000"/>
              </a:lnSpc>
              <a:buNone/>
            </a:pPr>
            <a:endParaRPr lang="en-CA" sz="2500"/>
          </a:p>
          <a:p>
            <a:pPr marL="25718" indent="0">
              <a:lnSpc>
                <a:spcPct val="90000"/>
              </a:lnSpc>
              <a:buNone/>
            </a:pPr>
            <a:r>
              <a:rPr lang="en-CA" sz="2500"/>
              <a:t>Une pièce </a:t>
            </a:r>
            <a:r>
              <a:rPr lang="en-CA" sz="2500" err="1"/>
              <a:t>d’identitié</a:t>
            </a:r>
            <a:r>
              <a:rPr lang="en-CA" sz="2500"/>
              <a:t> </a:t>
            </a:r>
            <a:r>
              <a:rPr lang="en-CA" sz="2500" err="1"/>
              <a:t>est</a:t>
            </a:r>
            <a:r>
              <a:rPr lang="en-CA" sz="2500"/>
              <a:t> </a:t>
            </a:r>
            <a:r>
              <a:rPr lang="en-CA" sz="2500" err="1"/>
              <a:t>requise</a:t>
            </a:r>
            <a:r>
              <a:rPr lang="fr-CA" sz="2500"/>
              <a:t> et la personne doit déposer une demande écrite à l’établissement</a:t>
            </a:r>
          </a:p>
          <a:p>
            <a:pPr>
              <a:lnSpc>
                <a:spcPct val="90000"/>
              </a:lnSpc>
            </a:pPr>
            <a:endParaRPr lang="fr-CA" sz="2500" i="1"/>
          </a:p>
        </p:txBody>
      </p:sp>
    </p:spTree>
    <p:extLst>
      <p:ext uri="{BB962C8B-B14F-4D97-AF65-F5344CB8AC3E}">
        <p14:creationId xmlns:p14="http://schemas.microsoft.com/office/powerpoint/2010/main" val="103303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9C21F7B2-94EC-40C6-AF00-89F3D1C8B24D}"/>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5600" kern="1200">
                <a:solidFill>
                  <a:schemeClr val="tx1"/>
                </a:solidFill>
                <a:latin typeface="+mj-lt"/>
                <a:ea typeface="+mj-ea"/>
                <a:cs typeface="+mj-cs"/>
              </a:rPr>
              <a:t>Les situations d’exception</a:t>
            </a:r>
          </a:p>
        </p:txBody>
      </p:sp>
      <p:sp>
        <p:nvSpPr>
          <p:cNvPr id="3" name="Espace réservé du texte 2">
            <a:extLst>
              <a:ext uri="{FF2B5EF4-FFF2-40B4-BE49-F238E27FC236}">
                <a16:creationId xmlns:a16="http://schemas.microsoft.com/office/drawing/2014/main" id="{7C4148C3-DDF9-4C12-9CCB-000FBF453E7B}"/>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Liées à l’accès au dossier</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385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2D95957-F73C-D97D-1CD8-7031C705F803}"/>
              </a:ext>
            </a:extLst>
          </p:cNvPr>
          <p:cNvPicPr>
            <a:picLocks noChangeAspect="1"/>
          </p:cNvPicPr>
          <p:nvPr/>
        </p:nvPicPr>
        <p:blipFill rotWithShape="1">
          <a:blip r:embed="rId2">
            <a:duotone>
              <a:schemeClr val="bg2">
                <a:shade val="45000"/>
                <a:satMod val="135000"/>
              </a:schemeClr>
              <a:prstClr val="white"/>
            </a:duotone>
          </a:blip>
          <a:srcRect l="9993" r="1006" b="-1"/>
          <a:stretch/>
        </p:blipFill>
        <p:spPr>
          <a:xfrm>
            <a:off x="20" y="10"/>
            <a:ext cx="9143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76B77A4-B16F-F0DE-54B7-42A63C95BB68}"/>
              </a:ext>
            </a:extLst>
          </p:cNvPr>
          <p:cNvSpPr>
            <a:spLocks noGrp="1"/>
          </p:cNvSpPr>
          <p:nvPr>
            <p:ph type="title"/>
          </p:nvPr>
        </p:nvSpPr>
        <p:spPr>
          <a:xfrm>
            <a:off x="628650" y="365125"/>
            <a:ext cx="7886700" cy="1325563"/>
          </a:xfrm>
        </p:spPr>
        <p:txBody>
          <a:bodyPr>
            <a:normAutofit/>
          </a:bodyPr>
          <a:lstStyle/>
          <a:p>
            <a:pPr>
              <a:lnSpc>
                <a:spcPct val="90000"/>
              </a:lnSpc>
            </a:pPr>
            <a:r>
              <a:rPr lang="fr-CA" dirty="0"/>
              <a:t>Représentation de l’offre de service</a:t>
            </a:r>
            <a:endParaRPr lang="fr-CA"/>
          </a:p>
        </p:txBody>
      </p:sp>
      <p:graphicFrame>
        <p:nvGraphicFramePr>
          <p:cNvPr id="5" name="Espace réservé du contenu 2">
            <a:extLst>
              <a:ext uri="{FF2B5EF4-FFF2-40B4-BE49-F238E27FC236}">
                <a16:creationId xmlns:a16="http://schemas.microsoft.com/office/drawing/2014/main" id="{7A461A23-3ED1-F5C9-3D0D-747994A833BB}"/>
              </a:ext>
            </a:extLst>
          </p:cNvPr>
          <p:cNvGraphicFramePr>
            <a:graphicFrameLocks noGrp="1"/>
          </p:cNvGraphicFramePr>
          <p:nvPr>
            <p:ph idx="1"/>
            <p:extLst>
              <p:ext uri="{D42A27DB-BD31-4B8C-83A1-F6EECF244321}">
                <p14:modId xmlns:p14="http://schemas.microsoft.com/office/powerpoint/2010/main" val="81241381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0268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564E43C-0B7C-4C8C-B442-674BD8AFEC0E}"/>
              </a:ext>
            </a:extLst>
          </p:cNvPr>
          <p:cNvSpPr>
            <a:spLocks noGrp="1"/>
          </p:cNvSpPr>
          <p:nvPr>
            <p:ph type="title"/>
          </p:nvPr>
        </p:nvSpPr>
        <p:spPr>
          <a:xfrm>
            <a:off x="1041958" y="1233241"/>
            <a:ext cx="2430380" cy="4064628"/>
          </a:xfrm>
        </p:spPr>
        <p:txBody>
          <a:bodyPr>
            <a:normAutofit/>
          </a:bodyPr>
          <a:lstStyle/>
          <a:p>
            <a:r>
              <a:rPr lang="en-CA" sz="3700">
                <a:solidFill>
                  <a:srgbClr val="FFFFFF"/>
                </a:solidFill>
              </a:rPr>
              <a:t>Cas d’exception liés au refus d’accès au dossier</a:t>
            </a:r>
            <a:endParaRPr lang="fr-CA" sz="3700">
              <a:solidFill>
                <a:srgbClr val="FFFFFF"/>
              </a:solidFill>
            </a:endParaRPr>
          </a:p>
        </p:txBody>
      </p:sp>
      <p:sp>
        <p:nvSpPr>
          <p:cNvPr id="25" name="Freeform: Shape 24">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C6D3F9E0-0AB2-4FB2-9267-2B77E1F47043}"/>
              </a:ext>
            </a:extLst>
          </p:cNvPr>
          <p:cNvSpPr>
            <a:spLocks noGrp="1"/>
          </p:cNvSpPr>
          <p:nvPr>
            <p:ph idx="1"/>
          </p:nvPr>
        </p:nvSpPr>
        <p:spPr>
          <a:xfrm>
            <a:off x="4572000" y="820880"/>
            <a:ext cx="3943349" cy="4889350"/>
          </a:xfrm>
        </p:spPr>
        <p:txBody>
          <a:bodyPr anchor="t">
            <a:normAutofit/>
          </a:bodyPr>
          <a:lstStyle/>
          <a:p>
            <a:pPr>
              <a:lnSpc>
                <a:spcPct val="90000"/>
              </a:lnSpc>
            </a:pPr>
            <a:endParaRPr lang="en-CA" sz="2000"/>
          </a:p>
          <a:p>
            <a:pPr>
              <a:lnSpc>
                <a:spcPct val="90000"/>
              </a:lnSpc>
            </a:pPr>
            <a:r>
              <a:rPr lang="en-CA" sz="2000"/>
              <a:t>L</a:t>
            </a:r>
            <a:r>
              <a:rPr lang="fr-CA" sz="2000" err="1"/>
              <a:t>oi</a:t>
            </a:r>
            <a:r>
              <a:rPr lang="fr-CA" sz="2000"/>
              <a:t> de la protection de la jeunesse: possibilité de préjudice</a:t>
            </a:r>
          </a:p>
          <a:p>
            <a:pPr marL="25718" indent="0">
              <a:lnSpc>
                <a:spcPct val="90000"/>
              </a:lnSpc>
              <a:buNone/>
            </a:pPr>
            <a:endParaRPr lang="fr-CA" sz="2000"/>
          </a:p>
          <a:p>
            <a:pPr>
              <a:lnSpc>
                <a:spcPct val="90000"/>
              </a:lnSpc>
            </a:pPr>
            <a:r>
              <a:rPr lang="en-CA" sz="2000"/>
              <a:t>I</a:t>
            </a:r>
            <a:r>
              <a:rPr lang="fr-CA" sz="2000" err="1"/>
              <a:t>nformations</a:t>
            </a:r>
            <a:r>
              <a:rPr lang="fr-CA" sz="2000"/>
              <a:t> contenues au dossier transmises par une tierce personne</a:t>
            </a:r>
          </a:p>
          <a:p>
            <a:pPr marL="25718" indent="0">
              <a:lnSpc>
                <a:spcPct val="90000"/>
              </a:lnSpc>
              <a:buNone/>
            </a:pPr>
            <a:endParaRPr lang="fr-CA" sz="2000"/>
          </a:p>
          <a:p>
            <a:pPr>
              <a:lnSpc>
                <a:spcPct val="90000"/>
              </a:lnSpc>
            </a:pPr>
            <a:r>
              <a:rPr lang="fr-CA" sz="2000"/>
              <a:t>Lorsqu’un préjudice grave est envisagé à la lecture du dossier</a:t>
            </a:r>
          </a:p>
          <a:p>
            <a:pPr marL="25718" indent="0">
              <a:lnSpc>
                <a:spcPct val="90000"/>
              </a:lnSpc>
              <a:buNone/>
            </a:pPr>
            <a:endParaRPr lang="fr-CA" sz="2000"/>
          </a:p>
          <a:p>
            <a:pPr>
              <a:lnSpc>
                <a:spcPct val="90000"/>
              </a:lnSpc>
            </a:pPr>
            <a:r>
              <a:rPr lang="fr-CA" sz="2000"/>
              <a:t>Transmission au Commissaire aux plaintes et à la qualité des services d’un établissement</a:t>
            </a:r>
          </a:p>
        </p:txBody>
      </p:sp>
      <p:sp>
        <p:nvSpPr>
          <p:cNvPr id="31" name="Freeform: Shape 30">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340627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8E3E2397-5DED-41F1-BBDF-D697FA5A0597}"/>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4200" kern="1200">
                <a:solidFill>
                  <a:schemeClr val="tx1"/>
                </a:solidFill>
                <a:latin typeface="+mj-lt"/>
                <a:ea typeface="+mj-ea"/>
                <a:cs typeface="+mj-cs"/>
              </a:rPr>
              <a:t>Lorsque les droits ne sont pas respectés</a:t>
            </a:r>
          </a:p>
        </p:txBody>
      </p:sp>
      <p:sp>
        <p:nvSpPr>
          <p:cNvPr id="3" name="Espace réservé du texte 2">
            <a:extLst>
              <a:ext uri="{FF2B5EF4-FFF2-40B4-BE49-F238E27FC236}">
                <a16:creationId xmlns:a16="http://schemas.microsoft.com/office/drawing/2014/main" id="{8E232CA3-715C-4928-83A3-D36CDC0AF1EF}"/>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r>
              <a:rPr lang="en-US" sz="2400" kern="1200">
                <a:solidFill>
                  <a:schemeClr val="tx1"/>
                </a:solidFill>
                <a:latin typeface="+mn-lt"/>
                <a:ea typeface="+mn-ea"/>
                <a:cs typeface="+mn-cs"/>
              </a:rPr>
              <a:t>Le droit de recours</a:t>
            </a:r>
          </a:p>
        </p:txBody>
      </p:sp>
      <p:sp>
        <p:nvSpPr>
          <p:cNvPr id="32" name="Arc 31">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Oval 33">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31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4293"/>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3125451"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306AAB7-0640-4ED1-9B0C-BE35F45698C9}"/>
              </a:ext>
            </a:extLst>
          </p:cNvPr>
          <p:cNvSpPr>
            <a:spLocks noGrp="1"/>
          </p:cNvSpPr>
          <p:nvPr>
            <p:ph type="title"/>
          </p:nvPr>
        </p:nvSpPr>
        <p:spPr>
          <a:xfrm>
            <a:off x="515125" y="591344"/>
            <a:ext cx="2400300" cy="5585619"/>
          </a:xfrm>
        </p:spPr>
        <p:txBody>
          <a:bodyPr>
            <a:normAutofit/>
          </a:bodyPr>
          <a:lstStyle/>
          <a:p>
            <a:r>
              <a:rPr lang="en-CA">
                <a:solidFill>
                  <a:srgbClr val="FFFFFF"/>
                </a:solidFill>
              </a:rPr>
              <a:t>Le droit de recours</a:t>
            </a:r>
            <a:endParaRPr lang="fr-CA">
              <a:solidFill>
                <a:srgbClr val="FFFFFF"/>
              </a:solidFill>
            </a:endParaRPr>
          </a:p>
        </p:txBody>
      </p:sp>
      <p:sp>
        <p:nvSpPr>
          <p:cNvPr id="45" name="Arc 4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EA78A6C-69E2-46F1-8E78-41AEBA97CFD6}"/>
              </a:ext>
            </a:extLst>
          </p:cNvPr>
          <p:cNvSpPr>
            <a:spLocks noGrp="1"/>
          </p:cNvSpPr>
          <p:nvPr>
            <p:ph idx="1"/>
          </p:nvPr>
        </p:nvSpPr>
        <p:spPr>
          <a:xfrm>
            <a:off x="3335481" y="591344"/>
            <a:ext cx="5179868" cy="5585619"/>
          </a:xfrm>
        </p:spPr>
        <p:txBody>
          <a:bodyPr anchor="ctr">
            <a:normAutofit/>
          </a:bodyPr>
          <a:lstStyle/>
          <a:p>
            <a:pPr marL="25718" indent="0">
              <a:lnSpc>
                <a:spcPct val="90000"/>
              </a:lnSpc>
              <a:buNone/>
            </a:pPr>
            <a:endParaRPr lang="fr-FR" sz="2700" i="1"/>
          </a:p>
          <a:p>
            <a:pPr>
              <a:lnSpc>
                <a:spcPct val="90000"/>
              </a:lnSpc>
            </a:pPr>
            <a:r>
              <a:rPr lang="fr-FR" sz="2700" i="1"/>
              <a:t>Le </a:t>
            </a:r>
            <a:r>
              <a:rPr lang="fr-FR" sz="2700" b="1" i="1"/>
              <a:t>droit d’être informé</a:t>
            </a:r>
            <a:r>
              <a:rPr lang="fr-FR" sz="2700" i="1"/>
              <a:t> de ce qui peut être fait </a:t>
            </a:r>
          </a:p>
          <a:p>
            <a:pPr>
              <a:lnSpc>
                <a:spcPct val="90000"/>
              </a:lnSpc>
            </a:pPr>
            <a:endParaRPr lang="fr-FR" sz="2700" i="1"/>
          </a:p>
          <a:p>
            <a:pPr>
              <a:lnSpc>
                <a:spcPct val="90000"/>
              </a:lnSpc>
            </a:pPr>
            <a:r>
              <a:rPr lang="fr-FR" sz="2700" i="1"/>
              <a:t>Le droit de </a:t>
            </a:r>
            <a:r>
              <a:rPr lang="fr-FR" sz="2700" b="1" i="1"/>
              <a:t>porter plainte</a:t>
            </a:r>
            <a:r>
              <a:rPr lang="fr-FR" sz="2700" i="1"/>
              <a:t> en toute confidentialité  </a:t>
            </a:r>
          </a:p>
          <a:p>
            <a:pPr marL="25718" indent="0">
              <a:lnSpc>
                <a:spcPct val="90000"/>
              </a:lnSpc>
              <a:buNone/>
            </a:pPr>
            <a:endParaRPr lang="fr-FR" sz="2700" i="1"/>
          </a:p>
          <a:p>
            <a:pPr>
              <a:lnSpc>
                <a:spcPct val="90000"/>
              </a:lnSpc>
            </a:pPr>
            <a:r>
              <a:rPr lang="fr-FR" sz="2700" b="1" i="1"/>
              <a:t>Le droit d’être aidé et accompagné</a:t>
            </a:r>
            <a:r>
              <a:rPr lang="fr-FR" sz="2700" i="1"/>
              <a:t> dans ses démarches</a:t>
            </a:r>
            <a:endParaRPr lang="fr-CA" sz="2700" i="1"/>
          </a:p>
          <a:p>
            <a:pPr>
              <a:lnSpc>
                <a:spcPct val="90000"/>
              </a:lnSpc>
            </a:pPr>
            <a:endParaRPr lang="fr-CA" sz="2700"/>
          </a:p>
          <a:p>
            <a:pPr>
              <a:lnSpc>
                <a:spcPct val="90000"/>
              </a:lnSpc>
            </a:pPr>
            <a:r>
              <a:rPr lang="fr-CA" sz="2700"/>
              <a:t>Au public, ceci passe en premier lieu par le comité des usagers.</a:t>
            </a:r>
          </a:p>
          <a:p>
            <a:pPr marL="0" indent="0">
              <a:lnSpc>
                <a:spcPct val="90000"/>
              </a:lnSpc>
              <a:buNone/>
            </a:pPr>
            <a:endParaRPr lang="fr-CA" sz="2700"/>
          </a:p>
        </p:txBody>
      </p:sp>
    </p:spTree>
    <p:extLst>
      <p:ext uri="{BB962C8B-B14F-4D97-AF65-F5344CB8AC3E}">
        <p14:creationId xmlns:p14="http://schemas.microsoft.com/office/powerpoint/2010/main" val="47855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1000"/>
                                        <p:tgtEl>
                                          <p:spTgt spid="3">
                                            <p:txEl>
                                              <p:pRg st="7" end="7"/>
                                            </p:txEl>
                                          </p:spTgt>
                                        </p:tgtEl>
                                      </p:cBhvr>
                                    </p:animEffect>
                                    <p:anim calcmode="lin" valueType="num">
                                      <p:cBhvr>
                                        <p:cTn id="3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4293"/>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3125451"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D722A04-8198-4BC4-A6A0-019A7FB80A63}"/>
              </a:ext>
            </a:extLst>
          </p:cNvPr>
          <p:cNvSpPr>
            <a:spLocks noGrp="1"/>
          </p:cNvSpPr>
          <p:nvPr>
            <p:ph type="title"/>
          </p:nvPr>
        </p:nvSpPr>
        <p:spPr>
          <a:xfrm>
            <a:off x="515125" y="591344"/>
            <a:ext cx="2400300" cy="5585619"/>
          </a:xfrm>
        </p:spPr>
        <p:txBody>
          <a:bodyPr>
            <a:normAutofit/>
          </a:bodyPr>
          <a:lstStyle/>
          <a:p>
            <a:r>
              <a:rPr lang="en-CA" sz="2400">
                <a:solidFill>
                  <a:srgbClr val="FFFFFF"/>
                </a:solidFill>
              </a:rPr>
              <a:t>En cas d’insatisfaction: démarches</a:t>
            </a:r>
            <a:endParaRPr lang="fr-CA" sz="2400">
              <a:solidFill>
                <a:srgbClr val="FFFFFF"/>
              </a:solidFill>
            </a:endParaRPr>
          </a:p>
        </p:txBody>
      </p:sp>
      <p:sp>
        <p:nvSpPr>
          <p:cNvPr id="26" name="Arc 2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EB3297D-2D2F-4703-8152-50813257F1B4}"/>
              </a:ext>
            </a:extLst>
          </p:cNvPr>
          <p:cNvSpPr>
            <a:spLocks noGrp="1"/>
          </p:cNvSpPr>
          <p:nvPr>
            <p:ph idx="1"/>
          </p:nvPr>
        </p:nvSpPr>
        <p:spPr>
          <a:xfrm>
            <a:off x="3335481" y="591344"/>
            <a:ext cx="5179868" cy="5585619"/>
          </a:xfrm>
        </p:spPr>
        <p:txBody>
          <a:bodyPr anchor="ctr">
            <a:normAutofit/>
          </a:bodyPr>
          <a:lstStyle/>
          <a:p>
            <a:pPr marL="315040" indent="-289322">
              <a:lnSpc>
                <a:spcPct val="90000"/>
              </a:lnSpc>
              <a:buFont typeface="+mj-lt"/>
              <a:buAutoNum type="arabicParenR"/>
            </a:pPr>
            <a:r>
              <a:rPr lang="en-CA" sz="2700" err="1"/>
              <a:t>Parler</a:t>
            </a:r>
            <a:r>
              <a:rPr lang="en-CA" sz="2700"/>
              <a:t> avec la </a:t>
            </a:r>
            <a:r>
              <a:rPr lang="en-CA" sz="2700" err="1"/>
              <a:t>personne</a:t>
            </a:r>
            <a:r>
              <a:rPr lang="en-CA" sz="2700"/>
              <a:t> </a:t>
            </a:r>
            <a:r>
              <a:rPr lang="en-CA" sz="2700" err="1"/>
              <a:t>concernée</a:t>
            </a:r>
            <a:r>
              <a:rPr lang="en-CA" sz="2700"/>
              <a:t> </a:t>
            </a:r>
            <a:r>
              <a:rPr lang="en-CA" sz="2700" err="1"/>
              <a:t>ou</a:t>
            </a:r>
            <a:r>
              <a:rPr lang="en-CA" sz="2700"/>
              <a:t> la </a:t>
            </a:r>
            <a:r>
              <a:rPr lang="en-CA" sz="2700" err="1"/>
              <a:t>responsable</a:t>
            </a:r>
            <a:r>
              <a:rPr lang="en-CA" sz="2700"/>
              <a:t> des </a:t>
            </a:r>
            <a:r>
              <a:rPr lang="en-CA" sz="2700" err="1"/>
              <a:t>soins</a:t>
            </a:r>
            <a:r>
              <a:rPr lang="en-CA" sz="2700"/>
              <a:t> et services de </a:t>
            </a:r>
            <a:r>
              <a:rPr lang="en-CA" sz="2700" err="1"/>
              <a:t>l’installation</a:t>
            </a:r>
            <a:r>
              <a:rPr lang="en-CA" sz="2700"/>
              <a:t> </a:t>
            </a:r>
            <a:r>
              <a:rPr lang="en-CA" sz="2700" err="1"/>
              <a:t>concernée</a:t>
            </a:r>
            <a:r>
              <a:rPr lang="en-CA" sz="2700"/>
              <a:t> (</a:t>
            </a:r>
            <a:r>
              <a:rPr lang="en-CA" sz="2700" err="1"/>
              <a:t>utiliser</a:t>
            </a:r>
            <a:r>
              <a:rPr lang="en-CA" sz="2700"/>
              <a:t> </a:t>
            </a:r>
            <a:r>
              <a:rPr lang="en-CA" sz="2700" err="1"/>
              <a:t>jugement</a:t>
            </a:r>
            <a:r>
              <a:rPr lang="en-CA" sz="2700"/>
              <a:t> </a:t>
            </a:r>
            <a:r>
              <a:rPr lang="en-CA" sz="2700" err="1"/>
              <a:t>avant</a:t>
            </a:r>
            <a:r>
              <a:rPr lang="en-CA" sz="2700"/>
              <a:t> de </a:t>
            </a:r>
            <a:r>
              <a:rPr lang="en-CA" sz="2700" err="1"/>
              <a:t>parler</a:t>
            </a:r>
            <a:r>
              <a:rPr lang="en-CA" sz="2700"/>
              <a:t> à la </a:t>
            </a:r>
            <a:r>
              <a:rPr lang="en-CA" sz="2700" err="1"/>
              <a:t>personne</a:t>
            </a:r>
            <a:r>
              <a:rPr lang="en-CA" sz="2700"/>
              <a:t> </a:t>
            </a:r>
            <a:r>
              <a:rPr lang="en-CA" sz="2700" err="1"/>
              <a:t>concernée</a:t>
            </a:r>
            <a:r>
              <a:rPr lang="en-CA" sz="2700"/>
              <a:t>!)</a:t>
            </a:r>
          </a:p>
          <a:p>
            <a:pPr marL="315040" indent="-289322">
              <a:lnSpc>
                <a:spcPct val="90000"/>
              </a:lnSpc>
              <a:buFont typeface="+mj-lt"/>
              <a:buAutoNum type="arabicParenR"/>
            </a:pPr>
            <a:endParaRPr lang="en-CA" sz="2700"/>
          </a:p>
          <a:p>
            <a:pPr marL="315040" indent="-289322">
              <a:lnSpc>
                <a:spcPct val="90000"/>
              </a:lnSpc>
              <a:buFont typeface="+mj-lt"/>
              <a:buAutoNum type="arabicParenR"/>
            </a:pPr>
            <a:r>
              <a:rPr lang="en-CA" sz="2700" err="1"/>
              <a:t>Communiquer</a:t>
            </a:r>
            <a:r>
              <a:rPr lang="en-CA" sz="2700"/>
              <a:t> avec le </a:t>
            </a:r>
            <a:r>
              <a:rPr lang="en-CA" sz="2700" err="1"/>
              <a:t>comité</a:t>
            </a:r>
            <a:r>
              <a:rPr lang="en-CA" sz="2700"/>
              <a:t> des </a:t>
            </a:r>
            <a:r>
              <a:rPr lang="en-CA" sz="2700" err="1"/>
              <a:t>usagers</a:t>
            </a:r>
            <a:r>
              <a:rPr lang="en-CA" sz="2700"/>
              <a:t> de </a:t>
            </a:r>
            <a:r>
              <a:rPr lang="en-CA" sz="2700" err="1"/>
              <a:t>l’établissement</a:t>
            </a:r>
            <a:r>
              <a:rPr lang="en-CA" sz="2700"/>
              <a:t> </a:t>
            </a:r>
            <a:r>
              <a:rPr lang="en-CA" sz="2700" err="1"/>
              <a:t>afin</a:t>
            </a:r>
            <a:r>
              <a:rPr lang="en-CA" sz="2700"/>
              <a:t> de </a:t>
            </a:r>
            <a:r>
              <a:rPr lang="en-CA" sz="2700" err="1"/>
              <a:t>formuler</a:t>
            </a:r>
            <a:r>
              <a:rPr lang="en-CA" sz="2700"/>
              <a:t> </a:t>
            </a:r>
            <a:r>
              <a:rPr lang="fr-CA" sz="2700"/>
              <a:t>ses commentaires, ou propositions d’améliorations </a:t>
            </a:r>
            <a:endParaRPr lang="en-CA" sz="2700"/>
          </a:p>
          <a:p>
            <a:pPr>
              <a:lnSpc>
                <a:spcPct val="90000"/>
              </a:lnSpc>
            </a:pPr>
            <a:endParaRPr lang="fr-CA" sz="2700"/>
          </a:p>
        </p:txBody>
      </p:sp>
    </p:spTree>
    <p:extLst>
      <p:ext uri="{BB962C8B-B14F-4D97-AF65-F5344CB8AC3E}">
        <p14:creationId xmlns:p14="http://schemas.microsoft.com/office/powerpoint/2010/main" val="2930570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Rectangle 3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re 1">
            <a:extLst>
              <a:ext uri="{FF2B5EF4-FFF2-40B4-BE49-F238E27FC236}">
                <a16:creationId xmlns:a16="http://schemas.microsoft.com/office/drawing/2014/main" id="{24C49028-2710-4BB7-BEF3-EDF4AB1035C4}"/>
              </a:ext>
            </a:extLst>
          </p:cNvPr>
          <p:cNvSpPr>
            <a:spLocks noGrp="1"/>
          </p:cNvSpPr>
          <p:nvPr>
            <p:ph type="title"/>
          </p:nvPr>
        </p:nvSpPr>
        <p:spPr>
          <a:xfrm>
            <a:off x="2486273" y="1380754"/>
            <a:ext cx="4171453" cy="2513516"/>
          </a:xfrm>
        </p:spPr>
        <p:txBody>
          <a:bodyPr vert="horz" lIns="91440" tIns="45720" rIns="91440" bIns="45720" rtlCol="0" anchor="b">
            <a:normAutofit/>
          </a:bodyPr>
          <a:lstStyle/>
          <a:p>
            <a:pPr algn="ctr">
              <a:lnSpc>
                <a:spcPct val="90000"/>
              </a:lnSpc>
            </a:pPr>
            <a:r>
              <a:rPr lang="en-US" sz="4200" kern="1200">
                <a:solidFill>
                  <a:schemeClr val="tx1"/>
                </a:solidFill>
                <a:latin typeface="+mj-lt"/>
                <a:ea typeface="+mj-ea"/>
                <a:cs typeface="+mj-cs"/>
              </a:rPr>
              <a:t>Toujours insatisfait?</a:t>
            </a:r>
            <a:br>
              <a:rPr lang="en-US" sz="4200" kern="1200">
                <a:solidFill>
                  <a:schemeClr val="tx1"/>
                </a:solidFill>
                <a:latin typeface="+mj-lt"/>
                <a:ea typeface="+mj-ea"/>
                <a:cs typeface="+mj-cs"/>
              </a:rPr>
            </a:br>
            <a:r>
              <a:rPr lang="en-US" sz="4200" kern="1200">
                <a:solidFill>
                  <a:schemeClr val="tx1"/>
                </a:solidFill>
                <a:latin typeface="+mj-lt"/>
                <a:ea typeface="+mj-ea"/>
                <a:cs typeface="+mj-cs"/>
              </a:rPr>
              <a:t>Porter plainte</a:t>
            </a:r>
          </a:p>
        </p:txBody>
      </p:sp>
      <p:sp>
        <p:nvSpPr>
          <p:cNvPr id="3" name="Espace réservé du texte 2">
            <a:extLst>
              <a:ext uri="{FF2B5EF4-FFF2-40B4-BE49-F238E27FC236}">
                <a16:creationId xmlns:a16="http://schemas.microsoft.com/office/drawing/2014/main" id="{58E23E80-F277-4B05-A0AA-43A3A76D0C28}"/>
              </a:ext>
            </a:extLst>
          </p:cNvPr>
          <p:cNvSpPr>
            <a:spLocks noGrp="1"/>
          </p:cNvSpPr>
          <p:nvPr>
            <p:ph type="body" idx="1"/>
          </p:nvPr>
        </p:nvSpPr>
        <p:spPr>
          <a:xfrm>
            <a:off x="2486273" y="4076802"/>
            <a:ext cx="4171453" cy="1534587"/>
          </a:xfrm>
        </p:spPr>
        <p:txBody>
          <a:bodyPr vert="horz" lIns="91440" tIns="45720" rIns="91440" bIns="45720" rtlCol="0">
            <a:normAutofit/>
          </a:bodyPr>
          <a:lstStyle/>
          <a:p>
            <a:pPr algn="ctr">
              <a:lnSpc>
                <a:spcPct val="90000"/>
              </a:lnSpc>
              <a:spcBef>
                <a:spcPts val="1000"/>
              </a:spcBef>
            </a:pPr>
            <a:endParaRPr lang="en-US" sz="2400" kern="1200">
              <a:solidFill>
                <a:schemeClr val="tx1"/>
              </a:solidFill>
              <a:latin typeface="+mn-lt"/>
              <a:ea typeface="+mn-ea"/>
              <a:cs typeface="+mn-cs"/>
            </a:endParaRPr>
          </a:p>
        </p:txBody>
      </p:sp>
      <p:sp>
        <p:nvSpPr>
          <p:cNvPr id="35" name="Arc 3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7" name="Oval 3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164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9D03CD9-0BD6-4B17-A991-A4648BAB320B}"/>
              </a:ext>
            </a:extLst>
          </p:cNvPr>
          <p:cNvSpPr>
            <a:spLocks noGrp="1"/>
          </p:cNvSpPr>
          <p:nvPr>
            <p:ph type="title"/>
          </p:nvPr>
        </p:nvSpPr>
        <p:spPr>
          <a:xfrm>
            <a:off x="1041958" y="1233241"/>
            <a:ext cx="2430380" cy="4064628"/>
          </a:xfrm>
        </p:spPr>
        <p:txBody>
          <a:bodyPr>
            <a:normAutofit/>
          </a:bodyPr>
          <a:lstStyle/>
          <a:p>
            <a:pPr>
              <a:lnSpc>
                <a:spcPct val="90000"/>
              </a:lnSpc>
            </a:pPr>
            <a:r>
              <a:rPr lang="fr-CA" sz="2100">
                <a:solidFill>
                  <a:srgbClr val="FFFFFF"/>
                </a:solidFill>
              </a:rPr>
              <a:t>Les centres d’assistance et d’accompagnement aux plaintes (CAAP)</a:t>
            </a: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65E45F29-7D66-4C4E-8369-4FD360D3DCAC}"/>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2500"/>
              <a:t>Les centres d’assistance et d’accompagnement aux plaintes (CAAP) « sont des organismes communautaires régionaux mandatés par le ministre de la Santé et des Services sociaux pour offrir des services gratuits et confidentiels d’aide et d’accompagnement dans les démarches de plaintes ». </a:t>
            </a:r>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02951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10CA147-4131-44BB-8908-85E26A339D0C}"/>
              </a:ext>
            </a:extLst>
          </p:cNvPr>
          <p:cNvSpPr>
            <a:spLocks noGrp="1"/>
          </p:cNvSpPr>
          <p:nvPr>
            <p:ph type="title"/>
          </p:nvPr>
        </p:nvSpPr>
        <p:spPr>
          <a:xfrm>
            <a:off x="1041958" y="1233241"/>
            <a:ext cx="2430380" cy="4064628"/>
          </a:xfrm>
        </p:spPr>
        <p:txBody>
          <a:bodyPr>
            <a:normAutofit/>
          </a:bodyPr>
          <a:lstStyle/>
          <a:p>
            <a:r>
              <a:rPr lang="en-CA">
                <a:solidFill>
                  <a:srgbClr val="FFFFFF"/>
                </a:solidFill>
              </a:rPr>
              <a:t>Deux paliers de recours</a:t>
            </a:r>
            <a:endParaRPr lang="fr-CA">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F962741A-266A-480B-88EE-D99A3F388BC0}"/>
              </a:ext>
            </a:extLst>
          </p:cNvPr>
          <p:cNvSpPr>
            <a:spLocks noGrp="1"/>
          </p:cNvSpPr>
          <p:nvPr>
            <p:ph idx="1"/>
          </p:nvPr>
        </p:nvSpPr>
        <p:spPr>
          <a:xfrm>
            <a:off x="4572000" y="820880"/>
            <a:ext cx="3943349" cy="4889350"/>
          </a:xfrm>
        </p:spPr>
        <p:txBody>
          <a:bodyPr anchor="t">
            <a:normAutofit/>
          </a:bodyPr>
          <a:lstStyle/>
          <a:p>
            <a:pPr marL="282893">
              <a:lnSpc>
                <a:spcPct val="90000"/>
              </a:lnSpc>
              <a:buFont typeface="+mj-lt"/>
              <a:buAutoNum type="arabicParenR"/>
            </a:pPr>
            <a:r>
              <a:rPr lang="fr-CA" sz="2500"/>
              <a:t>En premier recours, il est possible de formuler une plainte formelle auprès du commissaire aux pl</a:t>
            </a:r>
            <a:r>
              <a:rPr lang="fr-CA" sz="2500" b="1"/>
              <a:t>a</a:t>
            </a:r>
            <a:r>
              <a:rPr lang="fr-CA" sz="2500"/>
              <a:t>intes et à la qualité des services de l’établissement concerné.</a:t>
            </a:r>
          </a:p>
          <a:p>
            <a:pPr marL="282893">
              <a:lnSpc>
                <a:spcPct val="90000"/>
              </a:lnSpc>
              <a:buFont typeface="+mj-lt"/>
              <a:buAutoNum type="arabicParenR"/>
            </a:pPr>
            <a:endParaRPr lang="en-CA" sz="2500"/>
          </a:p>
          <a:p>
            <a:pPr marL="282893">
              <a:lnSpc>
                <a:spcPct val="90000"/>
              </a:lnSpc>
              <a:buFont typeface="+mj-lt"/>
              <a:buAutoNum type="arabicParenR"/>
            </a:pPr>
            <a:r>
              <a:rPr lang="fr-CA" sz="2500"/>
              <a:t>En deuxième recours, il est possible de formuler une plainte formelle auprès au protecteur du citoyen.</a:t>
            </a:r>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4323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CCA4136-4B41-437B-9BB7-7F23544C8013}"/>
              </a:ext>
            </a:extLst>
          </p:cNvPr>
          <p:cNvSpPr>
            <a:spLocks noGrp="1"/>
          </p:cNvSpPr>
          <p:nvPr>
            <p:ph type="title"/>
          </p:nvPr>
        </p:nvSpPr>
        <p:spPr>
          <a:xfrm>
            <a:off x="1041958" y="1233241"/>
            <a:ext cx="2430380" cy="4064628"/>
          </a:xfrm>
        </p:spPr>
        <p:txBody>
          <a:bodyPr>
            <a:normAutofit/>
          </a:bodyPr>
          <a:lstStyle/>
          <a:p>
            <a:pPr>
              <a:lnSpc>
                <a:spcPct val="90000"/>
              </a:lnSpc>
            </a:pPr>
            <a:r>
              <a:rPr lang="fr-CA" sz="3400">
                <a:solidFill>
                  <a:srgbClr val="FFFFFF"/>
                </a:solidFill>
              </a:rPr>
              <a:t>Porter plainte au Commissaire aux pl</a:t>
            </a:r>
            <a:r>
              <a:rPr lang="fr-CA" sz="3400" b="1">
                <a:solidFill>
                  <a:srgbClr val="FFFFFF"/>
                </a:solidFill>
              </a:rPr>
              <a:t>a</a:t>
            </a:r>
            <a:r>
              <a:rPr lang="fr-CA" sz="3400">
                <a:solidFill>
                  <a:srgbClr val="FFFFFF"/>
                </a:solidFill>
              </a:rPr>
              <a:t>intes et à la qualité des services</a:t>
            </a: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74BA1A74-DD2E-4D9F-8775-F1A409EAC57E}"/>
              </a:ext>
            </a:extLst>
          </p:cNvPr>
          <p:cNvSpPr>
            <a:spLocks noGrp="1"/>
          </p:cNvSpPr>
          <p:nvPr>
            <p:ph idx="1"/>
          </p:nvPr>
        </p:nvSpPr>
        <p:spPr>
          <a:xfrm>
            <a:off x="4572000" y="820880"/>
            <a:ext cx="3943349" cy="4889350"/>
          </a:xfrm>
        </p:spPr>
        <p:txBody>
          <a:bodyPr anchor="t">
            <a:normAutofit/>
          </a:bodyPr>
          <a:lstStyle/>
          <a:p>
            <a:pPr>
              <a:lnSpc>
                <a:spcPct val="90000"/>
              </a:lnSpc>
            </a:pPr>
            <a:r>
              <a:rPr lang="en-CA" sz="3000"/>
              <a:t>Dans </a:t>
            </a:r>
            <a:r>
              <a:rPr lang="en-CA" sz="3000" err="1"/>
              <a:t>chaque</a:t>
            </a:r>
            <a:r>
              <a:rPr lang="en-CA" sz="3000"/>
              <a:t> installation (centre </a:t>
            </a:r>
            <a:r>
              <a:rPr lang="en-CA" sz="3000" err="1"/>
              <a:t>intégré</a:t>
            </a:r>
            <a:r>
              <a:rPr lang="en-CA" sz="3000"/>
              <a:t> </a:t>
            </a:r>
            <a:r>
              <a:rPr lang="en-CA" sz="3000" err="1"/>
              <a:t>ou</a:t>
            </a:r>
            <a:r>
              <a:rPr lang="en-CA" sz="3000"/>
              <a:t> </a:t>
            </a:r>
            <a:r>
              <a:rPr lang="en-CA" sz="3000" err="1"/>
              <a:t>établissement</a:t>
            </a:r>
            <a:r>
              <a:rPr lang="en-CA" sz="3000"/>
              <a:t> non </a:t>
            </a:r>
            <a:r>
              <a:rPr lang="en-CA" sz="3000" err="1"/>
              <a:t>fusionné</a:t>
            </a:r>
            <a:r>
              <a:rPr lang="en-CA" sz="3000"/>
              <a:t>), il y a un </a:t>
            </a:r>
            <a:r>
              <a:rPr lang="fr-CA" sz="3000"/>
              <a:t>Commissaire aux pl</a:t>
            </a:r>
            <a:r>
              <a:rPr lang="fr-CA" sz="3000" b="1"/>
              <a:t>a</a:t>
            </a:r>
            <a:r>
              <a:rPr lang="fr-CA" sz="3000"/>
              <a:t>intes et à la qualité des services</a:t>
            </a:r>
          </a:p>
          <a:p>
            <a:pPr marL="25718" indent="0">
              <a:lnSpc>
                <a:spcPct val="90000"/>
              </a:lnSpc>
              <a:buNone/>
            </a:pPr>
            <a:endParaRPr lang="fr-CA" sz="3000"/>
          </a:p>
          <a:p>
            <a:pPr>
              <a:lnSpc>
                <a:spcPct val="90000"/>
              </a:lnSpc>
            </a:pPr>
            <a:r>
              <a:rPr lang="en-CA" sz="3000"/>
              <a:t>L</a:t>
            </a:r>
            <a:r>
              <a:rPr lang="fr-CA" sz="3000"/>
              <a:t>e commissaire n’est pas un tribunal</a:t>
            </a:r>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4330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6255B6E-633F-4A23-866E-1953509D52CB}"/>
              </a:ext>
            </a:extLst>
          </p:cNvPr>
          <p:cNvSpPr>
            <a:spLocks noGrp="1"/>
          </p:cNvSpPr>
          <p:nvPr>
            <p:ph type="title"/>
          </p:nvPr>
        </p:nvSpPr>
        <p:spPr>
          <a:xfrm>
            <a:off x="1041958" y="1233241"/>
            <a:ext cx="2430380" cy="4064628"/>
          </a:xfrm>
        </p:spPr>
        <p:txBody>
          <a:bodyPr>
            <a:normAutofit/>
          </a:bodyPr>
          <a:lstStyle/>
          <a:p>
            <a:r>
              <a:rPr lang="en-CA" sz="4100">
                <a:solidFill>
                  <a:srgbClr val="FFFFFF"/>
                </a:solidFill>
              </a:rPr>
              <a:t>Protecteur du citoyen</a:t>
            </a:r>
            <a:endParaRPr lang="fr-CA" sz="4100">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E81DE42C-7026-41B2-B969-D6053D197D08}"/>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CA" sz="1000"/>
              <a:t>Le protecteur du citoyen a pour mission « d’assurer le respect des droits des citoyens et citoyennes dans leurs relations avec les services publics ».</a:t>
            </a:r>
          </a:p>
          <a:p>
            <a:pPr marL="25718" indent="0">
              <a:lnSpc>
                <a:spcPct val="90000"/>
              </a:lnSpc>
              <a:buNone/>
            </a:pPr>
            <a:endParaRPr lang="fr-CA" sz="1000" b="1"/>
          </a:p>
          <a:p>
            <a:pPr marL="25718" indent="0">
              <a:lnSpc>
                <a:spcPct val="90000"/>
              </a:lnSpc>
              <a:buNone/>
            </a:pPr>
            <a:r>
              <a:rPr lang="fr-CA" sz="1000"/>
              <a:t>Il intervient quotidiennement pour prévenir et corriger le non-respect des droits, les abus, la négligence, l'inaction ou les erreurs commises à l’égard des citoyens en contact avec :</a:t>
            </a:r>
          </a:p>
          <a:p>
            <a:pPr marL="25718" indent="0">
              <a:lnSpc>
                <a:spcPct val="90000"/>
              </a:lnSpc>
              <a:buNone/>
            </a:pPr>
            <a:endParaRPr lang="fr-CA" sz="1000"/>
          </a:p>
          <a:p>
            <a:pPr lvl="1">
              <a:lnSpc>
                <a:spcPct val="90000"/>
              </a:lnSpc>
            </a:pPr>
            <a:r>
              <a:rPr lang="en-CA" sz="1000"/>
              <a:t>Un </a:t>
            </a:r>
            <a:r>
              <a:rPr lang="en-CA" sz="1000" err="1"/>
              <a:t>ministère</a:t>
            </a:r>
            <a:r>
              <a:rPr lang="en-CA" sz="1000"/>
              <a:t> </a:t>
            </a:r>
            <a:r>
              <a:rPr lang="en-CA" sz="1000" err="1"/>
              <a:t>ou</a:t>
            </a:r>
            <a:r>
              <a:rPr lang="en-CA" sz="1000"/>
              <a:t> un </a:t>
            </a:r>
            <a:r>
              <a:rPr lang="en-CA" sz="1000" err="1"/>
              <a:t>organisme</a:t>
            </a:r>
            <a:r>
              <a:rPr lang="en-CA" sz="1000"/>
              <a:t> du </a:t>
            </a:r>
            <a:r>
              <a:rPr lang="en-CA" sz="1000" err="1"/>
              <a:t>gouvernement</a:t>
            </a:r>
            <a:r>
              <a:rPr lang="en-CA" sz="1000"/>
              <a:t> du Québec</a:t>
            </a:r>
          </a:p>
          <a:p>
            <a:pPr marL="25718" indent="0">
              <a:lnSpc>
                <a:spcPct val="90000"/>
              </a:lnSpc>
              <a:buNone/>
            </a:pPr>
            <a:endParaRPr lang="en-CA" sz="1000"/>
          </a:p>
          <a:p>
            <a:pPr lvl="1">
              <a:lnSpc>
                <a:spcPct val="90000"/>
              </a:lnSpc>
            </a:pPr>
            <a:r>
              <a:rPr lang="fr-CA" sz="1000"/>
              <a:t>Un établissement de santé et de services sociaux (généralement en deuxième recours).</a:t>
            </a:r>
          </a:p>
          <a:p>
            <a:pPr>
              <a:lnSpc>
                <a:spcPct val="90000"/>
              </a:lnSpc>
            </a:pPr>
            <a:endParaRPr lang="fr-CA" sz="10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421476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71EC789-77DF-4EC3-B574-03BA394B5432}"/>
              </a:ext>
            </a:extLst>
          </p:cNvPr>
          <p:cNvSpPr>
            <a:spLocks noGrp="1"/>
          </p:cNvSpPr>
          <p:nvPr>
            <p:ph type="title"/>
          </p:nvPr>
        </p:nvSpPr>
        <p:spPr>
          <a:xfrm>
            <a:off x="1041958" y="1233241"/>
            <a:ext cx="2430380" cy="4064628"/>
          </a:xfrm>
        </p:spPr>
        <p:txBody>
          <a:bodyPr>
            <a:normAutofit/>
          </a:bodyPr>
          <a:lstStyle/>
          <a:p>
            <a:r>
              <a:rPr lang="en-CA">
                <a:solidFill>
                  <a:srgbClr val="FFFFFF"/>
                </a:solidFill>
              </a:rPr>
              <a:t>Autres recours</a:t>
            </a:r>
            <a:endParaRPr lang="fr-CA">
              <a:solidFill>
                <a:srgbClr val="FFFFFF"/>
              </a:solidFill>
            </a:endParaRPr>
          </a:p>
        </p:txBody>
      </p:sp>
      <p:sp>
        <p:nvSpPr>
          <p:cNvPr id="31" name="Freeform: Shape 3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16D07BE6-5362-403C-83DA-AF15CC9DF869}"/>
              </a:ext>
            </a:extLst>
          </p:cNvPr>
          <p:cNvSpPr>
            <a:spLocks noGrp="1"/>
          </p:cNvSpPr>
          <p:nvPr>
            <p:ph idx="1"/>
          </p:nvPr>
        </p:nvSpPr>
        <p:spPr>
          <a:xfrm>
            <a:off x="4572000" y="820880"/>
            <a:ext cx="3943349" cy="4889350"/>
          </a:xfrm>
        </p:spPr>
        <p:txBody>
          <a:bodyPr anchor="t">
            <a:normAutofit/>
          </a:bodyPr>
          <a:lstStyle/>
          <a:p>
            <a:pPr>
              <a:lnSpc>
                <a:spcPct val="90000"/>
              </a:lnSpc>
            </a:pPr>
            <a:r>
              <a:rPr lang="fr-FR" sz="1800"/>
              <a:t>Le TAQ (Tribunal administratif du Québec) lors de contestation liée à la LPP (P-38)</a:t>
            </a:r>
          </a:p>
          <a:p>
            <a:pPr>
              <a:lnSpc>
                <a:spcPct val="90000"/>
              </a:lnSpc>
            </a:pPr>
            <a:endParaRPr lang="fr-FR" sz="1800"/>
          </a:p>
          <a:p>
            <a:pPr>
              <a:lnSpc>
                <a:spcPct val="90000"/>
              </a:lnSpc>
            </a:pPr>
            <a:r>
              <a:rPr lang="fr-FR" sz="1800"/>
              <a:t>Une plainte peut être adressée au collège des médecins si la plainte concerne un médecin</a:t>
            </a:r>
          </a:p>
          <a:p>
            <a:pPr marL="25718" indent="0">
              <a:lnSpc>
                <a:spcPct val="90000"/>
              </a:lnSpc>
              <a:buNone/>
            </a:pPr>
            <a:endParaRPr lang="fr-FR" sz="1800"/>
          </a:p>
          <a:p>
            <a:pPr>
              <a:lnSpc>
                <a:spcPct val="90000"/>
              </a:lnSpc>
            </a:pPr>
            <a:r>
              <a:rPr lang="fr-FR" sz="1800"/>
              <a:t>Un plainte ou à l’ordre professionnel concerné lorsque l’intervenant est membre d’un ordre professionnel (psychologue, infirmier, travailleur social). </a:t>
            </a:r>
          </a:p>
          <a:p>
            <a:pPr marL="25718" indent="0">
              <a:lnSpc>
                <a:spcPct val="90000"/>
              </a:lnSpc>
              <a:buNone/>
            </a:pPr>
            <a:endParaRPr lang="fr-FR" sz="1800"/>
          </a:p>
          <a:p>
            <a:pPr>
              <a:lnSpc>
                <a:spcPct val="90000"/>
              </a:lnSpc>
            </a:pPr>
            <a:r>
              <a:rPr lang="fr-FR" sz="1800"/>
              <a:t>Des recours juridiques peuvent être intentés devant les tribunaux par un usager faisant appel à un avocat.</a:t>
            </a:r>
            <a:endParaRPr lang="fr-CA" sz="1800"/>
          </a:p>
          <a:p>
            <a:pPr>
              <a:lnSpc>
                <a:spcPct val="90000"/>
              </a:lnSpc>
            </a:pPr>
            <a:endParaRPr lang="fr-CA" sz="1800"/>
          </a:p>
        </p:txBody>
      </p:sp>
      <p:sp>
        <p:nvSpPr>
          <p:cNvPr id="37" name="Freeform: Shape 3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2495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3E379E-AFA5-4EAE-8127-3DC8ED691A2E}"/>
              </a:ext>
            </a:extLst>
          </p:cNvPr>
          <p:cNvSpPr>
            <a:spLocks noGrp="1"/>
          </p:cNvSpPr>
          <p:nvPr>
            <p:ph type="title"/>
          </p:nvPr>
        </p:nvSpPr>
        <p:spPr>
          <a:xfrm>
            <a:off x="515125" y="1153572"/>
            <a:ext cx="2400300" cy="4461163"/>
          </a:xfrm>
        </p:spPr>
        <p:txBody>
          <a:bodyPr>
            <a:normAutofit/>
          </a:bodyPr>
          <a:lstStyle/>
          <a:p>
            <a:r>
              <a:rPr lang="en-CA" b="1">
                <a:solidFill>
                  <a:srgbClr val="FFFFFF"/>
                </a:solidFill>
              </a:rPr>
              <a:t>Les droits des usagers </a:t>
            </a:r>
            <a:br>
              <a:rPr lang="en-CA" b="1">
                <a:solidFill>
                  <a:srgbClr val="FFFFFF"/>
                </a:solidFill>
              </a:rPr>
            </a:br>
            <a:r>
              <a:rPr lang="en-CA" b="1">
                <a:solidFill>
                  <a:srgbClr val="FFFFFF"/>
                </a:solidFill>
              </a:rPr>
              <a:t>(Dostie, Fiche 3, pp 37-39)</a:t>
            </a:r>
            <a:endParaRPr lang="fr-CA" b="1">
              <a:solidFill>
                <a:srgbClr val="FFFFFF"/>
              </a:solidFill>
            </a:endParaRP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8282A9-6421-4C4C-86C2-E8037DD9D540}"/>
              </a:ext>
            </a:extLst>
          </p:cNvPr>
          <p:cNvSpPr>
            <a:spLocks noGrp="1"/>
          </p:cNvSpPr>
          <p:nvPr>
            <p:ph idx="1"/>
          </p:nvPr>
        </p:nvSpPr>
        <p:spPr>
          <a:xfrm>
            <a:off x="3335481" y="591344"/>
            <a:ext cx="5179868" cy="5585619"/>
          </a:xfrm>
        </p:spPr>
        <p:txBody>
          <a:bodyPr anchor="ctr">
            <a:normAutofit/>
          </a:bodyPr>
          <a:lstStyle/>
          <a:p>
            <a:pPr>
              <a:lnSpc>
                <a:spcPct val="90000"/>
              </a:lnSpc>
            </a:pPr>
            <a:r>
              <a:rPr lang="en-CA" sz="2200"/>
              <a:t>à l’information;</a:t>
            </a:r>
          </a:p>
          <a:p>
            <a:pPr>
              <a:lnSpc>
                <a:spcPct val="90000"/>
              </a:lnSpc>
            </a:pPr>
            <a:r>
              <a:rPr lang="en-CA" sz="2200"/>
              <a:t>aux services;</a:t>
            </a:r>
          </a:p>
          <a:p>
            <a:pPr>
              <a:lnSpc>
                <a:spcPct val="90000"/>
              </a:lnSpc>
            </a:pPr>
            <a:r>
              <a:rPr lang="en-CA" sz="2200"/>
              <a:t>de choisir son professionnel ou l’établissement;</a:t>
            </a:r>
          </a:p>
          <a:p>
            <a:pPr>
              <a:lnSpc>
                <a:spcPct val="90000"/>
              </a:lnSpc>
            </a:pPr>
            <a:r>
              <a:rPr lang="en-CA" sz="2200"/>
              <a:t>de recevoir les soins que requiert son état;</a:t>
            </a:r>
          </a:p>
          <a:p>
            <a:pPr>
              <a:lnSpc>
                <a:spcPct val="90000"/>
              </a:lnSpc>
            </a:pPr>
            <a:r>
              <a:rPr lang="en-CA" sz="2200"/>
              <a:t>consentir à des soins ou de les refuser;</a:t>
            </a:r>
          </a:p>
          <a:p>
            <a:pPr>
              <a:lnSpc>
                <a:spcPct val="90000"/>
              </a:lnSpc>
            </a:pPr>
            <a:r>
              <a:rPr lang="en-CA" sz="2200"/>
              <a:t>de participer aux decisions;</a:t>
            </a:r>
          </a:p>
          <a:p>
            <a:pPr>
              <a:lnSpc>
                <a:spcPct val="90000"/>
              </a:lnSpc>
            </a:pPr>
            <a:r>
              <a:rPr lang="en-CA" sz="2200"/>
              <a:t>d’être accompagné, assisté et d’être représenté;</a:t>
            </a:r>
          </a:p>
          <a:p>
            <a:pPr>
              <a:lnSpc>
                <a:spcPct val="90000"/>
              </a:lnSpc>
            </a:pPr>
            <a:r>
              <a:rPr lang="en-CA" sz="2200"/>
              <a:t>de recevoir des services en anglais;</a:t>
            </a:r>
          </a:p>
          <a:p>
            <a:pPr>
              <a:lnSpc>
                <a:spcPct val="90000"/>
              </a:lnSpc>
            </a:pPr>
            <a:r>
              <a:rPr lang="en-CA" sz="2200"/>
              <a:t>d’accès à son dossier d’usager;</a:t>
            </a:r>
          </a:p>
          <a:p>
            <a:pPr>
              <a:lnSpc>
                <a:spcPct val="90000"/>
              </a:lnSpc>
            </a:pPr>
            <a:r>
              <a:rPr lang="en-CA" sz="2200"/>
              <a:t>à la confidentialité de son dossier d’usager;</a:t>
            </a:r>
          </a:p>
          <a:p>
            <a:pPr>
              <a:lnSpc>
                <a:spcPct val="90000"/>
              </a:lnSpc>
            </a:pPr>
            <a:r>
              <a:rPr lang="en-CA" sz="2200"/>
              <a:t>de porter plainte.</a:t>
            </a:r>
          </a:p>
          <a:p>
            <a:pPr>
              <a:lnSpc>
                <a:spcPct val="90000"/>
              </a:lnSpc>
            </a:pPr>
            <a:endParaRPr lang="en-CA" sz="2200"/>
          </a:p>
          <a:p>
            <a:pPr>
              <a:lnSpc>
                <a:spcPct val="90000"/>
              </a:lnSpc>
            </a:pPr>
            <a:endParaRPr lang="en-CA" sz="2200"/>
          </a:p>
          <a:p>
            <a:pPr>
              <a:lnSpc>
                <a:spcPct val="90000"/>
              </a:lnSpc>
            </a:pPr>
            <a:endParaRPr lang="fr-CA" sz="2200"/>
          </a:p>
        </p:txBody>
      </p:sp>
    </p:spTree>
    <p:extLst>
      <p:ext uri="{BB962C8B-B14F-4D97-AF65-F5344CB8AC3E}">
        <p14:creationId xmlns:p14="http://schemas.microsoft.com/office/powerpoint/2010/main" val="57438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heel(1)">
                                      <p:cBhvr>
                                        <p:cTn id="32" dur="2000"/>
                                        <p:tgtEl>
                                          <p:spTgt spid="3">
                                            <p:txEl>
                                              <p:pRg st="6" end="6"/>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wheel(1)">
                                      <p:cBhvr>
                                        <p:cTn id="38" dur="2000"/>
                                        <p:tgtEl>
                                          <p:spTgt spid="3">
                                            <p:txEl>
                                              <p:pRg st="8" end="8"/>
                                            </p:txEl>
                                          </p:spTgt>
                                        </p:tgtEl>
                                      </p:cBhvr>
                                    </p:animEffect>
                                  </p:childTnLst>
                                </p:cTn>
                              </p:par>
                              <p:par>
                                <p:cTn id="39" presetID="21" presetClass="entr" presetSubtype="1"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wheel(1)">
                                      <p:cBhvr>
                                        <p:cTn id="41" dur="2000"/>
                                        <p:tgtEl>
                                          <p:spTgt spid="3">
                                            <p:txEl>
                                              <p:pRg st="9" end="9"/>
                                            </p:txEl>
                                          </p:spTgt>
                                        </p:tgtEl>
                                      </p:cBhvr>
                                    </p:animEffect>
                                  </p:childTnLst>
                                </p:cTn>
                              </p:par>
                              <p:par>
                                <p:cTn id="42" presetID="21" presetClass="entr" presetSubtype="1" fill="hold" nodeType="with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wheel(1)">
                                      <p:cBhvr>
                                        <p:cTn id="44"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BD00E9C-3623-4004-8C21-31AB2AD2E7BE}"/>
              </a:ext>
            </a:extLst>
          </p:cNvPr>
          <p:cNvSpPr>
            <a:spLocks noGrp="1"/>
          </p:cNvSpPr>
          <p:nvPr>
            <p:ph type="title"/>
          </p:nvPr>
        </p:nvSpPr>
        <p:spPr>
          <a:xfrm>
            <a:off x="1041958" y="1233241"/>
            <a:ext cx="2430380" cy="4064628"/>
          </a:xfrm>
        </p:spPr>
        <p:txBody>
          <a:bodyPr>
            <a:normAutofit/>
          </a:bodyPr>
          <a:lstStyle/>
          <a:p>
            <a:pPr>
              <a:lnSpc>
                <a:spcPct val="90000"/>
              </a:lnSpc>
            </a:pPr>
            <a:r>
              <a:rPr lang="en-CA" sz="3700">
                <a:solidFill>
                  <a:srgbClr val="FFFFFF"/>
                </a:solidFill>
              </a:rPr>
              <a:t>L’éducateur spécialisé et les droits des usagers</a:t>
            </a:r>
            <a:endParaRPr lang="fr-CA" sz="3700">
              <a:solidFill>
                <a:srgbClr val="FFFFFF"/>
              </a:solidFill>
            </a:endParaRP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EC6F8EF7-5853-4C46-B804-5764D28C3C69}"/>
              </a:ext>
            </a:extLst>
          </p:cNvPr>
          <p:cNvSpPr>
            <a:spLocks noGrp="1"/>
          </p:cNvSpPr>
          <p:nvPr>
            <p:ph idx="1"/>
          </p:nvPr>
        </p:nvSpPr>
        <p:spPr>
          <a:xfrm>
            <a:off x="4572000" y="820880"/>
            <a:ext cx="3943349" cy="4889350"/>
          </a:xfrm>
        </p:spPr>
        <p:txBody>
          <a:bodyPr anchor="t">
            <a:normAutofit/>
          </a:bodyPr>
          <a:lstStyle/>
          <a:p>
            <a:pPr>
              <a:lnSpc>
                <a:spcPct val="90000"/>
              </a:lnSpc>
            </a:pPr>
            <a:endParaRPr lang="en-CA" sz="2200"/>
          </a:p>
          <a:p>
            <a:pPr>
              <a:lnSpc>
                <a:spcPct val="90000"/>
              </a:lnSpc>
            </a:pPr>
            <a:r>
              <a:rPr lang="en-CA" sz="2200"/>
              <a:t>I</a:t>
            </a:r>
            <a:r>
              <a:rPr lang="fr-CA" sz="2200" err="1"/>
              <a:t>nformer</a:t>
            </a:r>
            <a:r>
              <a:rPr lang="fr-CA" sz="2200"/>
              <a:t> les usagers au sujet des différents droits</a:t>
            </a:r>
          </a:p>
          <a:p>
            <a:pPr>
              <a:lnSpc>
                <a:spcPct val="90000"/>
              </a:lnSpc>
            </a:pPr>
            <a:endParaRPr lang="fr-CA" sz="2200"/>
          </a:p>
          <a:p>
            <a:pPr>
              <a:lnSpc>
                <a:spcPct val="90000"/>
              </a:lnSpc>
            </a:pPr>
            <a:r>
              <a:rPr lang="en-CA" sz="2200"/>
              <a:t>E</a:t>
            </a:r>
            <a:r>
              <a:rPr lang="fr-CA" sz="2200" err="1"/>
              <a:t>xpliquer</a:t>
            </a:r>
            <a:r>
              <a:rPr lang="fr-CA" sz="2200"/>
              <a:t> les soins et services disponibles</a:t>
            </a:r>
          </a:p>
          <a:p>
            <a:pPr marL="25718" indent="0">
              <a:lnSpc>
                <a:spcPct val="90000"/>
              </a:lnSpc>
              <a:buNone/>
            </a:pPr>
            <a:endParaRPr lang="fr-CA" sz="2200"/>
          </a:p>
          <a:p>
            <a:pPr>
              <a:lnSpc>
                <a:spcPct val="90000"/>
              </a:lnSpc>
            </a:pPr>
            <a:r>
              <a:rPr lang="en-CA" sz="2200"/>
              <a:t>A</a:t>
            </a:r>
            <a:r>
              <a:rPr lang="fr-CA" sz="2200" err="1"/>
              <a:t>ccompagner</a:t>
            </a:r>
            <a:r>
              <a:rPr lang="fr-CA" sz="2200"/>
              <a:t> une personne insatisfaite des soins et services reçus</a:t>
            </a:r>
          </a:p>
          <a:p>
            <a:pPr marL="25718" indent="0">
              <a:lnSpc>
                <a:spcPct val="90000"/>
              </a:lnSpc>
              <a:buNone/>
            </a:pPr>
            <a:endParaRPr lang="fr-CA" sz="2200"/>
          </a:p>
          <a:p>
            <a:pPr>
              <a:lnSpc>
                <a:spcPct val="90000"/>
              </a:lnSpc>
            </a:pPr>
            <a:r>
              <a:rPr lang="en-CA" sz="2200"/>
              <a:t>S</a:t>
            </a:r>
            <a:r>
              <a:rPr lang="fr-CA" sz="2200"/>
              <a:t>e conformer aux règles administratives et éthiques</a:t>
            </a:r>
          </a:p>
          <a:p>
            <a:pPr>
              <a:lnSpc>
                <a:spcPct val="90000"/>
              </a:lnSpc>
            </a:pPr>
            <a:endParaRPr lang="fr-CA" sz="2200"/>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667159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F3F1D61-5D91-766B-1FCC-9FFE74EEABD7}"/>
              </a:ext>
            </a:extLst>
          </p:cNvPr>
          <p:cNvSpPr>
            <a:spLocks noGrp="1"/>
          </p:cNvSpPr>
          <p:nvPr>
            <p:ph type="title"/>
          </p:nvPr>
        </p:nvSpPr>
        <p:spPr>
          <a:xfrm>
            <a:off x="1041958" y="1233241"/>
            <a:ext cx="2430380" cy="4064628"/>
          </a:xfrm>
        </p:spPr>
        <p:txBody>
          <a:bodyPr>
            <a:normAutofit/>
          </a:bodyPr>
          <a:lstStyle/>
          <a:p>
            <a:r>
              <a:rPr lang="fr-CA" sz="3100">
                <a:solidFill>
                  <a:srgbClr val="FFFFFF"/>
                </a:solidFill>
              </a:rPr>
              <a:t>Changements à venir</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C0F8178E-8225-C8F0-F9F6-B4EFA6EDBABA}"/>
              </a:ext>
            </a:extLst>
          </p:cNvPr>
          <p:cNvSpPr>
            <a:spLocks noGrp="1"/>
          </p:cNvSpPr>
          <p:nvPr>
            <p:ph idx="1"/>
          </p:nvPr>
        </p:nvSpPr>
        <p:spPr>
          <a:xfrm>
            <a:off x="4572000" y="820880"/>
            <a:ext cx="3943349" cy="4889350"/>
          </a:xfrm>
        </p:spPr>
        <p:txBody>
          <a:bodyPr anchor="t">
            <a:normAutofit/>
          </a:bodyPr>
          <a:lstStyle/>
          <a:p>
            <a:pPr>
              <a:lnSpc>
                <a:spcPct val="90000"/>
              </a:lnSpc>
            </a:pPr>
            <a:r>
              <a:rPr lang="fr-CA" sz="2200"/>
              <a:t>En mars 2023, le ministre de la santé, Christian Dubé, a annoncé que la LSSSS sera revue en profondeur pour mieux répondre aux besoins actuels de la société et améliorer la qualité et rapidité d’accès des services.</a:t>
            </a:r>
          </a:p>
          <a:p>
            <a:pPr>
              <a:lnSpc>
                <a:spcPct val="90000"/>
              </a:lnSpc>
            </a:pPr>
            <a:r>
              <a:rPr lang="fr-CA" sz="2200"/>
              <a:t>Restez au courant en </a:t>
            </a:r>
            <a:r>
              <a:rPr lang="fr-CA" sz="2200" err="1"/>
              <a:t>suivant</a:t>
            </a:r>
            <a:r>
              <a:rPr lang="fr-CA" sz="2200"/>
              <a:t>: </a:t>
            </a:r>
            <a:r>
              <a:rPr lang="fr-CA" sz="2200">
                <a:hlinkClick r:id="rId2"/>
              </a:rPr>
              <a:t>https://www.msss.gouv.qc.ca/</a:t>
            </a:r>
            <a:endParaRPr lang="fr-CA" sz="2200"/>
          </a:p>
          <a:p>
            <a:pPr>
              <a:lnSpc>
                <a:spcPct val="90000"/>
              </a:lnSpc>
            </a:pPr>
            <a:endParaRPr lang="fr-CA" sz="2200"/>
          </a:p>
          <a:p>
            <a:pPr>
              <a:lnSpc>
                <a:spcPct val="90000"/>
              </a:lnSpc>
            </a:pPr>
            <a:endParaRPr lang="fr-CA" sz="22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395779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8DC903-8304-C61F-C99E-05F7A6289A0F}"/>
              </a:ext>
            </a:extLst>
          </p:cNvPr>
          <p:cNvSpPr>
            <a:spLocks noGrp="1"/>
          </p:cNvSpPr>
          <p:nvPr>
            <p:ph type="title"/>
          </p:nvPr>
        </p:nvSpPr>
        <p:spPr/>
        <p:txBody>
          <a:bodyPr/>
          <a:lstStyle/>
          <a:p>
            <a:r>
              <a:rPr lang="fr-CA" dirty="0"/>
              <a:t>Médiagraphie</a:t>
            </a:r>
          </a:p>
        </p:txBody>
      </p:sp>
      <p:sp>
        <p:nvSpPr>
          <p:cNvPr id="3" name="Espace réservé du contenu 2">
            <a:extLst>
              <a:ext uri="{FF2B5EF4-FFF2-40B4-BE49-F238E27FC236}">
                <a16:creationId xmlns:a16="http://schemas.microsoft.com/office/drawing/2014/main" id="{962E3370-B231-8C43-3471-F189C08047A4}"/>
              </a:ext>
            </a:extLst>
          </p:cNvPr>
          <p:cNvSpPr>
            <a:spLocks noGrp="1"/>
          </p:cNvSpPr>
          <p:nvPr>
            <p:ph idx="1"/>
          </p:nvPr>
        </p:nvSpPr>
        <p:spPr/>
        <p:txBody>
          <a:bodyPr/>
          <a:lstStyle/>
          <a:p>
            <a:r>
              <a:rPr lang="fr-CA" sz="2000" dirty="0"/>
              <a:t>Dostie, I. (2023), L’intervention à caractère social et les lois, Fiche 3.</a:t>
            </a:r>
          </a:p>
          <a:p>
            <a:r>
              <a:rPr lang="fr-CA" sz="2000" dirty="0"/>
              <a:t>Protecteur du citoyen (2023), </a:t>
            </a:r>
            <a:r>
              <a:rPr lang="fr-CA" sz="2000" dirty="0">
                <a:hlinkClick r:id="rId2"/>
              </a:rPr>
              <a:t>https://protecteurducitoyen.qc.ca/fr/porter-plainte/comment-porter-plainte</a:t>
            </a:r>
            <a:endParaRPr lang="fr-CA" sz="2000" dirty="0"/>
          </a:p>
          <a:p>
            <a:endParaRPr lang="fr-CA" dirty="0"/>
          </a:p>
        </p:txBody>
      </p:sp>
    </p:spTree>
    <p:extLst>
      <p:ext uri="{BB962C8B-B14F-4D97-AF65-F5344CB8AC3E}">
        <p14:creationId xmlns:p14="http://schemas.microsoft.com/office/powerpoint/2010/main" val="957836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297CCAA-F007-468E-846F-DDA2E72C9D00}"/>
              </a:ext>
            </a:extLst>
          </p:cNvPr>
          <p:cNvSpPr>
            <a:spLocks noGrp="1"/>
          </p:cNvSpPr>
          <p:nvPr>
            <p:ph type="title"/>
          </p:nvPr>
        </p:nvSpPr>
        <p:spPr>
          <a:xfrm>
            <a:off x="717619" y="1112969"/>
            <a:ext cx="2952974" cy="4166010"/>
          </a:xfrm>
        </p:spPr>
        <p:txBody>
          <a:bodyPr>
            <a:normAutofit/>
          </a:bodyPr>
          <a:lstStyle/>
          <a:p>
            <a:r>
              <a:rPr lang="en-CA" sz="4100">
                <a:solidFill>
                  <a:srgbClr val="FFFFFF"/>
                </a:solidFill>
              </a:rPr>
              <a:t>Le droit à l’information</a:t>
            </a:r>
            <a:endParaRPr lang="fr-CA" sz="4100">
              <a:solidFill>
                <a:srgbClr val="FFFFFF"/>
              </a:solidFill>
            </a:endParaRPr>
          </a:p>
        </p:txBody>
      </p:sp>
      <p:sp>
        <p:nvSpPr>
          <p:cNvPr id="42" name="Freeform: Shape 4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4A1A0B1A-A0D8-478F-9334-EF738E01F96B}"/>
              </a:ext>
            </a:extLst>
          </p:cNvPr>
          <p:cNvSpPr>
            <a:spLocks noGrp="1"/>
          </p:cNvSpPr>
          <p:nvPr>
            <p:ph idx="1"/>
          </p:nvPr>
        </p:nvSpPr>
        <p:spPr>
          <a:xfrm>
            <a:off x="4572000" y="820880"/>
            <a:ext cx="3943349" cy="4889350"/>
          </a:xfrm>
        </p:spPr>
        <p:txBody>
          <a:bodyPr anchor="t">
            <a:normAutofit/>
          </a:bodyPr>
          <a:lstStyle/>
          <a:p>
            <a:pPr marL="25718" indent="0">
              <a:lnSpc>
                <a:spcPct val="90000"/>
              </a:lnSpc>
              <a:buNone/>
            </a:pPr>
            <a:r>
              <a:rPr lang="fr-FR" sz="2200"/>
              <a:t>Le droit d’être informé : </a:t>
            </a:r>
          </a:p>
          <a:p>
            <a:pPr>
              <a:lnSpc>
                <a:spcPct val="90000"/>
              </a:lnSpc>
            </a:pPr>
            <a:r>
              <a:rPr lang="fr-FR" sz="2200"/>
              <a:t>sur l’état de santé ; </a:t>
            </a:r>
          </a:p>
          <a:p>
            <a:pPr>
              <a:lnSpc>
                <a:spcPct val="90000"/>
              </a:lnSpc>
            </a:pPr>
            <a:r>
              <a:rPr lang="fr-FR" sz="2200"/>
              <a:t>sur les soins qui peuvent être offerts et sur leurs effets ;</a:t>
            </a:r>
          </a:p>
          <a:p>
            <a:pPr>
              <a:lnSpc>
                <a:spcPct val="90000"/>
              </a:lnSpc>
            </a:pPr>
            <a:r>
              <a:rPr lang="fr-FR" sz="2200"/>
              <a:t> sur les services existant dans le milieu et sur la façon de les obtenir ;</a:t>
            </a:r>
          </a:p>
          <a:p>
            <a:pPr>
              <a:lnSpc>
                <a:spcPct val="90000"/>
              </a:lnSpc>
            </a:pPr>
            <a:r>
              <a:rPr lang="fr-FR" sz="2200"/>
              <a:t>de tout accident survenu alors que la personne reçoit des services, si cet accident peut avoir des conséquences sur  l’état de santé ;</a:t>
            </a:r>
            <a:endParaRPr lang="fr-CA" sz="2200"/>
          </a:p>
          <a:p>
            <a:pPr>
              <a:lnSpc>
                <a:spcPct val="90000"/>
              </a:lnSpc>
            </a:pPr>
            <a:endParaRPr lang="fr-CA" sz="2200" i="1"/>
          </a:p>
          <a:p>
            <a:pPr>
              <a:lnSpc>
                <a:spcPct val="90000"/>
              </a:lnSpc>
            </a:pPr>
            <a:endParaRPr lang="fr-CA" sz="220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369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184D992-AE2F-4BAD-879E-E85E0E822700}"/>
              </a:ext>
            </a:extLst>
          </p:cNvPr>
          <p:cNvSpPr>
            <a:spLocks noGrp="1"/>
          </p:cNvSpPr>
          <p:nvPr>
            <p:ph type="title"/>
          </p:nvPr>
        </p:nvSpPr>
        <p:spPr>
          <a:xfrm>
            <a:off x="878305" y="1396686"/>
            <a:ext cx="2430380" cy="4064628"/>
          </a:xfrm>
        </p:spPr>
        <p:txBody>
          <a:bodyPr>
            <a:normAutofit/>
          </a:bodyPr>
          <a:lstStyle/>
          <a:p>
            <a:pPr>
              <a:lnSpc>
                <a:spcPct val="90000"/>
              </a:lnSpc>
            </a:pPr>
            <a:r>
              <a:rPr lang="en-CA">
                <a:solidFill>
                  <a:srgbClr val="FFFFFF"/>
                </a:solidFill>
              </a:rPr>
              <a:t>Le droit de recevoir des soins de qualité</a:t>
            </a:r>
            <a:endParaRPr lang="fr-CA">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315CE7CD-6921-442D-8CB6-7BA6FF470298}"/>
              </a:ext>
            </a:extLst>
          </p:cNvPr>
          <p:cNvSpPr>
            <a:spLocks noGrp="1"/>
          </p:cNvSpPr>
          <p:nvPr>
            <p:ph idx="1"/>
          </p:nvPr>
        </p:nvSpPr>
        <p:spPr>
          <a:xfrm>
            <a:off x="4027614" y="1526033"/>
            <a:ext cx="4152298" cy="3935281"/>
          </a:xfrm>
        </p:spPr>
        <p:txBody>
          <a:bodyPr>
            <a:normAutofit/>
          </a:bodyPr>
          <a:lstStyle/>
          <a:p>
            <a:pPr>
              <a:lnSpc>
                <a:spcPct val="90000"/>
              </a:lnSpc>
            </a:pPr>
            <a:r>
              <a:rPr lang="fr-FR" sz="2200"/>
              <a:t>Le droit de</a:t>
            </a:r>
            <a:r>
              <a:rPr lang="fr-FR" sz="2200" b="1"/>
              <a:t> recevoir des services</a:t>
            </a:r>
            <a:r>
              <a:rPr lang="fr-FR" sz="2200"/>
              <a:t> de santé et de services sociaux personnalisés et adéquats sur les plans scientifique, humain et social ;</a:t>
            </a:r>
          </a:p>
          <a:p>
            <a:pPr>
              <a:lnSpc>
                <a:spcPct val="90000"/>
              </a:lnSpc>
            </a:pPr>
            <a:endParaRPr lang="fr-FR" sz="2200"/>
          </a:p>
          <a:p>
            <a:pPr>
              <a:lnSpc>
                <a:spcPct val="90000"/>
              </a:lnSpc>
            </a:pPr>
            <a:r>
              <a:rPr lang="fr-FR" sz="2200"/>
              <a:t>Le droit </a:t>
            </a:r>
            <a:r>
              <a:rPr lang="fr-FR" sz="2200" b="1"/>
              <a:t>d’être traité de façon courtoise, juste et sécuritaire</a:t>
            </a:r>
            <a:r>
              <a:rPr lang="fr-FR" sz="2200"/>
              <a:t>, dans le respect de la dignité, de l’ autonomie et des besoins ;</a:t>
            </a:r>
            <a:endParaRPr lang="fr-CA" sz="2200"/>
          </a:p>
          <a:p>
            <a:pPr>
              <a:lnSpc>
                <a:spcPct val="90000"/>
              </a:lnSpc>
            </a:pPr>
            <a:endParaRPr lang="fr-CA" sz="2200"/>
          </a:p>
          <a:p>
            <a:pPr>
              <a:lnSpc>
                <a:spcPct val="90000"/>
              </a:lnSpc>
            </a:pPr>
            <a:endParaRPr lang="fr-CA" sz="2200"/>
          </a:p>
        </p:txBody>
      </p:sp>
    </p:spTree>
    <p:extLst>
      <p:ext uri="{BB962C8B-B14F-4D97-AF65-F5344CB8AC3E}">
        <p14:creationId xmlns:p14="http://schemas.microsoft.com/office/powerpoint/2010/main" val="3122005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8C4E40D-3A95-4767-AE49-B0BC8222364A}"/>
              </a:ext>
            </a:extLst>
          </p:cNvPr>
          <p:cNvSpPr>
            <a:spLocks noGrp="1"/>
          </p:cNvSpPr>
          <p:nvPr>
            <p:ph type="title"/>
          </p:nvPr>
        </p:nvSpPr>
        <p:spPr>
          <a:xfrm>
            <a:off x="717619" y="1112969"/>
            <a:ext cx="2952974" cy="4166010"/>
          </a:xfrm>
        </p:spPr>
        <p:txBody>
          <a:bodyPr>
            <a:normAutofit/>
          </a:bodyPr>
          <a:lstStyle/>
          <a:p>
            <a:r>
              <a:rPr lang="en-CA">
                <a:solidFill>
                  <a:srgbClr val="FFFFFF"/>
                </a:solidFill>
              </a:rPr>
              <a:t>Droit lié à la langue</a:t>
            </a:r>
            <a:endParaRPr lang="fr-CA">
              <a:solidFill>
                <a:srgbClr val="FFFFFF"/>
              </a:solidFill>
            </a:endParaRP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119AFA54-A3DA-4132-8257-6638C05A4DCC}"/>
              </a:ext>
            </a:extLst>
          </p:cNvPr>
          <p:cNvSpPr>
            <a:spLocks noGrp="1"/>
          </p:cNvSpPr>
          <p:nvPr>
            <p:ph idx="1"/>
          </p:nvPr>
        </p:nvSpPr>
        <p:spPr>
          <a:xfrm>
            <a:off x="4572000" y="820880"/>
            <a:ext cx="3943349" cy="4889350"/>
          </a:xfrm>
        </p:spPr>
        <p:txBody>
          <a:bodyPr anchor="t">
            <a:normAutofit/>
          </a:bodyPr>
          <a:lstStyle/>
          <a:p>
            <a:pPr marL="25718" indent="0">
              <a:buNone/>
            </a:pPr>
            <a:r>
              <a:rPr lang="fr-FR"/>
              <a:t> </a:t>
            </a:r>
            <a:endParaRPr lang="fr-CA"/>
          </a:p>
          <a:p>
            <a:pPr marL="25718" indent="0">
              <a:buNone/>
            </a:pPr>
            <a:r>
              <a:rPr lang="fr-FR"/>
              <a:t>Le droit de </a:t>
            </a:r>
            <a:r>
              <a:rPr lang="fr-FR" b="1"/>
              <a:t>recevoir des services en anglais</a:t>
            </a:r>
            <a:r>
              <a:rPr lang="fr-FR"/>
              <a:t>  si l’usager est anglophone, comme cela est prévu au programme d’accès de la région </a:t>
            </a:r>
            <a:endParaRPr lang="fr-CA"/>
          </a:p>
          <a:p>
            <a:endParaRPr lang="fr-CA"/>
          </a:p>
          <a:p>
            <a:endParaRPr lang="fr-CA"/>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87307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4C8B80C-EBA4-43CA-9869-F2022DA244C0}"/>
              </a:ext>
            </a:extLst>
          </p:cNvPr>
          <p:cNvSpPr>
            <a:spLocks noGrp="1"/>
          </p:cNvSpPr>
          <p:nvPr>
            <p:ph type="title"/>
          </p:nvPr>
        </p:nvSpPr>
        <p:spPr>
          <a:xfrm>
            <a:off x="878305" y="1396686"/>
            <a:ext cx="2430380" cy="4064628"/>
          </a:xfrm>
        </p:spPr>
        <p:txBody>
          <a:bodyPr>
            <a:normAutofit/>
          </a:bodyPr>
          <a:lstStyle/>
          <a:p>
            <a:r>
              <a:rPr lang="en-CA" sz="3400">
                <a:solidFill>
                  <a:srgbClr val="FFFFFF"/>
                </a:solidFill>
              </a:rPr>
              <a:t>Le droit d’être accompagné</a:t>
            </a:r>
            <a:endParaRPr lang="fr-CA" sz="3400">
              <a:solidFill>
                <a:srgbClr val="FFFFFF"/>
              </a:solidFill>
            </a:endParaRP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65D98781-C511-4707-B2A4-00631B163E74}"/>
              </a:ext>
            </a:extLst>
          </p:cNvPr>
          <p:cNvSpPr>
            <a:spLocks noGrp="1"/>
          </p:cNvSpPr>
          <p:nvPr>
            <p:ph idx="1"/>
          </p:nvPr>
        </p:nvSpPr>
        <p:spPr>
          <a:xfrm>
            <a:off x="4027614" y="1526033"/>
            <a:ext cx="4152298" cy="3935281"/>
          </a:xfrm>
        </p:spPr>
        <p:txBody>
          <a:bodyPr>
            <a:normAutofit/>
          </a:bodyPr>
          <a:lstStyle/>
          <a:p>
            <a:pPr marL="25718" indent="0">
              <a:buNone/>
            </a:pPr>
            <a:r>
              <a:rPr lang="fr-FR"/>
              <a:t>Le droit </a:t>
            </a:r>
            <a:r>
              <a:rPr lang="fr-FR" b="1"/>
              <a:t>d’être accompagné, aidé ou représenté</a:t>
            </a:r>
            <a:r>
              <a:rPr lang="fr-FR"/>
              <a:t>, au besoin, par une personne de son choix </a:t>
            </a:r>
            <a:endParaRPr lang="fr-CA"/>
          </a:p>
          <a:p>
            <a:endParaRPr lang="fr-CA"/>
          </a:p>
        </p:txBody>
      </p:sp>
    </p:spTree>
    <p:extLst>
      <p:ext uri="{BB962C8B-B14F-4D97-AF65-F5344CB8AC3E}">
        <p14:creationId xmlns:p14="http://schemas.microsoft.com/office/powerpoint/2010/main" val="3034791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c 26">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536887" y="795372"/>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823E72E1-7F52-4EFC-BB07-CF318AC57B50}"/>
              </a:ext>
            </a:extLst>
          </p:cNvPr>
          <p:cNvSpPr>
            <a:spLocks noGrp="1"/>
          </p:cNvSpPr>
          <p:nvPr>
            <p:ph idx="1"/>
          </p:nvPr>
        </p:nvSpPr>
        <p:spPr>
          <a:xfrm>
            <a:off x="628650" y="1461360"/>
            <a:ext cx="4152297" cy="3935281"/>
          </a:xfrm>
        </p:spPr>
        <p:txBody>
          <a:bodyPr>
            <a:normAutofit/>
          </a:bodyPr>
          <a:lstStyle/>
          <a:p>
            <a:pPr marL="25718" indent="0">
              <a:lnSpc>
                <a:spcPct val="90000"/>
              </a:lnSpc>
              <a:buNone/>
            </a:pPr>
            <a:r>
              <a:rPr lang="fr-FR" sz="2700"/>
              <a:t>Le droit de</a:t>
            </a:r>
            <a:r>
              <a:rPr lang="fr-FR" sz="2700" b="1"/>
              <a:t> choisir le professionnel ou l’établissement**</a:t>
            </a:r>
            <a:r>
              <a:rPr lang="fr-FR" sz="2700"/>
              <a:t> qui fournira les soins et services dont la personne a besoin ;</a:t>
            </a:r>
          </a:p>
          <a:p>
            <a:pPr>
              <a:lnSpc>
                <a:spcPct val="90000"/>
              </a:lnSpc>
            </a:pPr>
            <a:endParaRPr lang="fr-FR" sz="2700"/>
          </a:p>
          <a:p>
            <a:pPr marL="25718" indent="0">
              <a:lnSpc>
                <a:spcPct val="90000"/>
              </a:lnSpc>
              <a:buNone/>
            </a:pPr>
            <a:r>
              <a:rPr lang="fr-FR" sz="2700"/>
              <a:t>**Selon les </a:t>
            </a:r>
            <a:r>
              <a:rPr lang="fr-CA" sz="2700"/>
              <a:t>ressources matérielles, humaines et financières disponibles</a:t>
            </a:r>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4297" y="1119031"/>
            <a:ext cx="3464953"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8095" y="4737713"/>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AC82B703-3A3E-4ED9-93B0-B3CEF88919CD}"/>
              </a:ext>
            </a:extLst>
          </p:cNvPr>
          <p:cNvSpPr>
            <a:spLocks noGrp="1"/>
          </p:cNvSpPr>
          <p:nvPr>
            <p:ph type="title"/>
          </p:nvPr>
        </p:nvSpPr>
        <p:spPr>
          <a:xfrm>
            <a:off x="5605710" y="1396686"/>
            <a:ext cx="2430380" cy="4064628"/>
          </a:xfrm>
        </p:spPr>
        <p:txBody>
          <a:bodyPr>
            <a:normAutofit/>
          </a:bodyPr>
          <a:lstStyle/>
          <a:p>
            <a:r>
              <a:rPr lang="en-CA" b="1">
                <a:solidFill>
                  <a:srgbClr val="FFFFFF"/>
                </a:solidFill>
              </a:rPr>
              <a:t>Le droit de choisir</a:t>
            </a:r>
            <a:endParaRPr lang="fr-CA" b="1">
              <a:solidFill>
                <a:srgbClr val="FFFFFF"/>
              </a:solidFill>
            </a:endParaRPr>
          </a:p>
        </p:txBody>
      </p:sp>
    </p:spTree>
    <p:extLst>
      <p:ext uri="{BB962C8B-B14F-4D97-AF65-F5344CB8AC3E}">
        <p14:creationId xmlns:p14="http://schemas.microsoft.com/office/powerpoint/2010/main" val="81536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quiredFrom xmlns="6d93d202-47fc-4405-873a-cab67cc5f1b2" xsi:nil="true"/>
    <IsSearchable xmlns="6d93d202-47fc-4405-873a-cab67cc5f1b2">true</IsSearchable>
    <EditorialStatus xmlns="6d93d202-47fc-4405-873a-cab67cc5f1b2">Complete</EditorialStatus>
    <OriginAsset xmlns="6d93d202-47fc-4405-873a-cab67cc5f1b2" xsi:nil="true"/>
    <ThumbnailAssetId xmlns="6d93d202-47fc-4405-873a-cab67cc5f1b2" xsi:nil="true"/>
    <TrustLevel xmlns="6d93d202-47fc-4405-873a-cab67cc5f1b2">3 Community New</TrustLevel>
    <MarketSpecific xmlns="6d93d202-47fc-4405-873a-cab67cc5f1b2">true</MarketSpecific>
    <TPNamespace xmlns="6d93d202-47fc-4405-873a-cab67cc5f1b2" xsi:nil="true"/>
    <DirectSourceMarket xmlns="6d93d202-47fc-4405-873a-cab67cc5f1b2">english</DirectSourceMarket>
    <MachineTranslated xmlns="6d93d202-47fc-4405-873a-cab67cc5f1b2">false</MachineTranslated>
    <PlannedPubDate xmlns="6d93d202-47fc-4405-873a-cab67cc5f1b2" xsi:nil="true"/>
    <SubmitterId xmlns="6d93d202-47fc-4405-873a-cab67cc5f1b2">9c60ae39-ee33-43c2-b863-454968d0f2cc</SubmitterId>
    <Downloads xmlns="6d93d202-47fc-4405-873a-cab67cc5f1b2">0</Downloads>
    <OriginalSourceMarket xmlns="6d93d202-47fc-4405-873a-cab67cc5f1b2">english</OriginalSourceMarket>
    <PublishTargets xmlns="6d93d202-47fc-4405-873a-cab67cc5f1b2">OfficeOnline</PublishTargets>
    <ArtSampleDocs xmlns="6d93d202-47fc-4405-873a-cab67cc5f1b2" xsi:nil="true"/>
    <ApprovalLog xmlns="6d93d202-47fc-4405-873a-cab67cc5f1b2" xsi:nil="true"/>
    <ApprovalStatus xmlns="6d93d202-47fc-4405-873a-cab67cc5f1b2">InProgress</ApprovalStatus>
    <TPComponent xmlns="6d93d202-47fc-4405-873a-cab67cc5f1b2">PPTFiles</TPComponent>
    <EditorialTags xmlns="6d93d202-47fc-4405-873a-cab67cc5f1b2" xsi:nil="true"/>
    <TPExecutable xmlns="6d93d202-47fc-4405-873a-cab67cc5f1b2" xsi:nil="true"/>
    <LastHandOff xmlns="6d93d202-47fc-4405-873a-cab67cc5f1b2" xsi:nil="true"/>
    <BusinessGroup xmlns="6d93d202-47fc-4405-873a-cab67cc5f1b2" xsi:nil="true"/>
    <TPAppVersion xmlns="6d93d202-47fc-4405-873a-cab67cc5f1b2">12</TPAppVersion>
    <VoteCount xmlns="6d93d202-47fc-4405-873a-cab67cc5f1b2" xsi:nil="true"/>
    <APAuthor xmlns="6d93d202-47fc-4405-873a-cab67cc5f1b2">
      <UserInfo>
        <DisplayName>_o14migrate</DisplayName>
        <AccountId>266</AccountId>
        <AccountType/>
      </UserInfo>
    </APAuthor>
    <TPCommandLine xmlns="6d93d202-47fc-4405-873a-cab67cc5f1b2">{PP} /n {FilePath}</TPCommandLine>
    <UACurrentWords xmlns="6d93d202-47fc-4405-873a-cab67cc5f1b2" xsi:nil="true"/>
    <AssetId xmlns="6d93d202-47fc-4405-873a-cab67cc5f1b2">TP030007486</AssetId>
    <Manager xmlns="6d93d202-47fc-4405-873a-cab67cc5f1b2" xsi:nil="true"/>
    <NumericId xmlns="6d93d202-47fc-4405-873a-cab67cc5f1b2">-1</NumericId>
    <Component xmlns="64acb2c5-0a2b-4bda-bd34-58e36cbb80d2" xsi:nil="true"/>
    <HandoffToMSDN xmlns="6d93d202-47fc-4405-873a-cab67cc5f1b2" xsi:nil="true"/>
    <Markets xmlns="6d93d202-47fc-4405-873a-cab67cc5f1b2">
      <Value>2</Value>
    </Markets>
    <UALocComments xmlns="6d93d202-47fc-4405-873a-cab67cc5f1b2" xsi:nil="true"/>
    <UALocRecommendation xmlns="6d93d202-47fc-4405-873a-cab67cc5f1b2">Localize</UALocRecommendation>
    <AssetStart xmlns="6d93d202-47fc-4405-873a-cab67cc5f1b2">2010-04-16T14:38:07+00:00</AssetStart>
    <CrawlForDependencies xmlns="6d93d202-47fc-4405-873a-cab67cc5f1b2">false</CrawlForDependencies>
    <LastModifiedDateTime xmlns="6d93d202-47fc-4405-873a-cab67cc5f1b2" xsi:nil="true"/>
    <LastPublishResultLookup xmlns="6d93d202-47fc-4405-873a-cab67cc5f1b2" xsi:nil="true"/>
    <PublishStatusLookup xmlns="6d93d202-47fc-4405-873a-cab67cc5f1b2">
      <Value>328948</Value>
      <Value>502349</Value>
    </PublishStatusLookup>
    <AverageRating xmlns="6d93d202-47fc-4405-873a-cab67cc5f1b2" xsi:nil="true"/>
    <CSXUpdate xmlns="6d93d202-47fc-4405-873a-cab67cc5f1b2">false</CSXUpdate>
    <UAProjectedTotalWords xmlns="6d93d202-47fc-4405-873a-cab67cc5f1b2" xsi:nil="true"/>
    <AssetExpire xmlns="6d93d202-47fc-4405-873a-cab67cc5f1b2">2100-01-01T00:00:00+00:00</AssetExpire>
    <AssetType xmlns="6d93d202-47fc-4405-873a-cab67cc5f1b2">TP</AssetType>
    <IntlLangReviewDate xmlns="6d93d202-47fc-4405-873a-cab67cc5f1b2" xsi:nil="true"/>
    <TPFriendlyName xmlns="6d93d202-47fc-4405-873a-cab67cc5f1b2">Thème scolaire - Pile de cahier</TPFriendlyName>
    <IntlLangReview xmlns="6d93d202-47fc-4405-873a-cab67cc5f1b2" xsi:nil="true"/>
    <OOCacheId xmlns="6d93d202-47fc-4405-873a-cab67cc5f1b2" xsi:nil="true"/>
    <PolicheckWords xmlns="6d93d202-47fc-4405-873a-cab67cc5f1b2" xsi:nil="true"/>
    <TemplateStatus xmlns="6d93d202-47fc-4405-873a-cab67cc5f1b2">Complete</TemplateStatus>
    <CSXSubmissionMarket xmlns="6d93d202-47fc-4405-873a-cab67cc5f1b2" xsi:nil="true"/>
    <FriendlyTitle xmlns="6d93d202-47fc-4405-873a-cab67cc5f1b2" xsi:nil="true"/>
    <TPLaunchHelpLinkType xmlns="6d93d202-47fc-4405-873a-cab67cc5f1b2" xsi:nil="true"/>
    <Providers xmlns="6d93d202-47fc-4405-873a-cab67cc5f1b2" xsi:nil="true"/>
    <SourceTitle xmlns="6d93d202-47fc-4405-873a-cab67cc5f1b2">Thème scolaire - Pile de cahier</SourceTitle>
    <TemplateTemplateType xmlns="6d93d202-47fc-4405-873a-cab67cc5f1b2">PowerPoint 12 Default</TemplateTemplateType>
    <TimesCloned xmlns="6d93d202-47fc-4405-873a-cab67cc5f1b2" xsi:nil="true"/>
    <ClipArtFilename xmlns="6d93d202-47fc-4405-873a-cab67cc5f1b2" xsi:nil="true"/>
    <APDescription xmlns="6d93d202-47fc-4405-873a-cab67cc5f1b2" xsi:nil="true"/>
    <TPApplication xmlns="6d93d202-47fc-4405-873a-cab67cc5f1b2">PowerPoint</TPApplication>
    <CSXHash xmlns="6d93d202-47fc-4405-873a-cab67cc5f1b2">kHUMHUq9gDp339MQsTfMKrXQ0jY=</CSXHash>
    <PrimaryImageGen xmlns="6d93d202-47fc-4405-873a-cab67cc5f1b2">true</PrimaryImageGen>
    <ContentItem xmlns="6d93d202-47fc-4405-873a-cab67cc5f1b2" xsi:nil="true"/>
    <IsDeleted xmlns="6d93d202-47fc-4405-873a-cab67cc5f1b2">false</IsDeleted>
    <ShowIn xmlns="6d93d202-47fc-4405-873a-cab67cc5f1b2">Show everywhere</ShowIn>
    <BugNumber xmlns="6d93d202-47fc-4405-873a-cab67cc5f1b2" xsi:nil="true"/>
    <LegacyData xmlns="6d93d202-47fc-4405-873a-cab67cc5f1b2">ListingID:;Manager:;BuildStatus:Publish Passed;MockupPath:</LegacyData>
    <TPLaunchHelpLink xmlns="6d93d202-47fc-4405-873a-cab67cc5f1b2" xsi:nil="true"/>
    <Milestone xmlns="6d93d202-47fc-4405-873a-cab67cc5f1b2" xsi:nil="true"/>
    <UANotes xmlns="6d93d202-47fc-4405-873a-cab67cc5f1b2" xsi:nil="true"/>
    <Description0 xmlns="64acb2c5-0a2b-4bda-bd34-58e36cbb80d2" xsi:nil="true"/>
    <IntlLangReviewer xmlns="6d93d202-47fc-4405-873a-cab67cc5f1b2" xsi:nil="true"/>
    <IntlLocPriority xmlns="6d93d202-47fc-4405-873a-cab67cc5f1b2" xsi:nil="true"/>
    <OpenTemplate xmlns="6d93d202-47fc-4405-873a-cab67cc5f1b2">true</OpenTemplate>
    <Provider xmlns="6d93d202-47fc-4405-873a-cab67cc5f1b2" xsi:nil="true"/>
    <CSXSubmissionDate xmlns="6d93d202-47fc-4405-873a-cab67cc5f1b2">2009-10-11T07:00:00+00:00</CSXSubmissionDate>
    <TPClientViewer xmlns="6d93d202-47fc-4405-873a-cab67cc5f1b2" xsi:nil="true"/>
    <DSATActionTaken xmlns="6d93d202-47fc-4405-873a-cab67cc5f1b2" xsi:nil="true"/>
    <APEditor xmlns="6d93d202-47fc-4405-873a-cab67cc5f1b2">
      <UserInfo>
        <DisplayName>_o14migrate</DisplayName>
        <AccountId>266</AccountId>
        <AccountType/>
      </UserInfo>
    </APEditor>
    <TPInstallLocation xmlns="6d93d202-47fc-4405-873a-cab67cc5f1b2">{My Templates}</TPInstallLocation>
    <OutputCachingOn xmlns="6d93d202-47fc-4405-873a-cab67cc5f1b2">false</OutputCachingOn>
    <ParentAssetId xmlns="6d93d202-47fc-4405-873a-cab67cc5f1b2" xsi:nil="true"/>
    <LocManualTestRequired xmlns="6d93d202-47fc-4405-873a-cab67cc5f1b2">false</LocManualTestRequired>
    <LocalizationTagsTaxHTField0 xmlns="6d93d202-47fc-4405-873a-cab67cc5f1b2">
      <Terms xmlns="http://schemas.microsoft.com/office/infopath/2007/PartnerControls"/>
    </LocalizationTagsTaxHTField0>
    <CampaignTagsTaxHTField0 xmlns="6d93d202-47fc-4405-873a-cab67cc5f1b2">
      <Terms xmlns="http://schemas.microsoft.com/office/infopath/2007/PartnerControls"/>
    </CampaignTagsTaxHTField0>
    <LocLastLocAttemptVersionLookup xmlns="6d93d202-47fc-4405-873a-cab67cc5f1b2">169879</LocLastLocAttemptVersionLookup>
    <InternalTagsTaxHTField0 xmlns="6d93d202-47fc-4405-873a-cab67cc5f1b2">
      <Terms xmlns="http://schemas.microsoft.com/office/infopath/2007/PartnerControls"/>
    </InternalTagsTaxHTField0>
    <LocRecommendedHandoff xmlns="6d93d202-47fc-4405-873a-cab67cc5f1b2" xsi:nil="true"/>
    <BlockPublish xmlns="6d93d202-47fc-4405-873a-cab67cc5f1b2">false</BlockPublish>
    <LocComments xmlns="6d93d202-47fc-4405-873a-cab67cc5f1b2" xsi:nil="true"/>
    <TaxCatchAll xmlns="6d93d202-47fc-4405-873a-cab67cc5f1b2"/>
    <OriginalRelease xmlns="6d93d202-47fc-4405-873a-cab67cc5f1b2">14</OriginalRelease>
    <RecommendationsModifier xmlns="6d93d202-47fc-4405-873a-cab67cc5f1b2" xsi:nil="true"/>
    <ScenarioTagsTaxHTField0 xmlns="6d93d202-47fc-4405-873a-cab67cc5f1b2">
      <Terms xmlns="http://schemas.microsoft.com/office/infopath/2007/PartnerControls"/>
    </ScenarioTagsTaxHTField0>
    <FeatureTagsTaxHTField0 xmlns="6d93d202-47fc-4405-873a-cab67cc5f1b2">
      <Terms xmlns="http://schemas.microsoft.com/office/infopath/2007/PartnerControls"/>
    </FeatureTagsTaxHTField0>
    <LocMarketGroupTiers2 xmlns="6d93d202-47fc-4405-873a-cab67cc5f1b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9924D1ECC420D47A2456556BC94F7370400BDF4491DEA4973499845289601F88B9F" ma:contentTypeVersion="55" ma:contentTypeDescription="Create a new document." ma:contentTypeScope="" ma:versionID="41eb558a2b826e6e4f9defd990175bec">
  <xsd:schema xmlns:xsd="http://www.w3.org/2001/XMLSchema" xmlns:xs="http://www.w3.org/2001/XMLSchema" xmlns:p="http://schemas.microsoft.com/office/2006/metadata/properties" xmlns:ns2="6d93d202-47fc-4405-873a-cab67cc5f1b2" xmlns:ns3="64acb2c5-0a2b-4bda-bd34-58e36cbb80d2" targetNamespace="http://schemas.microsoft.com/office/2006/metadata/properties" ma:root="true" ma:fieldsID="19deea0185cf7bc57eee9b90b1ba2ace" ns2:_="" ns3:_="">
    <xsd:import namespace="6d93d202-47fc-4405-873a-cab67cc5f1b2"/>
    <xsd:import namespace="64acb2c5-0a2b-4bda-bd34-58e36cbb80d2"/>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93d202-47fc-4405-873a-cab67cc5f1b2"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79c007-7f28-4db9-9ba1-525d19a3279b}"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80C6DD30-196A-4C6B-B1BF-A43F3B8ACD4F}" ma:internalName="CSXSubmissionMarket" ma:readOnly="false" ma:showField="MarketName" ma:web="6d93d202-47fc-4405-873a-cab67cc5f1b2">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bb16b974-ed24-4278-8820-8e232d38904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7E2D4CA2-442A-4FDA-AA57-71B8C7B2C53C}" ma:internalName="InProjectListLookup" ma:readOnly="true" ma:showField="InProjectLis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fd9a49dc-3dbf-4047-b62d-1d587abe7b40}"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7E2D4CA2-442A-4FDA-AA57-71B8C7B2C53C}" ma:internalName="LastCompleteVersionLookup" ma:readOnly="true" ma:showField="LastComplete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7E2D4CA2-442A-4FDA-AA57-71B8C7B2C53C}" ma:internalName="LastPreviewErrorLookup" ma:readOnly="true" ma:showField="LastPreview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7E2D4CA2-442A-4FDA-AA57-71B8C7B2C53C}" ma:internalName="LastPreviewResultLookup" ma:readOnly="true" ma:showField="LastPreview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7E2D4CA2-442A-4FDA-AA57-71B8C7B2C53C}" ma:internalName="LastPreviewAttemptDateLookup" ma:readOnly="true" ma:showField="LastPreview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7E2D4CA2-442A-4FDA-AA57-71B8C7B2C53C}" ma:internalName="LastPreviewedByLookup" ma:readOnly="true" ma:showField="LastPreview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7E2D4CA2-442A-4FDA-AA57-71B8C7B2C53C}" ma:internalName="LastPreviewTimeLookup" ma:readOnly="true" ma:showField="LastPreview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7E2D4CA2-442A-4FDA-AA57-71B8C7B2C53C}" ma:internalName="LastPreviewVersionLookup" ma:readOnly="true" ma:showField="LastPreview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7E2D4CA2-442A-4FDA-AA57-71B8C7B2C53C}" ma:internalName="LastPublishErrorLookup" ma:readOnly="true" ma:showField="LastPublish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7E2D4CA2-442A-4FDA-AA57-71B8C7B2C53C}" ma:internalName="LastPublishResultLookup" ma:readOnly="true" ma:showField="LastPublish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7E2D4CA2-442A-4FDA-AA57-71B8C7B2C53C}" ma:internalName="LastPublishAttemptDateLookup" ma:readOnly="true" ma:showField="LastPublish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7E2D4CA2-442A-4FDA-AA57-71B8C7B2C53C}" ma:internalName="LastPublishedByLookup" ma:readOnly="true" ma:showField="LastPublish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7E2D4CA2-442A-4FDA-AA57-71B8C7B2C53C}" ma:internalName="LastPublishTimeLookup" ma:readOnly="true" ma:showField="LastPublish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7E2D4CA2-442A-4FDA-AA57-71B8C7B2C53C}" ma:internalName="LastPublishVersionLookup" ma:readOnly="true" ma:showField="LastPublish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4CDE398E-75A7-4993-8C61-2BFD31F64754}" ma:internalName="LocLastLocAttemptVersionLookup" ma:readOnly="false" ma:showField="LastLocAttemptVersion" ma:web="6d93d202-47fc-4405-873a-cab67cc5f1b2">
      <xsd:simpleType>
        <xsd:restriction base="dms:Lookup"/>
      </xsd:simpleType>
    </xsd:element>
    <xsd:element name="LocLastLocAttemptVersionTypeLookup" ma:index="72" nillable="true" ma:displayName="Loc Last Loc Attempt Version Type" ma:default="" ma:list="{4CDE398E-75A7-4993-8C61-2BFD31F64754}" ma:internalName="LocLastLocAttemptVersionTypeLookup" ma:readOnly="true" ma:showField="LastLocAttemptVersionType" ma:web="6d93d202-47fc-4405-873a-cab67cc5f1b2">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4CDE398E-75A7-4993-8C61-2BFD31F64754}" ma:internalName="LocNewPublishedVersionLookup" ma:readOnly="true" ma:showField="NewPublishedVersion" ma:web="6d93d202-47fc-4405-873a-cab67cc5f1b2">
      <xsd:simpleType>
        <xsd:restriction base="dms:Lookup"/>
      </xsd:simpleType>
    </xsd:element>
    <xsd:element name="LocOverallHandbackStatusLookup" ma:index="76" nillable="true" ma:displayName="Loc Overall Handback Status" ma:default="" ma:list="{4CDE398E-75A7-4993-8C61-2BFD31F64754}" ma:internalName="LocOverallHandbackStatusLookup" ma:readOnly="true" ma:showField="OverallHandbackStatus" ma:web="6d93d202-47fc-4405-873a-cab67cc5f1b2">
      <xsd:simpleType>
        <xsd:restriction base="dms:Lookup"/>
      </xsd:simpleType>
    </xsd:element>
    <xsd:element name="LocOverallLocStatusLookup" ma:index="77" nillable="true" ma:displayName="Loc Overall Localize Status" ma:default="" ma:list="{4CDE398E-75A7-4993-8C61-2BFD31F64754}" ma:internalName="LocOverallLocStatusLookup" ma:readOnly="true" ma:showField="OverallLocStatus" ma:web="6d93d202-47fc-4405-873a-cab67cc5f1b2">
      <xsd:simpleType>
        <xsd:restriction base="dms:Lookup"/>
      </xsd:simpleType>
    </xsd:element>
    <xsd:element name="LocOverallPreviewStatusLookup" ma:index="78" nillable="true" ma:displayName="Loc Overall Preview Status" ma:default="" ma:list="{4CDE398E-75A7-4993-8C61-2BFD31F64754}" ma:internalName="LocOverallPreviewStatusLookup" ma:readOnly="true" ma:showField="OverallPreviewStatus" ma:web="6d93d202-47fc-4405-873a-cab67cc5f1b2">
      <xsd:simpleType>
        <xsd:restriction base="dms:Lookup"/>
      </xsd:simpleType>
    </xsd:element>
    <xsd:element name="LocOverallPublishStatusLookup" ma:index="79" nillable="true" ma:displayName="Loc Overall Publish Status" ma:default="" ma:list="{4CDE398E-75A7-4993-8C61-2BFD31F64754}" ma:internalName="LocOverallPublishStatusLookup" ma:readOnly="true" ma:showField="OverallPublishStatus" ma:web="6d93d202-47fc-4405-873a-cab67cc5f1b2">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4CDE398E-75A7-4993-8C61-2BFD31F64754}" ma:internalName="LocProcessedForHandoffsLookup" ma:readOnly="true" ma:showField="ProcessedForHandoffs" ma:web="6d93d202-47fc-4405-873a-cab67cc5f1b2">
      <xsd:simpleType>
        <xsd:restriction base="dms:Lookup"/>
      </xsd:simpleType>
    </xsd:element>
    <xsd:element name="LocProcessedForMarketsLookup" ma:index="82" nillable="true" ma:displayName="Loc Processed For Markets" ma:default="" ma:list="{4CDE398E-75A7-4993-8C61-2BFD31F64754}" ma:internalName="LocProcessedForMarketsLookup" ma:readOnly="true" ma:showField="ProcessedForMarkets" ma:web="6d93d202-47fc-4405-873a-cab67cc5f1b2">
      <xsd:simpleType>
        <xsd:restriction base="dms:Lookup"/>
      </xsd:simpleType>
    </xsd:element>
    <xsd:element name="LocPublishedDependentAssetsLookup" ma:index="83" nillable="true" ma:displayName="Loc Published Dependent Assets" ma:default="" ma:list="{4CDE398E-75A7-4993-8C61-2BFD31F64754}" ma:internalName="LocPublishedDependentAssetsLookup" ma:readOnly="true" ma:showField="PublishedDependentAssets" ma:web="6d93d202-47fc-4405-873a-cab67cc5f1b2">
      <xsd:simpleType>
        <xsd:restriction base="dms:Lookup"/>
      </xsd:simpleType>
    </xsd:element>
    <xsd:element name="LocPublishedLinkedAssetsLookup" ma:index="84" nillable="true" ma:displayName="Loc Published Linked Assets" ma:default="" ma:list="{4CDE398E-75A7-4993-8C61-2BFD31F64754}" ma:internalName="LocPublishedLinkedAssetsLookup" ma:readOnly="true" ma:showField="PublishedLinkedAssets" ma:web="6d93d202-47fc-4405-873a-cab67cc5f1b2">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db560eb5-700a-4f94-8fda-b57de4261f12}"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80C6DD30-196A-4C6B-B1BF-A43F3B8ACD4F}" ma:internalName="Markets" ma:readOnly="false" ma:showField="MarketNa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7E2D4CA2-442A-4FDA-AA57-71B8C7B2C53C}" ma:internalName="NumOfRatingsLookup" ma:readOnly="true" ma:showField="NumOfRating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7E2D4CA2-442A-4FDA-AA57-71B8C7B2C53C}" ma:internalName="PublishStatusLookup" ma:readOnly="false" ma:showField="PublishStatu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6e3f7319-fb8f-4449-8902-000ab73a8566}"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11d213f5-ec09-44b6-a8be-9da225be7a8d}" ma:internalName="TaxCatchAll" ma:showField="CatchAllData"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11d213f5-ec09-44b6-a8be-9da225be7a8d}" ma:internalName="TaxCatchAllLabel" ma:readOnly="true" ma:showField="CatchAllDataLabel"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acb2c5-0a2b-4bda-bd34-58e36cbb80d2"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A8E3D7-FADB-4B96-9314-8F42286C8B77}">
  <ds:schemaRefs>
    <ds:schemaRef ds:uri="http://schemas.microsoft.com/sharepoint/v3/contenttype/forms"/>
  </ds:schemaRefs>
</ds:datastoreItem>
</file>

<file path=customXml/itemProps2.xml><?xml version="1.0" encoding="utf-8"?>
<ds:datastoreItem xmlns:ds="http://schemas.openxmlformats.org/officeDocument/2006/customXml" ds:itemID="{967A4EDE-E55A-4D5E-B7C9-7B00785CC817}">
  <ds:schemaRefs>
    <ds:schemaRef ds:uri="http://schemas.microsoft.com/office/2006/metadata/properties"/>
    <ds:schemaRef ds:uri="http://schemas.microsoft.com/office/infopath/2007/PartnerControls"/>
    <ds:schemaRef ds:uri="6d93d202-47fc-4405-873a-cab67cc5f1b2"/>
    <ds:schemaRef ds:uri="64acb2c5-0a2b-4bda-bd34-58e36cbb80d2"/>
  </ds:schemaRefs>
</ds:datastoreItem>
</file>

<file path=customXml/itemProps3.xml><?xml version="1.0" encoding="utf-8"?>
<ds:datastoreItem xmlns:ds="http://schemas.openxmlformats.org/officeDocument/2006/customXml" ds:itemID="{03EDC3DC-7CD4-4901-87B6-B4B13BED03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93d202-47fc-4405-873a-cab67cc5f1b2"/>
    <ds:schemaRef ds:uri="64acb2c5-0a2b-4bda-bd34-58e36cbb80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tf30007486_win32</Template>
  <TotalTime>344</TotalTime>
  <Words>2019</Words>
  <Application>Microsoft Office PowerPoint</Application>
  <PresentationFormat>Affichage à l'écran (4:3)</PresentationFormat>
  <Paragraphs>216</Paragraphs>
  <Slides>42</Slides>
  <Notes>0</Notes>
  <HiddenSlides>5</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42</vt:i4>
      </vt:variant>
    </vt:vector>
  </HeadingPairs>
  <TitlesOfParts>
    <vt:vector size="45" baseType="lpstr">
      <vt:lpstr>Arial</vt:lpstr>
      <vt:lpstr>Calibri</vt:lpstr>
      <vt:lpstr>Thème Office</vt:lpstr>
      <vt:lpstr>La loi sur le système de santé et des services sociaux (LSSSS) Les bases</vt:lpstr>
      <vt:lpstr> Introduction à la LSSSS </vt:lpstr>
      <vt:lpstr>Représentation de l’offre de service</vt:lpstr>
      <vt:lpstr>Les droits des usagers  (Dostie, Fiche 3, pp 37-39)</vt:lpstr>
      <vt:lpstr>Le droit à l’information</vt:lpstr>
      <vt:lpstr>Le droit de recevoir des soins de qualité</vt:lpstr>
      <vt:lpstr>Droit lié à la langue</vt:lpstr>
      <vt:lpstr>Le droit d’être accompagné</vt:lpstr>
      <vt:lpstr>Le droit de choisir</vt:lpstr>
      <vt:lpstr>Le droit au consentement</vt:lpstr>
      <vt:lpstr>Consentement et Code civil du Québec</vt:lpstr>
      <vt:lpstr>Consentement libre et éclairé</vt:lpstr>
      <vt:lpstr>Le consentement aux soins (p.28)</vt:lpstr>
      <vt:lpstr>Les soins requis par son état et les soins non requis  </vt:lpstr>
      <vt:lpstr>Soins requis par son état (14 ans)</vt:lpstr>
      <vt:lpstr>Les soins non requis par son état de santé (18 ans ou consentement parental par écrit)</vt:lpstr>
      <vt:lpstr>Particularité du consentement d’un mineur de 14 ans </vt:lpstr>
      <vt:lpstr>Les situations d’urgence</vt:lpstr>
      <vt:lpstr>Le droit de recevoir des soins en cas d’urgence </vt:lpstr>
      <vt:lpstr>Lorsque la situation d’urgence permet d’obtenir le consentement</vt:lpstr>
      <vt:lpstr>Liens vers les actualités</vt:lpstr>
      <vt:lpstr>Pourquoi le droit de consentir aux soins ne s’applique pas?</vt:lpstr>
      <vt:lpstr>Accès au dossier </vt:lpstr>
      <vt:lpstr>La confidentialité du dossier</vt:lpstr>
      <vt:lpstr>Rappel des situations d’exception</vt:lpstr>
      <vt:lpstr>Présentation PowerPoint</vt:lpstr>
      <vt:lpstr>Présentation PowerPoint</vt:lpstr>
      <vt:lpstr>Le droit de consulter son dossier</vt:lpstr>
      <vt:lpstr>Les situations d’exception</vt:lpstr>
      <vt:lpstr>Cas d’exception liés au refus d’accès au dossier</vt:lpstr>
      <vt:lpstr>Lorsque les droits ne sont pas respectés</vt:lpstr>
      <vt:lpstr>Le droit de recours</vt:lpstr>
      <vt:lpstr>En cas d’insatisfaction: démarches</vt:lpstr>
      <vt:lpstr>Toujours insatisfait? Porter plainte</vt:lpstr>
      <vt:lpstr>Les centres d’assistance et d’accompagnement aux plaintes (CAAP)</vt:lpstr>
      <vt:lpstr>Deux paliers de recours</vt:lpstr>
      <vt:lpstr>Porter plainte au Commissaire aux plaintes et à la qualité des services</vt:lpstr>
      <vt:lpstr>Protecteur du citoyen</vt:lpstr>
      <vt:lpstr>Autres recours</vt:lpstr>
      <vt:lpstr>L’éducateur spécialisé et les droits des usagers</vt:lpstr>
      <vt:lpstr>Changements à venir</vt:lpstr>
      <vt:lpstr>Médiagraphie</vt:lpstr>
    </vt:vector>
  </TitlesOfParts>
  <Company>College Merici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structure organisationnelle des services sociaux et de santé</dc:title>
  <dc:creator>Céline Gagnon</dc:creator>
  <cp:lastModifiedBy>Céline Gagnon</cp:lastModifiedBy>
  <cp:revision>11</cp:revision>
  <dcterms:created xsi:type="dcterms:W3CDTF">2023-07-13T14:11:57Z</dcterms:created>
  <dcterms:modified xsi:type="dcterms:W3CDTF">2023-09-19T16:34:39Z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0x01010069924D1ECC420D47A2456556BC94F7370400BDF4491DEA4973499845289601F88B9F</vt:lpwstr>
  </property>
  <property fmtid="{D5CDD505-2E9C-101B-9397-08002B2CF9AE}" pid="3" name="Applications">
    <vt:lpwstr>53;#PowerPoint 12</vt:lpwstr>
  </property>
  <property fmtid="{D5CDD505-2E9C-101B-9397-08002B2CF9AE}" pid="4" name="Order">
    <vt:r8>8676300</vt:r8>
  </property>
  <property fmtid="{D5CDD505-2E9C-101B-9397-08002B2CF9AE}" pid="5" name="APTrustLevel">
    <vt:r8>3</vt:r8>
  </property>
</Properties>
</file>