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9" r:id="rId4"/>
    <p:sldId id="261" r:id="rId5"/>
    <p:sldId id="272" r:id="rId6"/>
    <p:sldId id="260" r:id="rId7"/>
    <p:sldId id="268" r:id="rId8"/>
    <p:sldId id="271" r:id="rId9"/>
    <p:sldId id="267" r:id="rId10"/>
    <p:sldId id="262" r:id="rId11"/>
    <p:sldId id="270" r:id="rId12"/>
    <p:sldId id="263" r:id="rId13"/>
    <p:sldId id="266" r:id="rId14"/>
    <p:sldId id="273" r:id="rId15"/>
  </p:sldIdLst>
  <p:sldSz cx="12188825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599" autoAdjust="0"/>
  </p:normalViewPr>
  <p:slideViewPr>
    <p:cSldViewPr>
      <p:cViewPr varScale="1">
        <p:scale>
          <a:sx n="108" d="100"/>
          <a:sy n="108" d="100"/>
        </p:scale>
        <p:origin x="600" y="96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964" y="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85D827C-F71B-4FAA-84BC-917529DF4329}" type="datetime1">
              <a:rPr lang="fr-FR" smtClean="0"/>
              <a:t>01/09/2023</a:t>
            </a:fld>
            <a:endParaRPr lang="fr-FR" dirty="0"/>
          </a:p>
        </p:txBody>
      </p:sp>
      <p:sp>
        <p:nvSpPr>
          <p:cNvPr id="4" name="Espace réservé du pied de page 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5" name="Espace réservé du numéro de diapositive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 dirty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984F1A2-98F1-4AAD-8956-BAF80D48A1C7}" type="datetime1">
              <a:rPr lang="fr-FR" noProof="0" smtClean="0"/>
              <a:t>01/09/2023</a:t>
            </a:fld>
            <a:endParaRPr lang="fr-FR" noProof="0" dirty="0"/>
          </a:p>
        </p:txBody>
      </p:sp>
      <p:sp>
        <p:nvSpPr>
          <p:cNvPr id="4" name="Espace réservé d’image de diapositive 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 dirty="0"/>
          </a:p>
        </p:txBody>
      </p:sp>
      <p:sp>
        <p:nvSpPr>
          <p:cNvPr id="5" name="Espace réservé des notes 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6" name="Espace réservé du pied de page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 dirty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16981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fr-FR" smtClean="0"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11567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fr-FR" smtClean="0"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6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1995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68487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8553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49810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fr-FR" smtClean="0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578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fr-FR" smtClean="0"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14774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fr-FR" smtClean="0"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72254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fr-FR" smtClean="0"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4950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>
              <a:defRPr sz="5400"/>
            </a:lvl1pPr>
          </a:lstStyle>
          <a:p>
            <a:pPr rtl="0"/>
            <a:r>
              <a:rPr lang="fr-CA" noProof="0"/>
              <a:t>Modifier le style du titre</a:t>
            </a:r>
            <a:endParaRPr lang="fr-FR" noProof="0" dirty="0"/>
          </a:p>
        </p:txBody>
      </p:sp>
      <p:grpSp>
        <p:nvGrpSpPr>
          <p:cNvPr id="256" name="Ligne" descr="Ligne graphiqu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orme libre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58" name="Forme libre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59" name="Forme libre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0" name="Forme libre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1" name="Forme libre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2" name="Forme libre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3" name="Forme libre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4" name="Forme libre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5" name="Forme libre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6" name="Forme libre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7" name="Forme libre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8" name="Forme libre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9" name="Forme libre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0" name="Forme libre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1" name="Forme libre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2" name="Forme libre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3" name="Forme libre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4" name="Forme libre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5" name="Forme libre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6" name="Forme libre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7" name="Forme libre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8" name="Forme libre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9" name="Forme libre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0" name="Forme libre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1" name="Forme libre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2" name="Forme libre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3" name="Forme libre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4" name="Forme libre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5" name="Forme libre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6" name="Forme libre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7" name="Forme libre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8" name="Forme libre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9" name="Forme libre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0" name="Forme libre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1" name="Forme libre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2" name="Forme libre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3" name="Forme libre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4" name="Forme libre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5" name="Forme libre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6" name="Forme libre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7" name="Forme libre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8" name="Forme libre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9" name="Forme libre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0" name="Forme libre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1" name="Forme libre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2" name="Forme libre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3" name="Forme libre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4" name="Forme libre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5" name="Forme libre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6" name="Forme libre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7" name="Forme libre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8" name="Forme libre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9" name="Forme libre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0" name="Forme libre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1" name="Forme libre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2" name="Forme libre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3" name="Forme libre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4" name="Forme libre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5" name="Forme libre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6" name="Forme libre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7" name="Forme libre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8" name="Forme libre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9" name="Forme libre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0" name="Forme libre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1" name="Forme libre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2" name="Forme libre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3" name="Forme libre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4" name="Forme libre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5" name="Forme libre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6" name="Forme libre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7" name="Forme libre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8" name="Forme libre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9" name="Forme libre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0" name="Forme libre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1" name="Forme libre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2" name="Forme libre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3" name="Forme libre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4" name="Forme libre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5" name="Forme libre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6" name="Forme libre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7" name="Forme libre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8" name="Forme libre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9" name="Forme libre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0" name="Forme libre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1" name="Forme libre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2" name="Forme libre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3" name="Forme libre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4" name="Forme libre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5" name="Forme libre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6" name="Forme libre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7" name="Forme libre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8" name="Forme libre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9" name="Forme libre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0" name="Forme libre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1" name="Forme libre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2" name="Forme libre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3" name="Forme libre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4" name="Forme libre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5" name="Forme libre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6" name="Forme libre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7" name="Forme libre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8" name="Forme libre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9" name="Forme libre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0" name="Forme libre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1" name="Forme libre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2" name="Forme libre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3" name="Forme libre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4" name="Forme libre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5" name="Forme libre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6" name="Forme libre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7" name="Forme libre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8" name="Forme libre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9" name="Forme libre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0" name="Forme libre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1" name="Forme libre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2" name="Forme libre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3" name="Forme libre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4" name="Forme libre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5" name="Forme libre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6" name="Forme libre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7" name="Forme libre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8" name="Forme libre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9" name="Forme libre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</p:grp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r-CA" noProof="0"/>
              <a:t>Modifier le style des sous-titres du masque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CA" noProof="0"/>
              <a:t>Modifier le style du titre</a:t>
            </a:r>
            <a:endParaRPr lang="fr-FR" noProof="0" dirty="0"/>
          </a:p>
        </p:txBody>
      </p:sp>
      <p:grpSp>
        <p:nvGrpSpPr>
          <p:cNvPr id="7" name="Ligne" descr="Ligne graphiqu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orme libre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9" name="Forme libre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0" name="Forme libre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1" name="Forme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2" name="Forme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3" name="Forme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4" name="Forme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5" name="Forme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" name="Forme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" name="Forme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" name="Forme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" name="Forme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" name="Forme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" name="Forme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" name="Forme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" name="Forme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4" name="Forme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5" name="Forme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6" name="Forme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7" name="Forme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8" name="Forme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9" name="Forme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0" name="Forme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1" name="Forme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2" name="Forme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3" name="Forme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4" name="Forme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5" name="Forme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6" name="Forme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7" name="Forme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8" name="Forme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9" name="Forme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0" name="Forme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1" name="Forme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2" name="Forme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3" name="Forme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4" name="Forme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5" name="Forme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6" name="Forme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7" name="Forme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8" name="Forme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9" name="Forme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0" name="Forme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1" name="Forme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2" name="Forme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3" name="Forme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4" name="Forme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5" name="Forme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6" name="Forme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7" name="Forme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8" name="Forme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9" name="Forme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0" name="Forme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1" name="Forme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2" name="Forme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3" name="Forme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4" name="Forme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5" name="Forme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6" name="Forme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7" name="Forme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8" name="Forme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9" name="Forme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0" name="Forme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1" name="Forme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2" name="Forme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3" name="Forme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4" name="Forme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5" name="Forme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6" name="Forme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7" name="Forme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8" name="Forme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9" name="Forme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80" name="Forme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81" name="Forme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</p:grp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 rtl="0"/>
            <a:r>
              <a:rPr lang="fr-CA" noProof="0"/>
              <a:t>Cliquez pour modifier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1D981B-D3A3-497E-BC67-191FCCDBE316}" type="datetime1">
              <a:rPr lang="fr-FR" noProof="0" smtClean="0"/>
              <a:t>01/09/2023</a:t>
            </a:fld>
            <a:endParaRPr lang="fr-FR" noProof="0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/>
          <a:p>
            <a:pPr rtl="0"/>
            <a:r>
              <a:rPr lang="fr-CA" noProof="0"/>
              <a:t>Modifier le style du titre</a:t>
            </a:r>
            <a:endParaRPr lang="fr-FR" noProof="0" dirty="0"/>
          </a:p>
        </p:txBody>
      </p:sp>
      <p:grpSp>
        <p:nvGrpSpPr>
          <p:cNvPr id="7" name="Ligne" descr="Ligne graphiqu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orme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9" name="Forme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0" name="Forme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1" name="Forme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2" name="Forme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3" name="Forme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4" name="Forme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5" name="Forme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" name="Forme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" name="Forme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" name="Forme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" name="Forme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" name="Forme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" name="Forme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" name="Forme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" name="Forme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4" name="Forme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5" name="Forme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6" name="Forme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7" name="Forme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8" name="Forme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9" name="Forme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0" name="Forme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1" name="Forme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2" name="Forme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3" name="Forme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4" name="Forme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5" name="Forme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6" name="Forme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7" name="Forme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8" name="Forme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39" name="Forme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0" name="Forme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1" name="Forme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2" name="Forme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3" name="Forme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4" name="Forme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5" name="Forme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6" name="Forme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7" name="Forme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8" name="Forme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49" name="Forme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0" name="Forme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1" name="Forme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2" name="Forme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3" name="Forme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4" name="Forme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5" name="Forme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6" name="Forme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7" name="Forme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8" name="Forme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59" name="Forme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0" name="Forme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1" name="Forme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2" name="Forme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3" name="Forme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4" name="Forme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5" name="Forme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6" name="Forme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7" name="Forme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8" name="Forme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69" name="Forme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0" name="Forme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1" name="Forme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2" name="Forme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3" name="Forme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4" name="Forme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5" name="Forme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6" name="Forme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7" name="Forme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8" name="Forme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79" name="Forme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80" name="Forme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81" name="Forme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</p:grp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fr-FR" noProof="0" dirty="0"/>
              <a:t>Modifiez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808589C-3B69-4935-B412-7B0893506FA8}" type="datetime1">
              <a:rPr lang="fr-FR" noProof="0" smtClean="0"/>
              <a:t>01/09/2023</a:t>
            </a:fld>
            <a:endParaRPr lang="fr-FR" noProof="0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/>
          <a:p>
            <a:pPr rtl="0"/>
            <a:r>
              <a:rPr lang="fr-CA" noProof="0"/>
              <a:t>Modifier le style du titre</a:t>
            </a:r>
            <a:endParaRPr lang="fr-FR" noProof="0" dirty="0"/>
          </a:p>
        </p:txBody>
      </p:sp>
      <p:grpSp>
        <p:nvGrpSpPr>
          <p:cNvPr id="167" name="Ligne" descr="Ligne graphiqu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orme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9" name="Forme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0" name="Forme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1" name="Forme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2" name="Forme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3" name="Forme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4" name="Forme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5" name="Forme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6" name="Forme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7" name="Forme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8" name="Forme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9" name="Forme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0" name="Forme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1" name="Forme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2" name="Forme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3" name="Forme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4" name="Forme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5" name="Forme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6" name="Forme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7" name="Forme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8" name="Forme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9" name="Forme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0" name="Forme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1" name="Forme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2" name="Forme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3" name="Forme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4" name="Forme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5" name="Forme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6" name="Forme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7" name="Forme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8" name="Forme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9" name="Forme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0" name="Forme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1" name="Forme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2" name="Forme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3" name="Forme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4" name="Forme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5" name="Forme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6" name="Forme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7" name="Forme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8" name="Forme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9" name="Forme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0" name="Forme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1" name="Forme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2" name="Forme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3" name="Forme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4" name="Forme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5" name="Forme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6" name="Forme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7" name="Forme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8" name="Forme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9" name="Forme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0" name="Forme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1" name="Forme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2" name="Forme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3" name="Forme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4" name="Forme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5" name="Forme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6" name="Forme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7" name="Forme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8" name="Forme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9" name="Forme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0" name="Forme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1" name="Forme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2" name="Forme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3" name="Forme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4" name="Forme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5" name="Forme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6" name="Forme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7" name="Forme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8" name="Forme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9" name="Forme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40" name="Forme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41" name="Forme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</p:grp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 rtl="0"/>
            <a:r>
              <a:rPr lang="fr-CA" noProof="0"/>
              <a:t>Cliquez pour modifier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D586A4-430F-4797-A59B-7C92688517EB}" type="datetime1">
              <a:rPr lang="fr-FR" noProof="0" smtClean="0"/>
              <a:t>01/09/2023</a:t>
            </a:fld>
            <a:endParaRPr lang="fr-FR" noProof="0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>
              <a:defRPr sz="4400" b="0" cap="none" baseline="0"/>
            </a:lvl1pPr>
          </a:lstStyle>
          <a:p>
            <a:pPr rtl="0"/>
            <a:r>
              <a:rPr lang="fr-CA" noProof="0"/>
              <a:t>Modifier le style du titre</a:t>
            </a:r>
            <a:endParaRPr lang="fr-FR" noProof="0" dirty="0"/>
          </a:p>
        </p:txBody>
      </p:sp>
      <p:grpSp>
        <p:nvGrpSpPr>
          <p:cNvPr id="255" name="Ligne" descr="Ligne graphiqu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orme libre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57" name="Forme libre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58" name="Forme libre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59" name="Forme libre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0" name="Forme libre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1" name="Forme libre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2" name="Forme libre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3" name="Forme libre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4" name="Forme libre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5" name="Forme libre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6" name="Forme libre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7" name="Forme libre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8" name="Forme libre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9" name="Forme libre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0" name="Forme libre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1" name="Forme libre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2" name="Forme libre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3" name="Forme libre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4" name="Forme libre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5" name="Forme libre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6" name="Forme libre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7" name="Forme libre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8" name="Forme libre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9" name="Forme libre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0" name="Forme libre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1" name="Forme libre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2" name="Forme libre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3" name="Forme libre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4" name="Forme libre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5" name="Forme libre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6" name="Forme libre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7" name="Forme libre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8" name="Forme libre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9" name="Forme libre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0" name="Forme libre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1" name="Forme libre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2" name="Forme libre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3" name="Forme libre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4" name="Forme libre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5" name="Forme libre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6" name="Forme libre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7" name="Forme libre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8" name="Forme libre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9" name="Forme libre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0" name="Forme libre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1" name="Forme libre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2" name="Forme libre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3" name="Forme libre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4" name="Forme libre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5" name="Forme libre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6" name="Forme libre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7" name="Forme libre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8" name="Forme libre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9" name="Forme libre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0" name="Forme libre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1" name="Forme libre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2" name="Forme libre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3" name="Forme libre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4" name="Forme libre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5" name="Forme libre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6" name="Forme libre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7" name="Forme libre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8" name="Forme libre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9" name="Forme libre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0" name="Forme libre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1" name="Forme libre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2" name="Forme libre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3" name="Forme libre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4" name="Forme libre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5" name="Forme libre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6" name="Forme libre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7" name="Forme libre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8" name="Forme libre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9" name="Forme libre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0" name="Forme libre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1" name="Forme libre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2" name="Forme libre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3" name="Forme libre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4" name="Forme libre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5" name="Forme libre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6" name="Forme libre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7" name="Forme libre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8" name="Forme libre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9" name="Forme libre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0" name="Forme libre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1" name="Forme libre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2" name="Forme libre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3" name="Forme libre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4" name="Forme libre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5" name="Forme libre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6" name="Forme libre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7" name="Forme libre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8" name="Forme libre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9" name="Forme libre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0" name="Forme libre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1" name="Forme libre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2" name="Forme libre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3" name="Forme libre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4" name="Forme libre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5" name="Forme libre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6" name="Forme libre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7" name="Forme libre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8" name="Forme libre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9" name="Forme libre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0" name="Forme libre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1" name="Forme libre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2" name="Forme libre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3" name="Forme libre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4" name="Forme libre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5" name="Forme libre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6" name="Forme libre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7" name="Forme libre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8" name="Forme libre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9" name="Forme libre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0" name="Forme libre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1" name="Forme libre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2" name="Forme libre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3" name="Forme libre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4" name="Forme libre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5" name="Forme libre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6" name="Forme libre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7" name="Forme libre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78" name="Forme libre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</p:grp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CA" noProof="0"/>
              <a:t>Cliquez pour 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7558B3-B282-4951-A9AE-B135DA109921}" type="datetime1">
              <a:rPr lang="fr-FR" noProof="0" smtClean="0"/>
              <a:t>01/09/2023</a:t>
            </a:fld>
            <a:endParaRPr lang="fr-FR" noProof="0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/>
          <a:p>
            <a:pPr rtl="0"/>
            <a:r>
              <a:rPr lang="fr-CA" noProof="0"/>
              <a:t>Modifier le style du titre</a:t>
            </a:r>
            <a:endParaRPr lang="fr-FR" noProof="0" dirty="0"/>
          </a:p>
        </p:txBody>
      </p:sp>
      <p:grpSp>
        <p:nvGrpSpPr>
          <p:cNvPr id="158" name="Ligne" descr="Ligne graphiqu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orme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0" name="Forme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1" name="Forme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2" name="Forme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3" name="Forme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4" name="Forme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5" name="Forme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6" name="Forme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7" name="Forme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8" name="Forme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9" name="Forme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0" name="Forme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1" name="Forme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2" name="Forme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3" name="Forme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4" name="Forme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5" name="Forme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6" name="Forme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7" name="Forme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8" name="Forme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9" name="Forme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0" name="Forme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1" name="Forme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2" name="Forme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3" name="Forme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4" name="Forme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5" name="Forme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6" name="Forme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7" name="Forme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8" name="Forme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9" name="Forme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0" name="Forme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1" name="Forme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2" name="Forme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3" name="Forme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4" name="Forme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5" name="Forme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6" name="Forme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7" name="Forme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8" name="Forme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9" name="Forme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0" name="Forme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1" name="Forme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2" name="Forme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3" name="Forme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4" name="Forme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5" name="Forme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6" name="Forme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7" name="Forme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8" name="Forme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9" name="Forme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0" name="Forme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1" name="Forme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2" name="Forme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3" name="Forme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4" name="Forme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5" name="Forme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6" name="Forme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7" name="Forme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8" name="Forme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9" name="Forme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0" name="Forme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1" name="Forme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2" name="Forme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3" name="Forme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4" name="Forme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5" name="Forme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6" name="Forme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7" name="Forme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8" name="Forme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9" name="Forme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0" name="Forme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1" name="Forme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2" name="Forme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</p:grp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fr-CA" noProof="0"/>
              <a:t>Cliquez pour modifier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  <a:endParaRPr lang="fr-FR" noProof="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fr-CA" noProof="0"/>
              <a:t>Cliquez pour modifier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  <a:endParaRPr lang="fr-FR" noProof="0" dirty="0"/>
          </a:p>
        </p:txBody>
      </p:sp>
      <p:sp>
        <p:nvSpPr>
          <p:cNvPr id="6" name="Espace réservé du pied de page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5" name="Espace réservé de la date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64C14F0-23A2-43FA-A599-72FEEB0EE877}" type="datetime1">
              <a:rPr lang="fr-FR" noProof="0" smtClean="0"/>
              <a:t>01/09/2023</a:t>
            </a:fld>
            <a:endParaRPr lang="fr-FR" noProof="0" dirty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fr-CA" noProof="0"/>
              <a:t>Modifier le style du titre</a:t>
            </a:r>
            <a:endParaRPr lang="fr-FR" noProof="0" dirty="0"/>
          </a:p>
        </p:txBody>
      </p:sp>
      <p:grpSp>
        <p:nvGrpSpPr>
          <p:cNvPr id="160" name="Ligne" descr="Ligne graphiqu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orme libre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2" name="Forme libre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3" name="Forme libre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4" name="Forme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5" name="Forme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6" name="Forme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7" name="Forme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8" name="Forme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9" name="Forme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0" name="Forme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1" name="Forme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2" name="Forme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3" name="Forme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4" name="Forme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5" name="Forme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6" name="Forme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7" name="Forme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8" name="Forme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9" name="Forme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0" name="Forme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1" name="Forme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2" name="Forme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3" name="Forme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4" name="Forme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5" name="Forme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6" name="Forme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7" name="Forme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8" name="Forme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9" name="Forme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0" name="Forme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1" name="Forme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2" name="Forme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3" name="Forme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4" name="Forme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5" name="Forme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6" name="Forme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7" name="Forme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8" name="Forme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9" name="Forme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0" name="Forme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1" name="Forme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2" name="Forme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3" name="Forme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4" name="Forme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5" name="Forme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6" name="Forme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7" name="Forme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8" name="Forme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9" name="Forme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0" name="Forme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1" name="Forme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2" name="Forme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3" name="Forme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4" name="Forme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5" name="Forme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6" name="Forme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7" name="Forme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8" name="Forme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9" name="Forme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0" name="Forme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1" name="Forme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2" name="Forme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3" name="Forme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4" name="Forme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5" name="Forme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6" name="Forme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7" name="Forme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8" name="Forme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9" name="Forme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0" name="Forme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1" name="Forme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2" name="Forme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3" name="Forme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4" name="Forme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</p:grp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CA" noProof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fr-CA" noProof="0"/>
              <a:t>Cliquez pour modifier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  <a:endParaRPr lang="fr-FR" noProof="0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CA" noProof="0"/>
              <a:t>Cliquez pour modifier les styles du texte du masque</a:t>
            </a:r>
          </a:p>
        </p:txBody>
      </p:sp>
      <p:sp>
        <p:nvSpPr>
          <p:cNvPr id="8" name="Espace réservé du pied de page 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7" name="Espace réservé de la date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D1C083-4B34-4C24-91E0-F3160739F774}" type="datetime1">
              <a:rPr lang="fr-FR" noProof="0" smtClean="0"/>
              <a:t>01/09/2023</a:t>
            </a:fld>
            <a:endParaRPr lang="fr-FR" noProof="0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fr-FR" noProof="0" smtClean="0"/>
              <a:t>‹n°›</a:t>
            </a:fld>
            <a:endParaRPr lang="fr-FR" noProof="0" dirty="0"/>
          </a:p>
        </p:txBody>
      </p:sp>
      <p:sp>
        <p:nvSpPr>
          <p:cNvPr id="85" name="Espace réservé du contenu 3"/>
          <p:cNvSpPr>
            <a:spLocks noGrp="1"/>
          </p:cNvSpPr>
          <p:nvPr>
            <p:ph sz="half" idx="13"/>
          </p:nvPr>
        </p:nvSpPr>
        <p:spPr>
          <a:xfrm>
            <a:off x="6246812" y="2819400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fr-CA" noProof="0"/>
              <a:t>Cliquez pour modifier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CA" noProof="0"/>
              <a:t>Modifier le style du titre</a:t>
            </a:r>
            <a:endParaRPr lang="fr-FR" noProof="0" dirty="0"/>
          </a:p>
        </p:txBody>
      </p:sp>
      <p:grpSp>
        <p:nvGrpSpPr>
          <p:cNvPr id="156" name="Ligne" descr="Ligne graphiqu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orme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58" name="Forme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59" name="Forme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0" name="Forme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1" name="Forme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2" name="Forme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3" name="Forme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4" name="Forme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5" name="Forme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6" name="Forme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7" name="Forme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8" name="Forme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69" name="Forme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0" name="Forme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1" name="Forme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2" name="Forme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3" name="Forme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4" name="Forme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5" name="Forme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6" name="Forme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7" name="Forme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8" name="Forme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79" name="Forme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0" name="Forme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1" name="Forme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2" name="Forme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3" name="Forme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4" name="Forme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5" name="Forme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6" name="Forme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7" name="Forme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8" name="Forme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89" name="Forme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0" name="Forme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1" name="Forme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2" name="Forme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3" name="Forme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4" name="Forme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5" name="Forme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6" name="Forme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7" name="Forme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8" name="Forme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199" name="Forme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0" name="Forme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1" name="Forme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2" name="Forme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3" name="Forme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4" name="Forme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5" name="Forme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6" name="Forme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7" name="Forme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8" name="Forme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09" name="Forme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0" name="Forme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1" name="Forme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2" name="Forme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3" name="Forme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4" name="Forme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5" name="Forme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6" name="Forme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7" name="Forme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8" name="Forme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19" name="Forme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0" name="Forme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1" name="Forme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2" name="Forme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3" name="Forme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4" name="Forme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5" name="Forme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6" name="Forme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7" name="Forme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8" name="Forme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29" name="Forme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  <p:sp>
          <p:nvSpPr>
            <p:cNvPr id="230" name="Forme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>
                <a:ln>
                  <a:noFill/>
                </a:ln>
              </a:endParaRPr>
            </a:p>
          </p:txBody>
        </p:sp>
      </p:grpSp>
      <p:sp>
        <p:nvSpPr>
          <p:cNvPr id="4" name="Espace réservé du pied de page 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13C6A80-430B-4DC5-BEA8-630C4F41A40E}" type="datetime1">
              <a:rPr lang="fr-FR" noProof="0" smtClean="0"/>
              <a:t>01/09/2023</a:t>
            </a:fld>
            <a:endParaRPr lang="fr-FR" noProof="0" dirty="0"/>
          </a:p>
        </p:txBody>
      </p:sp>
      <p:sp>
        <p:nvSpPr>
          <p:cNvPr id="5" name="Espace réservé du numéro de diapositive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 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2" name="Espace réservé de la date 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890C5EC-C51F-4B37-BDAD-16058E18944C}" type="datetime1">
              <a:rPr lang="fr-FR" noProof="0" smtClean="0"/>
              <a:t>01/09/2023</a:t>
            </a:fld>
            <a:endParaRPr lang="fr-FR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>
              <a:defRPr sz="3200" b="0"/>
            </a:lvl1pPr>
          </a:lstStyle>
          <a:p>
            <a:pPr rtl="0"/>
            <a:r>
              <a:rPr lang="fr-CA" noProof="0"/>
              <a:t>Modifier le style du titre</a:t>
            </a:r>
            <a:endParaRPr lang="fr-FR" noProof="0" dirty="0"/>
          </a:p>
        </p:txBody>
      </p:sp>
      <p:sp>
        <p:nvSpPr>
          <p:cNvPr id="4" name="Espace réservé du texte 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CA" noProof="0"/>
              <a:t>Cliquez pour modifier les styles du texte du masque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fr-CA" noProof="0"/>
              <a:t>Cliquez pour modifier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  <a:endParaRPr lang="fr-FR" noProof="0" dirty="0"/>
          </a:p>
        </p:txBody>
      </p:sp>
      <p:grpSp>
        <p:nvGrpSpPr>
          <p:cNvPr id="615" name="cadre" descr="Graphique de boîte de dialogu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e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e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orme libre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orme libre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orme libre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orme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orme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orme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orme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orme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orme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orme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orme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orme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orme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orme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orme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orme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orme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orme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orme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orme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orme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orme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orme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orme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orme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orme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orme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orme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orme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orme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orme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orme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orme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orme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orme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orme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orme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orme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orme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orme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orme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orme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orme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orme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orme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orme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orme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orme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orme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orme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orme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orme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orme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orme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orme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orme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orme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orme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orme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orme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orme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orme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orme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orme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orme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orme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orme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orme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orme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orme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orme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orme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orme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Forme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e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orme libre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orme libre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orme libre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orme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orme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orme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orme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orme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orme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orme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orme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orme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orme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orme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orme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orme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orme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orme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orme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orme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orme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orme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orme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orme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orme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orme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orme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orme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orme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orme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orme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orme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orme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orme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orme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orme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orme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orme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orme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orme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orme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orme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orme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orme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orme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orme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orme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orme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orme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orme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orme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orme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orme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orme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orme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orme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orme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orme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orme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orme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orme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orme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orme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orme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orme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orme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orme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orme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orme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orme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orme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orme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orme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Forme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e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e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orme libre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orme libre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orme libre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orme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orme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orme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orme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orme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orme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orme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orme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orme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orme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orme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orme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orme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orme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orme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orme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orme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orme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orme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orme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orme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orme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orme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orme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orme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orme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orme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orme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orme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orme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orme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orme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orme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orme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orme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orme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orme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orme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orme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orme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orme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orme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orme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orme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orme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orme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orme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orme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orme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orme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orme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orme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orme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orme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orme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orme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orme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orme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orme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orme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orme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orme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orme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orme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orme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orme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orme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orme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orme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orme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Forme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e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orme libre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orme libre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orme libre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orme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orme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orme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orme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orme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orme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orme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orme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orme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orme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orme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orme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orme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orme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orme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orme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orme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orme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orme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orme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orme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orme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orme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orme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orme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orme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orme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orme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orme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orme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orme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orme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orme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orme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orme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orme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orme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orme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orme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orme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orme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orme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orme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orme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orme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orme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orme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orme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orme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orme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orme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orme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orme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orme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orme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orme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orme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orme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orme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orme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orme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orme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orme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orme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orme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orme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orme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orme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orme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orme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Forme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Espace réservé du pied de page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5" name="Espace réservé de la date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268249-7BF8-4D2A-A3F5-744482FD3EED}" type="datetime1">
              <a:rPr lang="fr-FR" noProof="0" smtClean="0"/>
              <a:t>01/09/2023</a:t>
            </a:fld>
            <a:endParaRPr lang="fr-FR" noProof="0" dirty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>
              <a:defRPr sz="3200" b="0"/>
            </a:lvl1pPr>
          </a:lstStyle>
          <a:p>
            <a:pPr rtl="0"/>
            <a:r>
              <a:rPr lang="fr-CA" noProof="0"/>
              <a:t>Modifier le style du titre</a:t>
            </a:r>
            <a:endParaRPr lang="fr-FR" noProof="0" dirty="0"/>
          </a:p>
        </p:txBody>
      </p:sp>
      <p:sp>
        <p:nvSpPr>
          <p:cNvPr id="3" name="Espace réservé d’image 2" descr="Espace réservé vide pour ajouter une image. Cliquez sur l’espace réservé et sélectionnez l’image à ajouter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CA" noProof="0"/>
              <a:t>Cliquez sur l'icône pour ajouter une image</a:t>
            </a:r>
            <a:endParaRPr lang="fr-FR" noProof="0" dirty="0"/>
          </a:p>
        </p:txBody>
      </p:sp>
      <p:grpSp>
        <p:nvGrpSpPr>
          <p:cNvPr id="614" name="cadre" descr="Graphique de boîte de dialogu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e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e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orme libre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Forme libre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orme libre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orme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orme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orme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orme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orme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orme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orme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orme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orme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orme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orme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orme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orme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orme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orme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orme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orme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orme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orme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orme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orme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orme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orme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orme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orme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orme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orme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orme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orme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orme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orme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orme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orme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orme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orme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orme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orme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orme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orme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orme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orme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orme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orme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orme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orme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orme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orme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orme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orme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orme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orme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orme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orme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orme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orme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orme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orme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orme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orme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orme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orme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orme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orme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orme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orme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orme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orme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orme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orme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orme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orme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e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orme libre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Forme libre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orme libre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orme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orme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orme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orme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orme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orme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orme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orme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orme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orme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orme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orme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orme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orme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orme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orme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orme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orme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orme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orme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orme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orme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orme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orme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orme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orme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orme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orme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orme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orme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orme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orme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orme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orme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orme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orme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orme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orme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orme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orme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orme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orme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orme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orme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orme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orme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orme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orme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orme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orme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orme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orme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orme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orme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orme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orme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orme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orme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orme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orme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orme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orme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orme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orme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orme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orme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orme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orme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orme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orme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orme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e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e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orme libre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Forme libre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orme libre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orme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orme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orme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orme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orme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orme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orme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orme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orme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orme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orme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orme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orme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orme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orme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orme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orme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orme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orme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orme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orme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orme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orme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orme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orme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orme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orme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orme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orme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orme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orme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orme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orme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orme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orme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orme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orme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orme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orme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orme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orme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orme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orme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orme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orme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orme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orme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orme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orme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orme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orme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orme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orme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orme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orme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orme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orme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orme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orme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orme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orme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orme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orme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orme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orme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orme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orme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orme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orme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orme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orme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e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orme libre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Forme libre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orme libre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orme libre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orme libre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orme libre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orme libre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orme libre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orme libre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orme libre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orme libre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orme libre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orme libre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orme libre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orme libre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orme libre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orme libre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orme libre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orme libre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orme libre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orme libre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orme libre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orme libre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orme libre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orme libre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orme libre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orme libre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orme libre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orme libre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orme libre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orme libre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orme libre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orme libre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orme libre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orme libre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orme libre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orme libre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orme libre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orme libre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orme libre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orme libre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orme libre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orme libre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orme libre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orme libre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orme libre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orme libre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orme libre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orme libre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orme libre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orme libre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orme libre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orme libre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orme libre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orme libre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orme libre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orme libre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orme libre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orme libre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orme libre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orme libre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orme libre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orme libre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orme libre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orme libre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orme libre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orme libre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orme libre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orme libre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orme libre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orme libre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orme libre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orme libre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orme libre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fr-FR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CA" noProof="0"/>
              <a:t>Cliquez pour modifier les styles du texte du masque</a:t>
            </a:r>
          </a:p>
        </p:txBody>
      </p:sp>
      <p:sp>
        <p:nvSpPr>
          <p:cNvPr id="6" name="Espace réservé du pied de page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5" name="Espace réservé de la date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ED6296-26BA-4900-81FF-35012AFF5636}" type="datetime1">
              <a:rPr lang="fr-FR" noProof="0" smtClean="0"/>
              <a:t>01/09/2023</a:t>
            </a:fld>
            <a:endParaRPr lang="fr-FR" noProof="0" dirty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 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r-FR" noProof="0" dirty="0"/>
              <a:t>Modifiez le style du titre</a:t>
            </a:r>
          </a:p>
        </p:txBody>
      </p:sp>
      <p:sp>
        <p:nvSpPr>
          <p:cNvPr id="3" name="Espace réservé du texte 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fr-FR" noProof="0" dirty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C5566FB-92D9-46E9-95A3-CDDB8CB94D13}" type="datetime1">
              <a:rPr lang="fr-FR" noProof="0" smtClean="0"/>
              <a:t>01/09/2023</a:t>
            </a:fld>
            <a:endParaRPr lang="fr-FR" noProof="0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5" Type="http://schemas.openxmlformats.org/officeDocument/2006/relationships/hyperlink" Target="https://creativecommons.org/licenses/by-nc-sa/3.0/" TargetMode="External"/><Relationship Id="rId4" Type="http://schemas.openxmlformats.org/officeDocument/2006/relationships/hyperlink" Target="https://usahello.org/education/children/grade-levels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8.xml"/><Relationship Id="rId1" Type="http://schemas.openxmlformats.org/officeDocument/2006/relationships/video" Target="https://www.youtube.com/embed/wCFLMbVAv8U?start=14&amp;feature=oembed" TargetMode="Externa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9.xml"/><Relationship Id="rId1" Type="http://schemas.openxmlformats.org/officeDocument/2006/relationships/video" Target="https://www.youtube.com/embed/cqB08VK24Kc?feature=oembed" TargetMode="Externa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sWeo_MZ4ZA?feature=oembed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Edd9ovEK5M?feature=oembed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ation.gouv.qc.ca/etablissements-scolaires-publics-et-prives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ducation.gouv.qc.ca/etablissements-scolaires-publics-et-prives/aide-et-soutien/eleves-handicapes-ou-en-difficulte-dadaptation-ou-dapprentissag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rmAutofit/>
          </a:bodyPr>
          <a:lstStyle/>
          <a:p>
            <a:pPr rtl="0"/>
            <a:r>
              <a:rPr lang="fr-FR" dirty="0"/>
              <a:t>L’éducateur spécialisé et les centres de services scolaires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926F657-06FF-6D3F-B5F2-4FCCFB62F33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9878" r="15428" b="1"/>
          <a:stretch/>
        </p:blipFill>
        <p:spPr>
          <a:xfrm>
            <a:off x="1745838" y="1884311"/>
            <a:ext cx="5669280" cy="4041648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body" sz="half" idx="2"/>
          </p:nvPr>
        </p:nvSpPr>
        <p:spPr>
          <a:xfrm>
            <a:off x="7898837" y="2348880"/>
            <a:ext cx="2743200" cy="2743200"/>
          </a:xfrm>
        </p:spPr>
        <p:txBody>
          <a:bodyPr rtlCol="0" anchor="b">
            <a:normAutofit/>
          </a:bodyPr>
          <a:lstStyle/>
          <a:p>
            <a:pPr rtl="0"/>
            <a:r>
              <a:rPr lang="fr-FR" sz="2400" dirty="0"/>
              <a:t>Mandats, rôles et enjeux</a:t>
            </a:r>
          </a:p>
          <a:p>
            <a:r>
              <a:rPr lang="fr-FR" sz="2400" dirty="0"/>
              <a:t>La personne avant tout, pp. 109 à 122</a:t>
            </a:r>
          </a:p>
          <a:p>
            <a:pPr rtl="0"/>
            <a:endParaRPr lang="fr-FR" sz="24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BBEA70C-FB41-A422-12CC-CDE88158269A}"/>
              </a:ext>
            </a:extLst>
          </p:cNvPr>
          <p:cNvSpPr txBox="1"/>
          <p:nvPr/>
        </p:nvSpPr>
        <p:spPr>
          <a:xfrm>
            <a:off x="4649617" y="5725904"/>
            <a:ext cx="2765501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fr-CA" sz="700">
                <a:solidFill>
                  <a:srgbClr val="FFFFFF"/>
                </a:solidFill>
                <a:hlinkClick r:id="rId4" tooltip="https://usahello.org/education/children/grade-levels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Cette photo</a:t>
            </a:r>
            <a:r>
              <a:rPr lang="fr-CA" sz="700">
                <a:solidFill>
                  <a:srgbClr val="FFFFFF"/>
                </a:solidFill>
              </a:rPr>
              <a:t> par Auteur inconnu est soumise à la licence </a:t>
            </a:r>
            <a:r>
              <a:rPr lang="fr-CA" sz="700">
                <a:solidFill>
                  <a:srgbClr val="FFFFFF"/>
                </a:solidFill>
                <a:hlinkClick r:id="rId5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endParaRPr lang="fr-CA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F72AE3-974D-7799-50E0-1AD1F11D9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fonctions et rôles de l’éducateur spécialisé dans les écoles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7053D5-D280-9B01-B590-E7C6C314B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/>
            <a:r>
              <a:rPr lang="fr-FR" dirty="0"/>
              <a:t>Fait partie des services complémentaires, dans 4 programmes</a:t>
            </a:r>
          </a:p>
          <a:p>
            <a:pPr lvl="1"/>
            <a:r>
              <a:rPr lang="fr-FR" dirty="0"/>
              <a:t>Soutien aux apprentissages et soutien contre la démotivation scolaire;</a:t>
            </a:r>
          </a:p>
          <a:p>
            <a:pPr lvl="1"/>
            <a:r>
              <a:rPr lang="fr-FR" dirty="0"/>
              <a:t>Accompagnement dans le cheminement scolaire, d’orientation scolaire et professionnelle et dans la recherche de solutions aux difficultés;</a:t>
            </a:r>
          </a:p>
          <a:p>
            <a:pPr lvl="1"/>
            <a:r>
              <a:rPr lang="fr-FR" dirty="0"/>
              <a:t>Soutien à l’autonomisation et au sentiment d’appartenance;</a:t>
            </a:r>
          </a:p>
          <a:p>
            <a:pPr lvl="1"/>
            <a:r>
              <a:rPr lang="fr-FR" dirty="0"/>
              <a:t>Développement et animation des activités de prévention et de promotion de saines habitudes de vie pour améliorer le bien-être de l’élève</a:t>
            </a:r>
          </a:p>
          <a:p>
            <a:pPr lvl="1"/>
            <a:endParaRPr lang="fr-FR" dirty="0"/>
          </a:p>
          <a:p>
            <a:pPr rtl="0"/>
            <a:r>
              <a:rPr lang="fr-FR" dirty="0"/>
              <a:t>Du primaire à l’éducation aux adultes: </a:t>
            </a:r>
            <a:r>
              <a:rPr lang="fr-FR" dirty="0">
                <a:solidFill>
                  <a:srgbClr val="FFFF00"/>
                </a:solidFill>
              </a:rPr>
              <a:t>prévenir</a:t>
            </a:r>
            <a:r>
              <a:rPr lang="fr-FR" dirty="0"/>
              <a:t>, </a:t>
            </a:r>
            <a:r>
              <a:rPr lang="fr-FR" dirty="0">
                <a:solidFill>
                  <a:srgbClr val="92D050"/>
                </a:solidFill>
              </a:rPr>
              <a:t>éduquer</a:t>
            </a:r>
            <a:r>
              <a:rPr lang="fr-FR" dirty="0"/>
              <a:t> et </a:t>
            </a:r>
            <a:r>
              <a:rPr lang="fr-FR" dirty="0">
                <a:solidFill>
                  <a:schemeClr val="accent1"/>
                </a:solidFill>
              </a:rPr>
              <a:t>accompagner</a:t>
            </a:r>
            <a:r>
              <a:rPr lang="fr-FR" dirty="0"/>
              <a:t>! (voir tableau 2.24, page 117 Lemire pour des détails)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6502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F72AE3-974D-7799-50E0-1AD1F11D9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enjeux et défis dans les écoles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7053D5-D280-9B01-B590-E7C6C314B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CA" dirty="0"/>
              <a:t>Penser sur nos pieds! Adaptabilité ++</a:t>
            </a:r>
          </a:p>
          <a:p>
            <a:r>
              <a:rPr lang="fr-CA" dirty="0"/>
              <a:t>Cohérence d’équipe: communication</a:t>
            </a:r>
          </a:p>
          <a:p>
            <a:r>
              <a:rPr lang="fr-CA" dirty="0"/>
              <a:t>Pénurie de main d’</a:t>
            </a:r>
            <a:r>
              <a:rPr lang="fr-CA"/>
              <a:t>oeuvre</a:t>
            </a:r>
            <a:endParaRPr lang="fr-CA" dirty="0"/>
          </a:p>
          <a:p>
            <a:r>
              <a:rPr lang="fr-CA" dirty="0"/>
              <a:t>On n’est pas un prof! Ne pas oublier les limites de son rôle!</a:t>
            </a:r>
          </a:p>
          <a:p>
            <a:r>
              <a:rPr lang="fr-CA" dirty="0"/>
              <a:t>Rôle de médiateur, d’écoute tout en restant dans son rôle</a:t>
            </a:r>
          </a:p>
          <a:p>
            <a:r>
              <a:rPr lang="fr-CA" dirty="0"/>
              <a:t>Doigté et diplomatie (parents, jeunes et collègues)</a:t>
            </a:r>
          </a:p>
          <a:p>
            <a:r>
              <a:rPr lang="fr-CA" dirty="0"/>
              <a:t>Prises de notes rigoureuses</a:t>
            </a:r>
          </a:p>
          <a:p>
            <a:r>
              <a:rPr lang="fr-CA" dirty="0"/>
              <a:t>Persévérer malgré les échecs : garder l’objectif en tête</a:t>
            </a:r>
          </a:p>
          <a:p>
            <a:r>
              <a:rPr lang="fr-CA" dirty="0"/>
              <a:t>Bonne stabilité émotionnelle (DPJ, parents opposants, jeunes aux comportements de détresse et de violence…)</a:t>
            </a:r>
          </a:p>
          <a:p>
            <a:r>
              <a:rPr lang="fr-CA" dirty="0"/>
              <a:t>CONFIDENTIALITÉ !!!</a:t>
            </a:r>
          </a:p>
        </p:txBody>
      </p:sp>
    </p:spTree>
    <p:extLst>
      <p:ext uri="{BB962C8B-B14F-4D97-AF65-F5344CB8AC3E}">
        <p14:creationId xmlns:p14="http://schemas.microsoft.com/office/powerpoint/2010/main" val="1857554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dirty="0"/>
              <a:t>Exemples de défis et enjeux possibles</a:t>
            </a:r>
          </a:p>
        </p:txBody>
      </p:sp>
      <p:pic>
        <p:nvPicPr>
          <p:cNvPr id="3" name="Média en ligne 7" title="« On éteint des feux, c’est un défi quotidien! » - Agathe Arseneau TES">
            <a:hlinkClick r:id="" action="ppaction://media"/>
            <a:extLst>
              <a:ext uri="{FF2B5EF4-FFF2-40B4-BE49-F238E27FC236}">
                <a16:creationId xmlns:a16="http://schemas.microsoft.com/office/drawing/2014/main" id="{9AF855F9-3D99-128E-2211-7A62527C1D0C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582244" y="2276872"/>
            <a:ext cx="5862598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30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dirty="0"/>
              <a:t>Exemple de milieu où l’éducateur spécialisé est essentiel</a:t>
            </a:r>
          </a:p>
        </p:txBody>
      </p:sp>
      <p:pic>
        <p:nvPicPr>
          <p:cNvPr id="3" name="Média en ligne 2" title="Qu'est-ce que l'école St-François?">
            <a:hlinkClick r:id="" action="ppaction://media"/>
            <a:extLst>
              <a:ext uri="{FF2B5EF4-FFF2-40B4-BE49-F238E27FC236}">
                <a16:creationId xmlns:a16="http://schemas.microsoft.com/office/drawing/2014/main" id="{A8671019-CF33-BB8B-5ED0-71E027935E8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773932" y="1700808"/>
            <a:ext cx="7965487" cy="45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95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F10CC1-7095-5F71-B6C6-80994E15D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rmAutofit/>
          </a:bodyPr>
          <a:lstStyle/>
          <a:p>
            <a:r>
              <a:rPr lang="fr-CA" dirty="0"/>
              <a:t>En résumé…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81B1C4AD-C42F-E710-EE77-CE4E83E000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/>
          <a:p>
            <a:r>
              <a:rPr lang="fr-CA" dirty="0"/>
              <a:t>Polyvalence</a:t>
            </a:r>
          </a:p>
          <a:p>
            <a:r>
              <a:rPr lang="fr-CA" dirty="0"/>
              <a:t>Aimer les jeunes, croire en leur potentiel</a:t>
            </a:r>
          </a:p>
          <a:p>
            <a:r>
              <a:rPr lang="fr-CA" dirty="0"/>
              <a:t>La réussite pour tous, mais une réussite individuelle, selon ses capacités et désirs</a:t>
            </a:r>
          </a:p>
          <a:p>
            <a:r>
              <a:rPr lang="fr-CA" dirty="0"/>
              <a:t>Complémentarité de l’équipe = essentielle pour relever les défis toujours croissants </a:t>
            </a:r>
          </a:p>
        </p:txBody>
      </p:sp>
      <p:pic>
        <p:nvPicPr>
          <p:cNvPr id="7" name="Image 6" descr="Pile of books with an apple on top">
            <a:extLst>
              <a:ext uri="{FF2B5EF4-FFF2-40B4-BE49-F238E27FC236}">
                <a16:creationId xmlns:a16="http://schemas.microsoft.com/office/drawing/2014/main" id="{AFB8DB07-8BFB-4A57-714D-DE0FE75B26B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1"/>
          <a:stretch/>
        </p:blipFill>
        <p:spPr>
          <a:xfrm>
            <a:off x="6246815" y="1905000"/>
            <a:ext cx="4419598" cy="4267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5185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dirty="0"/>
              <a:t>Les Centres scolaires (CS) 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endParaRPr lang="fr-FR" dirty="0"/>
          </a:p>
          <a:p>
            <a:pPr rtl="0"/>
            <a:r>
              <a:rPr lang="fr-FR" dirty="0"/>
              <a:t>Ancienne appellation Commissions scolaires (CS)</a:t>
            </a:r>
          </a:p>
          <a:p>
            <a:pPr rtl="0"/>
            <a:r>
              <a:rPr lang="fr-FR" dirty="0"/>
              <a:t>2</a:t>
            </a:r>
            <a:r>
              <a:rPr lang="fr-FR" baseline="30000" dirty="0"/>
              <a:t>e</a:t>
            </a:r>
            <a:r>
              <a:rPr lang="fr-FR" dirty="0"/>
              <a:t> employeur après le MSSS</a:t>
            </a:r>
          </a:p>
          <a:p>
            <a:pPr rtl="0"/>
            <a:r>
              <a:rPr lang="fr-FR" dirty="0"/>
              <a:t>Problématiques d’apprentissages et de comportements en forte augmentation</a:t>
            </a:r>
          </a:p>
          <a:p>
            <a:pPr rtl="0"/>
            <a:r>
              <a:rPr lang="fr-FR" dirty="0"/>
              <a:t>Pénurie d’enseignants, complexification des profils d’étudiants et de parents augmentent les défis et enjeux entourant l’éducation.</a:t>
            </a:r>
          </a:p>
          <a:p>
            <a:pPr rtl="0"/>
            <a:endParaRPr lang="fr-FR" dirty="0"/>
          </a:p>
        </p:txBody>
      </p:sp>
      <p:sp>
        <p:nvSpPr>
          <p:cNvPr id="2" name="Nuage 1">
            <a:extLst>
              <a:ext uri="{FF2B5EF4-FFF2-40B4-BE49-F238E27FC236}">
                <a16:creationId xmlns:a16="http://schemas.microsoft.com/office/drawing/2014/main" id="{F768EAA7-8059-D2DB-52F4-0FAF4EB699C5}"/>
              </a:ext>
            </a:extLst>
          </p:cNvPr>
          <p:cNvSpPr/>
          <p:nvPr/>
        </p:nvSpPr>
        <p:spPr>
          <a:xfrm>
            <a:off x="7750595" y="404664"/>
            <a:ext cx="3312369" cy="1224136"/>
          </a:xfrm>
          <a:prstGeom prst="cloud">
            <a:avLst/>
          </a:prstGeom>
          <a:solidFill>
            <a:schemeClr val="tx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dirty="0">
                <a:solidFill>
                  <a:schemeClr val="bg1"/>
                </a:solidFill>
              </a:rPr>
              <a:t>Ne</a:t>
            </a:r>
            <a:r>
              <a:rPr lang="fr-CA" sz="1200" dirty="0"/>
              <a:t> </a:t>
            </a:r>
            <a:r>
              <a:rPr lang="fr-CA" sz="1200" dirty="0">
                <a:solidFill>
                  <a:schemeClr val="bg1"/>
                </a:solidFill>
              </a:rPr>
              <a:t>pas oublier les écoles privées, Cégeps et Universités!</a:t>
            </a:r>
          </a:p>
        </p:txBody>
      </p:sp>
      <p:sp>
        <p:nvSpPr>
          <p:cNvPr id="3" name="Flèche : bas 2">
            <a:extLst>
              <a:ext uri="{FF2B5EF4-FFF2-40B4-BE49-F238E27FC236}">
                <a16:creationId xmlns:a16="http://schemas.microsoft.com/office/drawing/2014/main" id="{D28763A0-D5AF-006D-8772-4AE569B53A65}"/>
              </a:ext>
            </a:extLst>
          </p:cNvPr>
          <p:cNvSpPr/>
          <p:nvPr/>
        </p:nvSpPr>
        <p:spPr>
          <a:xfrm flipV="1">
            <a:off x="10126860" y="3068960"/>
            <a:ext cx="720080" cy="1440160"/>
          </a:xfrm>
          <a:prstGeom prst="downArrow">
            <a:avLst/>
          </a:prstGeom>
          <a:solidFill>
            <a:srgbClr val="FF0000"/>
          </a:solidFill>
          <a:ln>
            <a:solidFill>
              <a:schemeClr val="accent5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dirty="0"/>
              <a:t>Aspect légal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09EDD2ED-45DB-74D2-DE24-9CC039497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Loi assurant l’exercice des droits des personnes handicapées en vue de leur intégration scolaire, professionnelle et sociale (LPH)- Fiche 6, Dostie</a:t>
            </a:r>
          </a:p>
          <a:p>
            <a:r>
              <a:rPr lang="fr-CA" dirty="0"/>
              <a:t>Loi sur l’instruction publique (LIP)- Fiche 7, Dostie</a:t>
            </a:r>
          </a:p>
          <a:p>
            <a:r>
              <a:rPr lang="fr-CA" dirty="0"/>
              <a:t>Loi sur la protection de la jeunesse (LPJ) – Fiche 8, Dostie </a:t>
            </a:r>
          </a:p>
          <a:p>
            <a:r>
              <a:rPr lang="fr-CA" dirty="0"/>
              <a:t>Loi sur le système de justice pénale pour adolescents (LSJPA) – Fiche 9, Dostie</a:t>
            </a:r>
          </a:p>
        </p:txBody>
      </p:sp>
    </p:spTree>
    <p:extLst>
      <p:ext uri="{BB962C8B-B14F-4D97-AF65-F5344CB8AC3E}">
        <p14:creationId xmlns:p14="http://schemas.microsoft.com/office/powerpoint/2010/main" val="198955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fr-FR" dirty="0"/>
              <a:t>La politique de l’adaptation scolaire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651E21-C2FA-AF79-F13B-7F7B587AA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En respect de la LIP et la LPH: </a:t>
            </a:r>
          </a:p>
          <a:p>
            <a:r>
              <a:rPr lang="fr-CA" dirty="0"/>
              <a:t>PI obligatoire une fois que l’enfant a été diagnostiqué;</a:t>
            </a:r>
          </a:p>
          <a:p>
            <a:r>
              <a:rPr lang="fr-CA" dirty="0"/>
              <a:t>L’élève reçoit une cote qui permet une allocation supplémentaire à l’école qui reçoit le jeune (pour les ressources matérielles et humaines additionnelles nécessaires pour son intégration)</a:t>
            </a:r>
          </a:p>
          <a:p>
            <a:r>
              <a:rPr lang="fr-CA" dirty="0"/>
              <a:t>Les dx les plus fréquents: TDA/H, </a:t>
            </a:r>
            <a:r>
              <a:rPr lang="fr-CA" dirty="0">
                <a:solidFill>
                  <a:schemeClr val="accent1"/>
                </a:solidFill>
              </a:rPr>
              <a:t>trouble de l’anxiété</a:t>
            </a:r>
            <a:r>
              <a:rPr lang="fr-CA" dirty="0"/>
              <a:t>, troubles du comportement</a:t>
            </a:r>
          </a:p>
          <a:p>
            <a:r>
              <a:rPr lang="fr-CA" dirty="0"/>
              <a:t>Plusieurs enfants non diagnostiqués mais soupçonnés d’avoir des troubles significatifs</a:t>
            </a:r>
          </a:p>
        </p:txBody>
      </p:sp>
    </p:spTree>
    <p:extLst>
      <p:ext uri="{BB962C8B-B14F-4D97-AF65-F5344CB8AC3E}">
        <p14:creationId xmlns:p14="http://schemas.microsoft.com/office/powerpoint/2010/main" val="221589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62C8D4-BE1E-C693-DAD1-26C3DD73E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 d’intégration</a:t>
            </a:r>
          </a:p>
        </p:txBody>
      </p:sp>
      <p:pic>
        <p:nvPicPr>
          <p:cNvPr id="4" name="Média en ligne 3" title="L'intégration en classe régulière c'est possible | Prix École inclusive 2017">
            <a:hlinkClick r:id="" action="ppaction://media"/>
            <a:extLst>
              <a:ext uri="{FF2B5EF4-FFF2-40B4-BE49-F238E27FC236}">
                <a16:creationId xmlns:a16="http://schemas.microsoft.com/office/drawing/2014/main" id="{61B4847F-AE3B-A5E5-EF30-A4220BFBF691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317750" y="1905000"/>
            <a:ext cx="7553325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662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dirty="0"/>
              <a:t>La clientèle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2900A793-AEA8-AFAA-E6D6-FEBBA1C5E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CA" b="1" dirty="0">
                <a:solidFill>
                  <a:schemeClr val="accent1"/>
                </a:solidFill>
              </a:rPr>
              <a:t>Très variée: </a:t>
            </a:r>
          </a:p>
          <a:p>
            <a:r>
              <a:rPr lang="fr-CA" dirty="0"/>
              <a:t>Difficultés d’adaptation: intimidation, diff. interrelationnelle, troubles de santé mentale, troubles d’opposition, HPI, conduite agressive….</a:t>
            </a:r>
          </a:p>
          <a:p>
            <a:r>
              <a:rPr lang="fr-CA" dirty="0"/>
              <a:t>Difficultés d’apprentissages: </a:t>
            </a:r>
            <a:r>
              <a:rPr lang="fr-CA" dirty="0" err="1"/>
              <a:t>dys</a:t>
            </a:r>
            <a:r>
              <a:rPr lang="fr-CA" dirty="0"/>
              <a:t> (…), TDA avec ou sans H</a:t>
            </a:r>
          </a:p>
          <a:p>
            <a:r>
              <a:rPr lang="fr-CA" dirty="0"/>
              <a:t>Déficience intellectuelle, physique et/ou neurologique, autisme</a:t>
            </a:r>
          </a:p>
          <a:p>
            <a:r>
              <a:rPr lang="fr-CA" dirty="0"/>
              <a:t>Retard du développement, du langage, social</a:t>
            </a:r>
          </a:p>
          <a:p>
            <a:r>
              <a:rPr lang="fr-CA" dirty="0"/>
              <a:t>Toxicomanie, cyberdépendance</a:t>
            </a:r>
          </a:p>
          <a:p>
            <a:r>
              <a:rPr lang="fr-CA" dirty="0"/>
              <a:t>Facteurs externes de diff. d’adaptation: déménagement, intégration en cours d’année, francisation, nouveau arrivant, traumatismes de guerre, victimes de maltraitance et pauvreté</a:t>
            </a:r>
          </a:p>
          <a:p>
            <a:r>
              <a:rPr lang="fr-CA" b="1" dirty="0">
                <a:solidFill>
                  <a:schemeClr val="accent1"/>
                </a:solidFill>
              </a:rPr>
              <a:t>Comorbidité très présente et en constante augmentation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13515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372598" cy="1020762"/>
          </a:xfrm>
        </p:spPr>
        <p:txBody>
          <a:bodyPr rtlCol="0"/>
          <a:lstStyle/>
          <a:p>
            <a:pPr rtl="0"/>
            <a:r>
              <a:rPr lang="fr-FR" dirty="0"/>
              <a:t>Mandat de l’éducateur spécialisé</a:t>
            </a:r>
          </a:p>
        </p:txBody>
      </p:sp>
      <p:sp>
        <p:nvSpPr>
          <p:cNvPr id="5" name="Espace réservé du contenu 4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9036495" cy="4267200"/>
          </a:xfrm>
        </p:spPr>
        <p:txBody>
          <a:bodyPr rtlCol="0">
            <a:normAutofit/>
          </a:bodyPr>
          <a:lstStyle/>
          <a:p>
            <a:pPr rtl="0"/>
            <a:r>
              <a:rPr lang="fr-FR" dirty="0"/>
              <a:t>Soutient autant les jeunes que les parents et les enseignants</a:t>
            </a:r>
          </a:p>
          <a:p>
            <a:pPr rtl="0"/>
            <a:r>
              <a:rPr lang="fr-FR" dirty="0"/>
              <a:t>Via des activités éducatives et des suivis dans le quotidien à l’école</a:t>
            </a:r>
          </a:p>
          <a:p>
            <a:pPr rtl="0"/>
            <a:r>
              <a:rPr lang="fr-FR" dirty="0"/>
              <a:t>EHDAA= obligation légale de faire un PI</a:t>
            </a:r>
          </a:p>
          <a:p>
            <a:pPr rtl="0"/>
            <a:r>
              <a:rPr lang="fr-FR" dirty="0"/>
              <a:t>On favorise l’intégration des enfants EHDAA en classe régulière autant que faire se peut.</a:t>
            </a:r>
          </a:p>
        </p:txBody>
      </p:sp>
    </p:spTree>
    <p:extLst>
      <p:ext uri="{BB962C8B-B14F-4D97-AF65-F5344CB8AC3E}">
        <p14:creationId xmlns:p14="http://schemas.microsoft.com/office/powerpoint/2010/main" val="22373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521157B7-BBB0-D2A7-AABB-C13D11B92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possibles mandats précis d’éducateur spécialisé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A970B4B-C90E-4491-5A96-B8C838D16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Éducateur-école</a:t>
            </a:r>
          </a:p>
          <a:p>
            <a:r>
              <a:rPr lang="fr-CA" dirty="0"/>
              <a:t>Éducateur-classe</a:t>
            </a:r>
          </a:p>
          <a:p>
            <a:r>
              <a:rPr lang="fr-CA" dirty="0"/>
              <a:t>Éducateur- classe d’adaptation</a:t>
            </a:r>
          </a:p>
          <a:p>
            <a:r>
              <a:rPr lang="fr-CA" dirty="0"/>
              <a:t>Éducateur en cheminement individuel</a:t>
            </a:r>
          </a:p>
          <a:p>
            <a:r>
              <a:rPr lang="fr-CA" dirty="0"/>
              <a:t>Éducateur au local de retrait</a:t>
            </a:r>
          </a:p>
          <a:p>
            <a:r>
              <a:rPr lang="fr-CA" dirty="0"/>
              <a:t>Éducateur en approche multisensorielle</a:t>
            </a:r>
          </a:p>
        </p:txBody>
      </p:sp>
      <p:pic>
        <p:nvPicPr>
          <p:cNvPr id="2" name="Média en ligne 1" title="Éducation spécialisée à l'École des érables">
            <a:hlinkClick r:id="" action="ppaction://media"/>
            <a:extLst>
              <a:ext uri="{FF2B5EF4-FFF2-40B4-BE49-F238E27FC236}">
                <a16:creationId xmlns:a16="http://schemas.microsoft.com/office/drawing/2014/main" id="{20E1B20B-A970-1AA1-793E-E616CEE6D50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958508" y="2060848"/>
            <a:ext cx="4970463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650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fr-FR" dirty="0"/>
              <a:t>Pour avoir accès aux outils et informations liés à vos mandats: site du MEES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EC31141-E5A8-CDB6-FD1E-BDEEC616D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>
                <a:hlinkClick r:id="rId3"/>
              </a:rPr>
              <a:t>http://www.education.gouv.qc.ca/etablissements-scolaires-publics-et-prives/</a:t>
            </a:r>
            <a:endParaRPr lang="fr-CA" dirty="0"/>
          </a:p>
          <a:p>
            <a:endParaRPr lang="fr-CA" dirty="0"/>
          </a:p>
          <a:p>
            <a:endParaRPr lang="fr-CA" dirty="0"/>
          </a:p>
          <a:p>
            <a:r>
              <a:rPr lang="fr-CA" dirty="0">
                <a:hlinkClick r:id="rId4"/>
              </a:rPr>
              <a:t>http://www.education.gouv.qc.ca/etablissements-scolaires-publics-et-prives/aide-et-soutien/eleves-handicapes-ou-en-difficulte-dadaptation-ou-dapprentissage/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6580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bleau noir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97_TF02804846_TF02804846" id="{61DB2ABB-C8FF-4A02-ACE4-B484BA3269F9}" vid="{7147F5C6-1CAD-4BFC-99B0-1ABC9DBA7C9E}"/>
    </a:ext>
  </a:extLst>
</a:theme>
</file>

<file path=ppt/theme/theme2.xml><?xml version="1.0" encoding="utf-8"?>
<a:theme xmlns:a="http://schemas.openxmlformats.org/drawingml/2006/main" name="Thème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tf02804846_win32</Template>
  <TotalTime>269</TotalTime>
  <Words>710</Words>
  <Application>Microsoft Office PowerPoint</Application>
  <PresentationFormat>Personnalisé</PresentationFormat>
  <Paragraphs>86</Paragraphs>
  <Slides>14</Slides>
  <Notes>11</Notes>
  <HiddenSlides>0</HiddenSlides>
  <MMClips>4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Consolas</vt:lpstr>
      <vt:lpstr>Corbel</vt:lpstr>
      <vt:lpstr>Tableau noir 16x9</vt:lpstr>
      <vt:lpstr>L’éducateur spécialisé et les centres de services scolaires</vt:lpstr>
      <vt:lpstr>Les Centres scolaires (CS) </vt:lpstr>
      <vt:lpstr>Aspect légal</vt:lpstr>
      <vt:lpstr>La politique de l’adaptation scolaire</vt:lpstr>
      <vt:lpstr>Exemple d’intégration</vt:lpstr>
      <vt:lpstr>La clientèle</vt:lpstr>
      <vt:lpstr>Mandat de l’éducateur spécialisé</vt:lpstr>
      <vt:lpstr>Les possibles mandats précis d’éducateur spécialisé</vt:lpstr>
      <vt:lpstr>Pour avoir accès aux outils et informations liés à vos mandats: site du MEES</vt:lpstr>
      <vt:lpstr>Les fonctions et rôles de l’éducateur spécialisé dans les écoles</vt:lpstr>
      <vt:lpstr>Les enjeux et défis dans les écoles</vt:lpstr>
      <vt:lpstr>Exemples de défis et enjeux possibles</vt:lpstr>
      <vt:lpstr>Exemple de milieu où l’éducateur spécialisé est essentiel</vt:lpstr>
      <vt:lpstr>En résumé…</vt:lpstr>
    </vt:vector>
  </TitlesOfParts>
  <Company>College Merici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Disposition du titre</dc:title>
  <dc:creator>Céline Gagnon</dc:creator>
  <cp:lastModifiedBy>Céline Gagnon</cp:lastModifiedBy>
  <cp:revision>8</cp:revision>
  <dcterms:created xsi:type="dcterms:W3CDTF">2023-07-17T13:48:50Z</dcterms:created>
  <dcterms:modified xsi:type="dcterms:W3CDTF">2023-09-01T13:44:42Z</dcterms:modified>
</cp:coreProperties>
</file>