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7" r:id="rId6"/>
    <p:sldId id="469" r:id="rId7"/>
    <p:sldId id="480" r:id="rId8"/>
    <p:sldId id="463" r:id="rId9"/>
    <p:sldId id="481" r:id="rId10"/>
    <p:sldId id="482" r:id="rId11"/>
    <p:sldId id="478" r:id="rId12"/>
    <p:sldId id="465" r:id="rId13"/>
    <p:sldId id="471" r:id="rId14"/>
    <p:sldId id="472" r:id="rId15"/>
    <p:sldId id="473" r:id="rId16"/>
    <p:sldId id="474" r:id="rId17"/>
    <p:sldId id="475" r:id="rId18"/>
    <p:sldId id="467" r:id="rId19"/>
    <p:sldId id="477"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belle Dostie" initials="ID" lastIdx="49" clrIdx="0">
    <p:extLst>
      <p:ext uri="{19B8F6BF-5375-455C-9EA6-DF929625EA0E}">
        <p15:presenceInfo xmlns:p15="http://schemas.microsoft.com/office/powerpoint/2012/main" userId="432cbd9f9783cc3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F2F57-5285-47F4-8FF0-586CC40C9207}" type="datetimeFigureOut">
              <a:rPr lang="fr-CA" smtClean="0"/>
              <a:t>2023-09-27</a:t>
            </a:fld>
            <a:endParaRPr lang="fr-CA"/>
          </a:p>
        </p:txBody>
      </p:sp>
      <p:sp>
        <p:nvSpPr>
          <p:cNvPr id="4" name="Espace réservé de l'image de diapositiv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0F2C0-EF25-425E-87AF-62B012C9639C}" type="slidenum">
              <a:rPr lang="fr-CA" smtClean="0"/>
              <a:t>‹n°›</a:t>
            </a:fld>
            <a:endParaRPr lang="fr-CA"/>
          </a:p>
        </p:txBody>
      </p:sp>
    </p:spTree>
    <p:extLst>
      <p:ext uri="{BB962C8B-B14F-4D97-AF65-F5344CB8AC3E}">
        <p14:creationId xmlns:p14="http://schemas.microsoft.com/office/powerpoint/2010/main" val="68469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Il propose l’organisation des services. Ceci est influencé par les ressources disponibles du gouvernement, le pouvoir en place, ainsi que les besoins de la population.</a:t>
            </a:r>
          </a:p>
          <a:p>
            <a:endParaRPr lang="fr-CA" dirty="0"/>
          </a:p>
        </p:txBody>
      </p:sp>
      <p:sp>
        <p:nvSpPr>
          <p:cNvPr id="4" name="Espace réservé du numéro de diapositive 3"/>
          <p:cNvSpPr>
            <a:spLocks noGrp="1"/>
          </p:cNvSpPr>
          <p:nvPr>
            <p:ph type="sldNum" sz="quarter" idx="5"/>
          </p:nvPr>
        </p:nvSpPr>
        <p:spPr/>
        <p:txBody>
          <a:bodyPr/>
          <a:lstStyle/>
          <a:p>
            <a:fld id="{FD10F2C0-EF25-425E-87AF-62B012C9639C}" type="slidenum">
              <a:rPr lang="fr-CA" smtClean="0"/>
              <a:t>3</a:t>
            </a:fld>
            <a:endParaRPr lang="fr-CA"/>
          </a:p>
        </p:txBody>
      </p:sp>
    </p:spTree>
    <p:extLst>
      <p:ext uri="{BB962C8B-B14F-4D97-AF65-F5344CB8AC3E}">
        <p14:creationId xmlns:p14="http://schemas.microsoft.com/office/powerpoint/2010/main" val="429065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Dostie tableau 3.1 page 25 et Lemire Figure 2.1 page 49 pour compléter</a:t>
            </a:r>
          </a:p>
        </p:txBody>
      </p:sp>
      <p:sp>
        <p:nvSpPr>
          <p:cNvPr id="4" name="Espace réservé du numéro de diapositive 3"/>
          <p:cNvSpPr>
            <a:spLocks noGrp="1"/>
          </p:cNvSpPr>
          <p:nvPr>
            <p:ph type="sldNum" sz="quarter" idx="5"/>
          </p:nvPr>
        </p:nvSpPr>
        <p:spPr/>
        <p:txBody>
          <a:bodyPr/>
          <a:lstStyle/>
          <a:p>
            <a:fld id="{FD10F2C0-EF25-425E-87AF-62B012C9639C}" type="slidenum">
              <a:rPr lang="fr-CA" smtClean="0"/>
              <a:t>5</a:t>
            </a:fld>
            <a:endParaRPr lang="fr-CA"/>
          </a:p>
        </p:txBody>
      </p:sp>
    </p:spTree>
    <p:extLst>
      <p:ext uri="{BB962C8B-B14F-4D97-AF65-F5344CB8AC3E}">
        <p14:creationId xmlns:p14="http://schemas.microsoft.com/office/powerpoint/2010/main" val="1336906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a:t>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Modifier le style des sous-titres du masque</a:t>
            </a:r>
            <a:endParaRPr lang="fr-F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27/09/2023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27/09/2023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a:t>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27/09/2023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Modifier le style du titre</a:t>
            </a:r>
            <a:endParaRPr lang="fr-FR"/>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27/09/2023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a:t>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27/09/2023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27/09/2023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a:t>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p:cNvSpPr>
            <a:spLocks noGrp="1"/>
          </p:cNvSpPr>
          <p:nvPr>
            <p:ph type="dt" sz="half" idx="10"/>
          </p:nvPr>
        </p:nvSpPr>
        <p:spPr/>
        <p:txBody>
          <a:bodyPr/>
          <a:lstStyle/>
          <a:p>
            <a:fld id="{73302334-7E8B-4320-A1E2-4B05AC15A670}" type="datetimeFigureOut">
              <a:rPr lang="fr-FR" smtClean="0"/>
              <a:pPr/>
              <a:t>27/09/2023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Modifier le style du titre</a:t>
            </a:r>
            <a:endParaRPr lang="fr-FR"/>
          </a:p>
        </p:txBody>
      </p:sp>
      <p:sp>
        <p:nvSpPr>
          <p:cNvPr id="3" name="Espace réservé de la date 2"/>
          <p:cNvSpPr>
            <a:spLocks noGrp="1"/>
          </p:cNvSpPr>
          <p:nvPr>
            <p:ph type="dt" sz="half" idx="10"/>
          </p:nvPr>
        </p:nvSpPr>
        <p:spPr/>
        <p:txBody>
          <a:bodyPr/>
          <a:lstStyle/>
          <a:p>
            <a:fld id="{73302334-7E8B-4320-A1E2-4B05AC15A670}" type="datetimeFigureOut">
              <a:rPr lang="fr-FR" smtClean="0"/>
              <a:pPr/>
              <a:t>27/09/2023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3302334-7E8B-4320-A1E2-4B05AC15A670}" type="datetimeFigureOut">
              <a:rPr lang="fr-FR" smtClean="0"/>
              <a:pPr/>
              <a:t>27/09/2023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a:t>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27/09/2023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a:t>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27/09/2023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02334-7E8B-4320-A1E2-4B05AC15A670}" type="datetimeFigureOut">
              <a:rPr lang="fr-FR" smtClean="0"/>
              <a:pPr/>
              <a:t>27/09/2023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582E2-60D7-40E7-AECB-CED9E7320F8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CLSC_de_Saint-Henri_01.jpg"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ommons.wikimedia.org/wiki/File:H%C3%B4pital_g%C3%A9n%C3%A9ral_de_Qu%C3%A9bec.jpg"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21" name="Rectangle 14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8" name="Picture 374" descr="C:\Users\Tom\AppData\Local\Microsoft\Windows\Temporary Internet Files\Content.IE5\CVCJG8ZL\MPj04393910000[1].jpg"/>
          <p:cNvPicPr>
            <a:picLocks noChangeAspect="1" noChangeArrowheads="1"/>
          </p:cNvPicPr>
          <p:nvPr/>
        </p:nvPicPr>
        <p:blipFill rotWithShape="1">
          <a:blip r:embed="rId2" cstate="print"/>
          <a:srcRect l="20923" t="7625" r="20842"/>
          <a:stretch/>
        </p:blipFill>
        <p:spPr bwMode="auto">
          <a:xfrm>
            <a:off x="2642616" y="10"/>
            <a:ext cx="6501384" cy="6857990"/>
          </a:xfrm>
          <a:prstGeom prst="rect">
            <a:avLst/>
          </a:prstGeom>
          <a:noFill/>
        </p:spPr>
      </p:pic>
      <p:sp>
        <p:nvSpPr>
          <p:cNvPr id="1422" name="Rectangle 141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p:cNvSpPr>
            <a:spLocks noGrp="1"/>
          </p:cNvSpPr>
          <p:nvPr>
            <p:ph type="ctrTitle"/>
          </p:nvPr>
        </p:nvSpPr>
        <p:spPr>
          <a:xfrm>
            <a:off x="358485" y="1122363"/>
            <a:ext cx="3017520" cy="3204134"/>
          </a:xfrm>
        </p:spPr>
        <p:txBody>
          <a:bodyPr anchor="b">
            <a:normAutofit/>
          </a:bodyPr>
          <a:lstStyle/>
          <a:p>
            <a:pPr algn="l">
              <a:lnSpc>
                <a:spcPct val="90000"/>
              </a:lnSpc>
            </a:pPr>
            <a:r>
              <a:rPr lang="fr-FR" sz="2900" dirty="0">
                <a:solidFill>
                  <a:schemeClr val="bg1"/>
                </a:solidFill>
              </a:rPr>
              <a:t>La structure organisationnelle des services sociaux et de santé</a:t>
            </a:r>
          </a:p>
        </p:txBody>
      </p:sp>
      <p:sp>
        <p:nvSpPr>
          <p:cNvPr id="3" name="Sous-titre 2"/>
          <p:cNvSpPr>
            <a:spLocks noGrp="1"/>
          </p:cNvSpPr>
          <p:nvPr>
            <p:ph type="subTitle" idx="1"/>
          </p:nvPr>
        </p:nvSpPr>
        <p:spPr>
          <a:xfrm>
            <a:off x="358485" y="4872922"/>
            <a:ext cx="3017519" cy="1208141"/>
          </a:xfrm>
        </p:spPr>
        <p:txBody>
          <a:bodyPr>
            <a:normAutofit/>
          </a:bodyPr>
          <a:lstStyle/>
          <a:p>
            <a:pPr algn="l"/>
            <a:r>
              <a:rPr lang="fr-FR" sz="1700" dirty="0">
                <a:solidFill>
                  <a:schemeClr val="bg1"/>
                </a:solidFill>
              </a:rPr>
              <a:t>Livre «La personne avant tout» Chapitre 2, pp 48 à 56</a:t>
            </a:r>
          </a:p>
          <a:p>
            <a:pPr algn="l"/>
            <a:r>
              <a:rPr lang="fr-FR" sz="1700" dirty="0">
                <a:solidFill>
                  <a:schemeClr val="bg1"/>
                </a:solidFill>
              </a:rPr>
              <a:t>Livre «L’intervention à caractère social et les lois» Fiche 3</a:t>
            </a:r>
          </a:p>
        </p:txBody>
      </p:sp>
      <p:sp>
        <p:nvSpPr>
          <p:cNvPr id="1423" name="Rectangle 14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20" name="Rectangle 14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FE49B08-B564-47A8-A827-22B667FABFE3}"/>
              </a:ext>
            </a:extLst>
          </p:cNvPr>
          <p:cNvSpPr>
            <a:spLocks noGrp="1"/>
          </p:cNvSpPr>
          <p:nvPr>
            <p:ph type="title"/>
          </p:nvPr>
        </p:nvSpPr>
        <p:spPr>
          <a:xfrm>
            <a:off x="4885341" y="365125"/>
            <a:ext cx="3630007" cy="1807305"/>
          </a:xfrm>
        </p:spPr>
        <p:txBody>
          <a:bodyPr>
            <a:normAutofit/>
          </a:bodyPr>
          <a:lstStyle/>
          <a:p>
            <a:pPr>
              <a:lnSpc>
                <a:spcPct val="90000"/>
              </a:lnSpc>
            </a:pPr>
            <a:r>
              <a:rPr lang="fr-CA" sz="3100"/>
              <a:t>Centre local de service communautaire (CLSC) </a:t>
            </a:r>
          </a:p>
        </p:txBody>
      </p:sp>
      <p:pic>
        <p:nvPicPr>
          <p:cNvPr id="4" name="Image 3">
            <a:extLst>
              <a:ext uri="{FF2B5EF4-FFF2-40B4-BE49-F238E27FC236}">
                <a16:creationId xmlns:a16="http://schemas.microsoft.com/office/drawing/2014/main" id="{873C2594-C451-409D-A041-56A48760778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5406" r="5405"/>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Espace réservé du contenu 2">
            <a:extLst>
              <a:ext uri="{FF2B5EF4-FFF2-40B4-BE49-F238E27FC236}">
                <a16:creationId xmlns:a16="http://schemas.microsoft.com/office/drawing/2014/main" id="{83E8A6D3-BD6D-4952-ADE9-AA736DEBDF4F}"/>
              </a:ext>
            </a:extLst>
          </p:cNvPr>
          <p:cNvSpPr>
            <a:spLocks noGrp="1"/>
          </p:cNvSpPr>
          <p:nvPr>
            <p:ph idx="1"/>
          </p:nvPr>
        </p:nvSpPr>
        <p:spPr>
          <a:xfrm>
            <a:off x="4885341" y="2333297"/>
            <a:ext cx="3630007" cy="3843666"/>
          </a:xfrm>
        </p:spPr>
        <p:txBody>
          <a:bodyPr>
            <a:normAutofit lnSpcReduction="10000"/>
          </a:bodyPr>
          <a:lstStyle/>
          <a:p>
            <a:r>
              <a:rPr lang="fr-CA" sz="1700" dirty="0"/>
              <a:t>«Offrir en </a:t>
            </a:r>
            <a:r>
              <a:rPr lang="fr-CA" sz="1700" dirty="0">
                <a:solidFill>
                  <a:srgbClr val="00B050"/>
                </a:solidFill>
              </a:rPr>
              <a:t>première ligne </a:t>
            </a:r>
            <a:r>
              <a:rPr lang="fr-CA" sz="1700" dirty="0"/>
              <a:t>des services de santé et de services sociaux courants et, à la population du territoire qu’il dessert, des services de santé et des services sociaux de nature </a:t>
            </a:r>
            <a:r>
              <a:rPr lang="fr-CA" sz="1700" dirty="0">
                <a:solidFill>
                  <a:srgbClr val="00B050"/>
                </a:solidFill>
              </a:rPr>
              <a:t>préventive et curative, de réadaptation ou de réinsertion</a:t>
            </a:r>
            <a:r>
              <a:rPr lang="fr-CA" sz="1700" dirty="0"/>
              <a:t>».</a:t>
            </a:r>
          </a:p>
          <a:p>
            <a:r>
              <a:rPr lang="fr-CA" sz="1700" dirty="0"/>
              <a:t>C’est un lieu physique où des intervenants du CIUSSS de divers programmes peuvent avoir leurs bureaux, (service de proximité)</a:t>
            </a:r>
          </a:p>
          <a:p>
            <a:r>
              <a:rPr lang="fr-CA" sz="1700" dirty="0"/>
              <a:t>Plusieurs intervenants se déplacent dans la communauté (écoles, CPE, domicile…)</a:t>
            </a:r>
          </a:p>
        </p:txBody>
      </p:sp>
      <p:sp>
        <p:nvSpPr>
          <p:cNvPr id="5" name="ZoneTexte 4">
            <a:extLst>
              <a:ext uri="{FF2B5EF4-FFF2-40B4-BE49-F238E27FC236}">
                <a16:creationId xmlns:a16="http://schemas.microsoft.com/office/drawing/2014/main" id="{05ADE79B-E51F-4B5B-ACCA-743BB2A24D4C}"/>
              </a:ext>
            </a:extLst>
          </p:cNvPr>
          <p:cNvSpPr txBox="1"/>
          <p:nvPr/>
        </p:nvSpPr>
        <p:spPr>
          <a:xfrm>
            <a:off x="6606125" y="6657945"/>
            <a:ext cx="2537875" cy="200055"/>
          </a:xfrm>
          <a:prstGeom prst="rect">
            <a:avLst/>
          </a:prstGeom>
          <a:solidFill>
            <a:srgbClr val="000000"/>
          </a:solidFill>
        </p:spPr>
        <p:txBody>
          <a:bodyPr wrap="none" rtlCol="0">
            <a:spAutoFit/>
          </a:bodyPr>
          <a:lstStyle/>
          <a:p>
            <a:pPr algn="r">
              <a:spcAft>
                <a:spcPts val="600"/>
              </a:spcAft>
            </a:pPr>
            <a:r>
              <a:rPr lang="fr-CA" sz="700">
                <a:solidFill>
                  <a:srgbClr val="FFFFFF"/>
                </a:solidFill>
                <a:hlinkClick r:id="rId3" tooltip="https://commons.wikimedia.org/wiki/File:CLSC_de_Saint-Henri_01.jpg">
                  <a:extLst>
                    <a:ext uri="{A12FA001-AC4F-418D-AE19-62706E023703}">
                      <ahyp:hlinkClr xmlns:ahyp="http://schemas.microsoft.com/office/drawing/2018/hyperlinkcolor" val="tx"/>
                    </a:ext>
                  </a:extLst>
                </a:hlinkClick>
              </a:rPr>
              <a:t>Cette photo</a:t>
            </a:r>
            <a:r>
              <a:rPr lang="fr-CA" sz="700">
                <a:solidFill>
                  <a:srgbClr val="FFFFFF"/>
                </a:solidFill>
              </a:rPr>
              <a:t> par Auteur inconnu est soumis à la licence </a:t>
            </a:r>
            <a:r>
              <a:rPr lang="fr-CA"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fr-CA" sz="700">
              <a:solidFill>
                <a:srgbClr val="FFFFFF"/>
              </a:solidFill>
            </a:endParaRPr>
          </a:p>
        </p:txBody>
      </p:sp>
    </p:spTree>
    <p:extLst>
      <p:ext uri="{BB962C8B-B14F-4D97-AF65-F5344CB8AC3E}">
        <p14:creationId xmlns:p14="http://schemas.microsoft.com/office/powerpoint/2010/main" val="281827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4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F0B0B39-E930-4C92-897E-CF7501D3C9A5}"/>
              </a:ext>
            </a:extLst>
          </p:cNvPr>
          <p:cNvSpPr>
            <a:spLocks noGrp="1"/>
          </p:cNvSpPr>
          <p:nvPr>
            <p:ph type="title"/>
          </p:nvPr>
        </p:nvSpPr>
        <p:spPr>
          <a:xfrm>
            <a:off x="4885341" y="365125"/>
            <a:ext cx="3630007" cy="1807305"/>
          </a:xfrm>
        </p:spPr>
        <p:txBody>
          <a:bodyPr>
            <a:normAutofit/>
          </a:bodyPr>
          <a:lstStyle/>
          <a:p>
            <a:r>
              <a:rPr lang="fr-CA" sz="4100"/>
              <a:t>Centre Hospitalier (CH)</a:t>
            </a:r>
          </a:p>
        </p:txBody>
      </p:sp>
      <p:pic>
        <p:nvPicPr>
          <p:cNvPr id="1026" name="Picture 2" descr="De nouvelles zones à risque pour la maladie de Lyme au Nouveau ...">
            <a:extLst>
              <a:ext uri="{FF2B5EF4-FFF2-40B4-BE49-F238E27FC236}">
                <a16:creationId xmlns:a16="http://schemas.microsoft.com/office/drawing/2014/main" id="{CAE9FCA5-4960-CD7E-457C-1D9C14BD47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00" r="36241"/>
          <a:stretch/>
        </p:blipFill>
        <p:spPr bwMode="auto">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26CBE2CF-8F69-4E45-A639-7901443188EC}"/>
              </a:ext>
            </a:extLst>
          </p:cNvPr>
          <p:cNvSpPr>
            <a:spLocks noGrp="1"/>
          </p:cNvSpPr>
          <p:nvPr>
            <p:ph idx="1"/>
          </p:nvPr>
        </p:nvSpPr>
        <p:spPr>
          <a:xfrm>
            <a:off x="4885341" y="2333297"/>
            <a:ext cx="3630007" cy="3843666"/>
          </a:xfrm>
        </p:spPr>
        <p:txBody>
          <a:bodyPr>
            <a:normAutofit/>
          </a:bodyPr>
          <a:lstStyle/>
          <a:p>
            <a:pPr>
              <a:lnSpc>
                <a:spcPct val="90000"/>
              </a:lnSpc>
            </a:pPr>
            <a:r>
              <a:rPr lang="fr-CA" sz="1300" dirty="0"/>
              <a:t>«Offrir des services </a:t>
            </a:r>
            <a:r>
              <a:rPr lang="fr-CA" sz="1300" dirty="0">
                <a:solidFill>
                  <a:srgbClr val="00B050"/>
                </a:solidFill>
              </a:rPr>
              <a:t>diagnostiques </a:t>
            </a:r>
            <a:r>
              <a:rPr lang="fr-CA" sz="1300" dirty="0"/>
              <a:t>et des soins </a:t>
            </a:r>
            <a:r>
              <a:rPr lang="fr-CA" sz="1300" dirty="0">
                <a:solidFill>
                  <a:srgbClr val="00B050"/>
                </a:solidFill>
              </a:rPr>
              <a:t>médicaux généraux et spécialisés</a:t>
            </a:r>
            <a:r>
              <a:rPr lang="fr-CA" sz="1300" dirty="0"/>
              <a:t>»,</a:t>
            </a:r>
          </a:p>
          <a:p>
            <a:pPr>
              <a:lnSpc>
                <a:spcPct val="90000"/>
              </a:lnSpc>
            </a:pPr>
            <a:r>
              <a:rPr lang="fr-CA" sz="1300" dirty="0"/>
              <a:t>Centre hospitalier de soins généraux et spécialisés  (CHSGS)</a:t>
            </a:r>
          </a:p>
          <a:p>
            <a:pPr lvl="1">
              <a:lnSpc>
                <a:spcPct val="90000"/>
              </a:lnSpc>
            </a:pPr>
            <a:r>
              <a:rPr lang="fr-CA" sz="1300" dirty="0"/>
              <a:t> </a:t>
            </a:r>
            <a:r>
              <a:rPr lang="fr-CA" sz="1300" i="1" dirty="0"/>
              <a:t>L'Hôpital «traditionnel» avec une urgence</a:t>
            </a:r>
          </a:p>
          <a:p>
            <a:pPr lvl="1">
              <a:lnSpc>
                <a:spcPct val="90000"/>
              </a:lnSpc>
            </a:pPr>
            <a:r>
              <a:rPr lang="fr-CA" sz="1300" i="1" dirty="0"/>
              <a:t>Référence d’un médecin de famille ou urgentologue pour voir un spécialiste</a:t>
            </a:r>
          </a:p>
          <a:p>
            <a:pPr>
              <a:lnSpc>
                <a:spcPct val="90000"/>
              </a:lnSpc>
            </a:pPr>
            <a:endParaRPr lang="fr-CA" sz="1300" dirty="0"/>
          </a:p>
          <a:p>
            <a:pPr>
              <a:lnSpc>
                <a:spcPct val="90000"/>
              </a:lnSpc>
            </a:pPr>
            <a:r>
              <a:rPr lang="fr-CA" sz="1300" dirty="0"/>
              <a:t>Centre hospitalier de soins psychiatriques (CHPSY)</a:t>
            </a:r>
          </a:p>
          <a:p>
            <a:pPr lvl="1">
              <a:lnSpc>
                <a:spcPct val="90000"/>
              </a:lnSpc>
            </a:pPr>
            <a:r>
              <a:rPr lang="fr-CA" sz="1300" i="1" dirty="0"/>
              <a:t>Évaluation psychiatrique, hospitalisation sous la </a:t>
            </a:r>
            <a:r>
              <a:rPr lang="fr-CA" sz="1300" i="1" dirty="0">
                <a:solidFill>
                  <a:srgbClr val="00B050"/>
                </a:solidFill>
              </a:rPr>
              <a:t>LLP, </a:t>
            </a:r>
            <a:r>
              <a:rPr lang="fr-CA" sz="1300" i="1" dirty="0"/>
              <a:t>observation, hébergement, stabilisation, médication et référencement</a:t>
            </a:r>
          </a:p>
          <a:p>
            <a:pPr lvl="1">
              <a:lnSpc>
                <a:spcPct val="90000"/>
              </a:lnSpc>
            </a:pPr>
            <a:r>
              <a:rPr lang="fr-CA" sz="1300" i="1" dirty="0"/>
              <a:t>Certaines régions ont de la pédopsychiatrie</a:t>
            </a:r>
          </a:p>
          <a:p>
            <a:pPr>
              <a:lnSpc>
                <a:spcPct val="90000"/>
              </a:lnSpc>
            </a:pPr>
            <a:endParaRPr lang="fr-CA" sz="1300" dirty="0"/>
          </a:p>
        </p:txBody>
      </p:sp>
    </p:spTree>
    <p:extLst>
      <p:ext uri="{BB962C8B-B14F-4D97-AF65-F5344CB8AC3E}">
        <p14:creationId xmlns:p14="http://schemas.microsoft.com/office/powerpoint/2010/main" val="299263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7" name="Rectangle 2066">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6ED1403-4A09-483A-B6B7-AAB80BBB782E}"/>
              </a:ext>
            </a:extLst>
          </p:cNvPr>
          <p:cNvSpPr>
            <a:spLocks noGrp="1"/>
          </p:cNvSpPr>
          <p:nvPr>
            <p:ph type="title"/>
          </p:nvPr>
        </p:nvSpPr>
        <p:spPr>
          <a:xfrm>
            <a:off x="4885341" y="365125"/>
            <a:ext cx="3630007" cy="1807305"/>
          </a:xfrm>
        </p:spPr>
        <p:txBody>
          <a:bodyPr>
            <a:normAutofit/>
          </a:bodyPr>
          <a:lstStyle/>
          <a:p>
            <a:pPr>
              <a:lnSpc>
                <a:spcPct val="90000"/>
              </a:lnSpc>
            </a:pPr>
            <a:r>
              <a:rPr lang="fr-CA" sz="3100"/>
              <a:t>Centre de protection de l'enfance et de la jeunesse (CPEJ)</a:t>
            </a:r>
          </a:p>
        </p:txBody>
      </p:sp>
      <p:pic>
        <p:nvPicPr>
          <p:cNvPr id="2050" name="Picture 2" descr="Des bains donnés par des agents d'intervention au Centre jeunesse de la ...">
            <a:extLst>
              <a:ext uri="{FF2B5EF4-FFF2-40B4-BE49-F238E27FC236}">
                <a16:creationId xmlns:a16="http://schemas.microsoft.com/office/drawing/2014/main" id="{3E8FAC91-4B58-55AA-9778-1163BD53D3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603" r="36938"/>
          <a:stretch/>
        </p:blipFill>
        <p:spPr bwMode="auto">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15C2277E-0C9A-447C-9801-2815A0B37D4C}"/>
              </a:ext>
            </a:extLst>
          </p:cNvPr>
          <p:cNvSpPr>
            <a:spLocks noGrp="1"/>
          </p:cNvSpPr>
          <p:nvPr>
            <p:ph idx="1"/>
          </p:nvPr>
        </p:nvSpPr>
        <p:spPr>
          <a:xfrm>
            <a:off x="4885341" y="2333297"/>
            <a:ext cx="3630007" cy="3843666"/>
          </a:xfrm>
        </p:spPr>
        <p:txBody>
          <a:bodyPr>
            <a:normAutofit/>
          </a:bodyPr>
          <a:lstStyle/>
          <a:p>
            <a:pPr>
              <a:lnSpc>
                <a:spcPct val="90000"/>
              </a:lnSpc>
            </a:pPr>
            <a:r>
              <a:rPr lang="fr-CA" sz="1400" dirty="0"/>
              <a:t>«Offrir dans la région des services de nature </a:t>
            </a:r>
            <a:r>
              <a:rPr lang="fr-CA" sz="1400" dirty="0">
                <a:solidFill>
                  <a:srgbClr val="00B050"/>
                </a:solidFill>
              </a:rPr>
              <a:t>psychosociale</a:t>
            </a:r>
            <a:r>
              <a:rPr lang="fr-CA" sz="1400" dirty="0"/>
              <a:t>, y compris des services </a:t>
            </a:r>
            <a:r>
              <a:rPr lang="fr-CA" sz="1400" dirty="0">
                <a:solidFill>
                  <a:srgbClr val="00B050"/>
                </a:solidFill>
              </a:rPr>
              <a:t>d’urgence sociale </a:t>
            </a:r>
            <a:r>
              <a:rPr lang="fr-CA" sz="1400" dirty="0"/>
              <a:t>requis par la situation d’un jeune en vertu de la </a:t>
            </a:r>
            <a:r>
              <a:rPr lang="fr-CA" sz="1400" dirty="0">
                <a:solidFill>
                  <a:srgbClr val="00B050"/>
                </a:solidFill>
              </a:rPr>
              <a:t>LPJ</a:t>
            </a:r>
            <a:r>
              <a:rPr lang="fr-CA" sz="1400" dirty="0"/>
              <a:t> et de la </a:t>
            </a:r>
            <a:r>
              <a:rPr lang="fr-CA" sz="1400" dirty="0">
                <a:solidFill>
                  <a:srgbClr val="00B050"/>
                </a:solidFill>
              </a:rPr>
              <a:t>LSJPA</a:t>
            </a:r>
            <a:r>
              <a:rPr lang="fr-CA" sz="1400" dirty="0"/>
              <a:t> ainsi qu’en matière de placement d’enfants, de médiation familiale, d’expertise à la Cour supérieure sur la garde d’enfant, d’adoption, de recherche des antécédents sociobiologiques et de retrouvailles»</a:t>
            </a:r>
          </a:p>
          <a:p>
            <a:pPr>
              <a:lnSpc>
                <a:spcPct val="90000"/>
              </a:lnSpc>
            </a:pPr>
            <a:endParaRPr lang="fr-CA" sz="1400" dirty="0"/>
          </a:p>
          <a:p>
            <a:pPr>
              <a:lnSpc>
                <a:spcPct val="90000"/>
              </a:lnSpc>
            </a:pPr>
            <a:endParaRPr lang="fr-CA" sz="1400" dirty="0"/>
          </a:p>
          <a:p>
            <a:pPr>
              <a:lnSpc>
                <a:spcPct val="90000"/>
              </a:lnSpc>
              <a:buFont typeface="Arial" panose="020B0604020202020204" pitchFamily="34" charset="0"/>
              <a:buChar char="•"/>
            </a:pPr>
            <a:r>
              <a:rPr lang="fr-CA" sz="1400" dirty="0"/>
              <a:t>Mieux connu sous le nom de la DPJ, s'occupe entre autre des </a:t>
            </a:r>
            <a:r>
              <a:rPr lang="fr-CA" sz="1400" dirty="0">
                <a:solidFill>
                  <a:srgbClr val="00B050"/>
                </a:solidFill>
              </a:rPr>
              <a:t>signalements</a:t>
            </a:r>
            <a:r>
              <a:rPr lang="fr-CA" sz="1400" dirty="0"/>
              <a:t> sous la LPJ</a:t>
            </a:r>
          </a:p>
          <a:p>
            <a:pPr>
              <a:lnSpc>
                <a:spcPct val="90000"/>
              </a:lnSpc>
              <a:buFont typeface="Arial" panose="020B0604020202020204" pitchFamily="34" charset="0"/>
              <a:buChar char="•"/>
            </a:pPr>
            <a:endParaRPr lang="fr-CA" sz="1400" dirty="0"/>
          </a:p>
        </p:txBody>
      </p:sp>
    </p:spTree>
    <p:extLst>
      <p:ext uri="{BB962C8B-B14F-4D97-AF65-F5344CB8AC3E}">
        <p14:creationId xmlns:p14="http://schemas.microsoft.com/office/powerpoint/2010/main" val="25315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763A066-7776-4868-8427-7A535239AD6E}"/>
              </a:ext>
            </a:extLst>
          </p:cNvPr>
          <p:cNvSpPr>
            <a:spLocks noGrp="1"/>
          </p:cNvSpPr>
          <p:nvPr>
            <p:ph type="title"/>
          </p:nvPr>
        </p:nvSpPr>
        <p:spPr>
          <a:xfrm>
            <a:off x="4885341" y="365125"/>
            <a:ext cx="3630007" cy="1807305"/>
          </a:xfrm>
        </p:spPr>
        <p:txBody>
          <a:bodyPr>
            <a:normAutofit/>
          </a:bodyPr>
          <a:lstStyle/>
          <a:p>
            <a:pPr>
              <a:lnSpc>
                <a:spcPct val="90000"/>
              </a:lnSpc>
            </a:pPr>
            <a:r>
              <a:rPr lang="fr-CA" sz="3100"/>
              <a:t>Centre d'hébergement et de soins de longue durée (CHSLD) </a:t>
            </a:r>
          </a:p>
        </p:txBody>
      </p:sp>
      <p:pic>
        <p:nvPicPr>
          <p:cNvPr id="4" name="Image 3">
            <a:extLst>
              <a:ext uri="{FF2B5EF4-FFF2-40B4-BE49-F238E27FC236}">
                <a16:creationId xmlns:a16="http://schemas.microsoft.com/office/drawing/2014/main" id="{928928B8-F167-4D32-954B-1ED33AD1BB6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6304" r="37206"/>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Espace réservé du contenu 2">
            <a:extLst>
              <a:ext uri="{FF2B5EF4-FFF2-40B4-BE49-F238E27FC236}">
                <a16:creationId xmlns:a16="http://schemas.microsoft.com/office/drawing/2014/main" id="{0A87B796-973F-450C-B41A-35CB1F1D5158}"/>
              </a:ext>
            </a:extLst>
          </p:cNvPr>
          <p:cNvSpPr>
            <a:spLocks noGrp="1"/>
          </p:cNvSpPr>
          <p:nvPr>
            <p:ph idx="1"/>
          </p:nvPr>
        </p:nvSpPr>
        <p:spPr>
          <a:xfrm>
            <a:off x="4885341" y="2333297"/>
            <a:ext cx="3630007" cy="3843666"/>
          </a:xfrm>
        </p:spPr>
        <p:txBody>
          <a:bodyPr>
            <a:normAutofit/>
          </a:bodyPr>
          <a:lstStyle/>
          <a:p>
            <a:r>
              <a:rPr lang="fr-CA" sz="1700" dirty="0"/>
              <a:t>«Offrir de façon </a:t>
            </a:r>
            <a:r>
              <a:rPr lang="fr-CA" sz="1700" dirty="0">
                <a:solidFill>
                  <a:srgbClr val="00B0F0"/>
                </a:solidFill>
              </a:rPr>
              <a:t>temporaire ou permanente</a:t>
            </a:r>
            <a:r>
              <a:rPr lang="fr-CA" sz="1700" dirty="0"/>
              <a:t> un milieu de vie substitut, des services d’hébergement, d’assistance, de soutien et de surveillance ainsi que des services de réadaptation, psychosociaux, infirmiers, pharmaceutiques et médicaux aux adultes qui, en raisons de leur </a:t>
            </a:r>
            <a:r>
              <a:rPr lang="fr-CA" sz="1700" dirty="0">
                <a:solidFill>
                  <a:srgbClr val="00B0F0"/>
                </a:solidFill>
              </a:rPr>
              <a:t>perte d’autonomie fonctionnelle ou psychosociale</a:t>
            </a:r>
            <a:r>
              <a:rPr lang="fr-CA" sz="1700" dirty="0"/>
              <a:t>, </a:t>
            </a:r>
            <a:r>
              <a:rPr lang="fr-CA" sz="1700" dirty="0">
                <a:solidFill>
                  <a:srgbClr val="C00000"/>
                </a:solidFill>
              </a:rPr>
              <a:t>ne peuvent plus </a:t>
            </a:r>
            <a:r>
              <a:rPr lang="fr-CA" sz="1700" dirty="0"/>
              <a:t>demeurer dans leur milieu de vie naturel, malgré le support de leur entourage».</a:t>
            </a:r>
          </a:p>
        </p:txBody>
      </p:sp>
      <p:sp>
        <p:nvSpPr>
          <p:cNvPr id="5" name="ZoneTexte 4">
            <a:extLst>
              <a:ext uri="{FF2B5EF4-FFF2-40B4-BE49-F238E27FC236}">
                <a16:creationId xmlns:a16="http://schemas.microsoft.com/office/drawing/2014/main" id="{FBA38F3E-C050-44D1-BAC2-9059812B6D98}"/>
              </a:ext>
            </a:extLst>
          </p:cNvPr>
          <p:cNvSpPr txBox="1"/>
          <p:nvPr/>
        </p:nvSpPr>
        <p:spPr>
          <a:xfrm>
            <a:off x="6606125" y="6657945"/>
            <a:ext cx="2537875" cy="200055"/>
          </a:xfrm>
          <a:prstGeom prst="rect">
            <a:avLst/>
          </a:prstGeom>
          <a:solidFill>
            <a:srgbClr val="000000"/>
          </a:solidFill>
        </p:spPr>
        <p:txBody>
          <a:bodyPr wrap="none" rtlCol="0">
            <a:spAutoFit/>
          </a:bodyPr>
          <a:lstStyle/>
          <a:p>
            <a:pPr algn="r">
              <a:spcAft>
                <a:spcPts val="600"/>
              </a:spcAft>
            </a:pPr>
            <a:r>
              <a:rPr lang="fr-CA" sz="700">
                <a:solidFill>
                  <a:srgbClr val="FFFFFF"/>
                </a:solidFill>
                <a:hlinkClick r:id="rId3" tooltip="http://commons.wikimedia.org/wiki/File:H%C3%B4pital_g%C3%A9n%C3%A9ral_de_Qu%C3%A9bec.jpg">
                  <a:extLst>
                    <a:ext uri="{A12FA001-AC4F-418D-AE19-62706E023703}">
                      <ahyp:hlinkClr xmlns:ahyp="http://schemas.microsoft.com/office/drawing/2018/hyperlinkcolor" val="tx"/>
                    </a:ext>
                  </a:extLst>
                </a:hlinkClick>
              </a:rPr>
              <a:t>Cette photo</a:t>
            </a:r>
            <a:r>
              <a:rPr lang="fr-CA" sz="700">
                <a:solidFill>
                  <a:srgbClr val="FFFFFF"/>
                </a:solidFill>
              </a:rPr>
              <a:t> par Auteur inconnu est soumis à la licence </a:t>
            </a:r>
            <a:r>
              <a:rPr lang="fr-CA"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fr-CA" sz="700">
              <a:solidFill>
                <a:srgbClr val="FFFFFF"/>
              </a:solidFill>
            </a:endParaRPr>
          </a:p>
        </p:txBody>
      </p:sp>
    </p:spTree>
    <p:extLst>
      <p:ext uri="{BB962C8B-B14F-4D97-AF65-F5344CB8AC3E}">
        <p14:creationId xmlns:p14="http://schemas.microsoft.com/office/powerpoint/2010/main" val="348449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72088"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4B2A16ED-DF42-4D62-BAA1-9BD2A8972A7F}"/>
              </a:ext>
            </a:extLst>
          </p:cNvPr>
          <p:cNvSpPr>
            <a:spLocks noGrp="1"/>
          </p:cNvSpPr>
          <p:nvPr>
            <p:ph type="title"/>
          </p:nvPr>
        </p:nvSpPr>
        <p:spPr>
          <a:xfrm>
            <a:off x="5796136" y="332656"/>
            <a:ext cx="2916395" cy="1800526"/>
          </a:xfrm>
        </p:spPr>
        <p:txBody>
          <a:bodyPr>
            <a:normAutofit/>
          </a:bodyPr>
          <a:lstStyle/>
          <a:p>
            <a:pPr>
              <a:lnSpc>
                <a:spcPct val="90000"/>
              </a:lnSpc>
            </a:pPr>
            <a:r>
              <a:rPr lang="fr-CA" sz="4100" dirty="0"/>
              <a:t>Centre de réadaptation (CR)</a:t>
            </a:r>
          </a:p>
        </p:txBody>
      </p:sp>
      <p:sp>
        <p:nvSpPr>
          <p:cNvPr id="3" name="Espace réservé du contenu 2">
            <a:extLst>
              <a:ext uri="{FF2B5EF4-FFF2-40B4-BE49-F238E27FC236}">
                <a16:creationId xmlns:a16="http://schemas.microsoft.com/office/drawing/2014/main" id="{109C6D76-D5CD-4696-801A-A0B56F8DFC09}"/>
              </a:ext>
            </a:extLst>
          </p:cNvPr>
          <p:cNvSpPr>
            <a:spLocks noGrp="1"/>
          </p:cNvSpPr>
          <p:nvPr>
            <p:ph idx="1"/>
          </p:nvPr>
        </p:nvSpPr>
        <p:spPr>
          <a:xfrm>
            <a:off x="4932040" y="2636912"/>
            <a:ext cx="3780492" cy="3382751"/>
          </a:xfrm>
        </p:spPr>
        <p:txBody>
          <a:bodyPr>
            <a:normAutofit/>
          </a:bodyPr>
          <a:lstStyle/>
          <a:p>
            <a:pPr marL="0" indent="0">
              <a:lnSpc>
                <a:spcPct val="90000"/>
              </a:lnSpc>
              <a:buNone/>
            </a:pPr>
            <a:r>
              <a:rPr lang="fr-CA" sz="1400" dirty="0"/>
              <a:t> «Offrir des services d</a:t>
            </a:r>
            <a:r>
              <a:rPr lang="fr-CA" sz="1400" dirty="0">
                <a:solidFill>
                  <a:schemeClr val="accent4">
                    <a:lumMod val="75000"/>
                  </a:schemeClr>
                </a:solidFill>
              </a:rPr>
              <a:t>’adaptation</a:t>
            </a:r>
            <a:r>
              <a:rPr lang="fr-CA" sz="1400" dirty="0"/>
              <a:t> ou de r</a:t>
            </a:r>
            <a:r>
              <a:rPr lang="fr-CA" sz="1400" dirty="0">
                <a:solidFill>
                  <a:schemeClr val="accent4">
                    <a:lumMod val="75000"/>
                  </a:schemeClr>
                </a:solidFill>
              </a:rPr>
              <a:t>éadaptation</a:t>
            </a:r>
            <a:r>
              <a:rPr lang="fr-CA" sz="1400" dirty="0"/>
              <a:t> et </a:t>
            </a:r>
            <a:r>
              <a:rPr lang="fr-CA" sz="1400" dirty="0">
                <a:solidFill>
                  <a:schemeClr val="accent4">
                    <a:lumMod val="75000"/>
                  </a:schemeClr>
                </a:solidFill>
              </a:rPr>
              <a:t>d’intégration sociale</a:t>
            </a:r>
            <a:r>
              <a:rPr lang="fr-CA" sz="1400" dirty="0"/>
              <a:t> à des personnes qui, en raison de leurs </a:t>
            </a:r>
            <a:r>
              <a:rPr lang="fr-CA" sz="1400" dirty="0">
                <a:solidFill>
                  <a:srgbClr val="7030A0"/>
                </a:solidFill>
              </a:rPr>
              <a:t>déficiences physiques ou intellectuelles, de leurs difficultés d’ordre comportemental, psychosocial ou familial</a:t>
            </a:r>
            <a:r>
              <a:rPr lang="fr-CA" sz="1400" dirty="0"/>
              <a:t>, ou à cause de leur </a:t>
            </a:r>
            <a:r>
              <a:rPr lang="fr-CA" sz="1400" dirty="0">
                <a:solidFill>
                  <a:srgbClr val="7030A0"/>
                </a:solidFill>
              </a:rPr>
              <a:t>dépendance</a:t>
            </a:r>
            <a:r>
              <a:rPr lang="fr-CA" sz="1400" dirty="0"/>
              <a:t> à l’alcool, aux drogues, aux jeux du hasard et d’argent ou tout autre dépendance, requièrent de tels services, de même que des services d’</a:t>
            </a:r>
            <a:r>
              <a:rPr lang="fr-CA" sz="1400" dirty="0">
                <a:solidFill>
                  <a:srgbClr val="7030A0"/>
                </a:solidFill>
              </a:rPr>
              <a:t>accompagnement </a:t>
            </a:r>
            <a:r>
              <a:rPr lang="fr-CA" sz="1400" dirty="0"/>
              <a:t>et de </a:t>
            </a:r>
            <a:r>
              <a:rPr lang="fr-CA" sz="1400" dirty="0">
                <a:solidFill>
                  <a:srgbClr val="7030A0"/>
                </a:solidFill>
              </a:rPr>
              <a:t>support à l’entourage </a:t>
            </a:r>
            <a:r>
              <a:rPr lang="fr-CA" sz="1400" dirty="0"/>
              <a:t>de ces personnes.</a:t>
            </a:r>
            <a:endParaRPr lang="fr-CA" sz="1400" i="1" dirty="0"/>
          </a:p>
        </p:txBody>
      </p:sp>
      <p:pic>
        <p:nvPicPr>
          <p:cNvPr id="4" name="Image 3">
            <a:extLst>
              <a:ext uri="{FF2B5EF4-FFF2-40B4-BE49-F238E27FC236}">
                <a16:creationId xmlns:a16="http://schemas.microsoft.com/office/drawing/2014/main" id="{205DF627-6B6B-89A1-4F8A-CAA472E2ABE7}"/>
              </a:ext>
            </a:extLst>
          </p:cNvPr>
          <p:cNvPicPr>
            <a:picLocks noChangeAspect="1"/>
          </p:cNvPicPr>
          <p:nvPr/>
        </p:nvPicPr>
        <p:blipFill rotWithShape="1">
          <a:blip r:embed="rId2"/>
          <a:srcRect b="1625"/>
          <a:stretch/>
        </p:blipFill>
        <p:spPr>
          <a:xfrm>
            <a:off x="0" y="2420888"/>
            <a:ext cx="4342176" cy="4437112"/>
          </a:xfrm>
          <a:prstGeom prst="rect">
            <a:avLst/>
          </a:prstGeom>
        </p:spPr>
      </p:pic>
    </p:spTree>
    <p:extLst>
      <p:ext uri="{BB962C8B-B14F-4D97-AF65-F5344CB8AC3E}">
        <p14:creationId xmlns:p14="http://schemas.microsoft.com/office/powerpoint/2010/main" val="387019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re 1">
            <a:extLst>
              <a:ext uri="{FF2B5EF4-FFF2-40B4-BE49-F238E27FC236}">
                <a16:creationId xmlns:a16="http://schemas.microsoft.com/office/drawing/2014/main" id="{4B2A16ED-DF42-4D62-BAA1-9BD2A8972A7F}"/>
              </a:ext>
            </a:extLst>
          </p:cNvPr>
          <p:cNvSpPr>
            <a:spLocks noGrp="1"/>
          </p:cNvSpPr>
          <p:nvPr>
            <p:ph type="title"/>
          </p:nvPr>
        </p:nvSpPr>
        <p:spPr>
          <a:xfrm>
            <a:off x="628650" y="713312"/>
            <a:ext cx="3028950" cy="5431376"/>
          </a:xfrm>
        </p:spPr>
        <p:txBody>
          <a:bodyPr>
            <a:normAutofit/>
          </a:bodyPr>
          <a:lstStyle/>
          <a:p>
            <a:r>
              <a:rPr lang="fr-CA" sz="4100"/>
              <a:t>Centre de réadaptation (CR)</a:t>
            </a:r>
          </a:p>
        </p:txBody>
      </p:sp>
      <p:sp>
        <p:nvSpPr>
          <p:cNvPr id="3" name="Espace réservé du contenu 2">
            <a:extLst>
              <a:ext uri="{FF2B5EF4-FFF2-40B4-BE49-F238E27FC236}">
                <a16:creationId xmlns:a16="http://schemas.microsoft.com/office/drawing/2014/main" id="{109C6D76-D5CD-4696-801A-A0B56F8DFC09}"/>
              </a:ext>
            </a:extLst>
          </p:cNvPr>
          <p:cNvSpPr>
            <a:spLocks noGrp="1"/>
          </p:cNvSpPr>
          <p:nvPr>
            <p:ph idx="1"/>
          </p:nvPr>
        </p:nvSpPr>
        <p:spPr>
          <a:xfrm>
            <a:off x="4571999" y="713313"/>
            <a:ext cx="3943351" cy="5431376"/>
          </a:xfrm>
        </p:spPr>
        <p:txBody>
          <a:bodyPr anchor="ctr">
            <a:normAutofit/>
          </a:bodyPr>
          <a:lstStyle/>
          <a:p>
            <a:pPr marL="0" indent="0">
              <a:buNone/>
            </a:pPr>
            <a:r>
              <a:rPr lang="fr-CA" sz="1700" dirty="0"/>
              <a:t> CRDI-TSA : Centre de réadaptation en déficience intellectuelle      et trouble du spectre de l’autisme</a:t>
            </a:r>
          </a:p>
          <a:p>
            <a:pPr marL="0" indent="0">
              <a:buNone/>
            </a:pPr>
            <a:r>
              <a:rPr lang="fr-CA" sz="1700" dirty="0"/>
              <a:t>CRDP : Centre de réadaptation en déficience physique </a:t>
            </a:r>
          </a:p>
          <a:p>
            <a:pPr marL="0" indent="0">
              <a:buNone/>
            </a:pPr>
            <a:r>
              <a:rPr lang="fr-CA" sz="1700" dirty="0"/>
              <a:t>CRJDA : Centre de réadaptation pour jeunes en difficultés d'adaptation, communément appelé centre jeunesse (CJ) </a:t>
            </a:r>
          </a:p>
          <a:p>
            <a:pPr marL="0" indent="0">
              <a:buNone/>
            </a:pPr>
            <a:r>
              <a:rPr lang="fr-CA" sz="1600" i="1" dirty="0"/>
              <a:t>Les Centres jeunesse regroupent les services autant pour les jeunes sous la LPJ que pour les jeunes et les mères en difficultés d’adaptation (anciennement CRMDA)</a:t>
            </a:r>
          </a:p>
          <a:p>
            <a:pPr marL="0" indent="0">
              <a:buNone/>
            </a:pPr>
            <a:endParaRPr lang="fr-CA" sz="1700" dirty="0"/>
          </a:p>
          <a:p>
            <a:pPr marL="0" indent="0">
              <a:buNone/>
            </a:pPr>
            <a:r>
              <a:rPr lang="fr-CA" sz="1700" dirty="0"/>
              <a:t>CRD : Centre de réadaptation en dépendances</a:t>
            </a:r>
          </a:p>
          <a:p>
            <a:pPr marL="0" indent="0">
              <a:buNone/>
            </a:pPr>
            <a:endParaRPr lang="fr-CA" sz="1700" dirty="0"/>
          </a:p>
        </p:txBody>
      </p:sp>
    </p:spTree>
    <p:extLst>
      <p:ext uri="{BB962C8B-B14F-4D97-AF65-F5344CB8AC3E}">
        <p14:creationId xmlns:p14="http://schemas.microsoft.com/office/powerpoint/2010/main" val="166339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0FF04FF-C7FA-4594-948F-DC9593E6D836}"/>
              </a:ext>
            </a:extLst>
          </p:cNvPr>
          <p:cNvSpPr>
            <a:spLocks noGrp="1"/>
          </p:cNvSpPr>
          <p:nvPr>
            <p:ph type="title"/>
          </p:nvPr>
        </p:nvSpPr>
        <p:spPr>
          <a:xfrm>
            <a:off x="630936" y="548640"/>
            <a:ext cx="2700645" cy="5431536"/>
          </a:xfrm>
        </p:spPr>
        <p:txBody>
          <a:bodyPr>
            <a:normAutofit/>
          </a:bodyPr>
          <a:lstStyle/>
          <a:p>
            <a:pPr>
              <a:lnSpc>
                <a:spcPct val="90000"/>
              </a:lnSpc>
            </a:pPr>
            <a:r>
              <a:rPr lang="fr-CA" sz="2600"/>
              <a:t>Partenaires essentiels: les organismes communautaires</a:t>
            </a:r>
          </a:p>
        </p:txBody>
      </p:sp>
      <p:sp>
        <p:nvSpPr>
          <p:cNvPr id="2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8EAA6B50-6C1F-42A3-9E55-EFA8631D5DAA}"/>
              </a:ext>
            </a:extLst>
          </p:cNvPr>
          <p:cNvSpPr>
            <a:spLocks noGrp="1"/>
          </p:cNvSpPr>
          <p:nvPr>
            <p:ph idx="1"/>
          </p:nvPr>
        </p:nvSpPr>
        <p:spPr>
          <a:xfrm>
            <a:off x="3844813" y="552091"/>
            <a:ext cx="4668251" cy="5431536"/>
          </a:xfrm>
        </p:spPr>
        <p:txBody>
          <a:bodyPr anchor="ctr">
            <a:normAutofit/>
          </a:bodyPr>
          <a:lstStyle/>
          <a:p>
            <a:endParaRPr lang="fr-CA" sz="1900" dirty="0"/>
          </a:p>
          <a:p>
            <a:r>
              <a:rPr lang="fr-CA" sz="1900" dirty="0"/>
              <a:t>Partenaires du réseau</a:t>
            </a:r>
          </a:p>
          <a:p>
            <a:r>
              <a:rPr lang="fr-CA" sz="1900" dirty="0"/>
              <a:t>OBNL</a:t>
            </a:r>
          </a:p>
          <a:p>
            <a:r>
              <a:rPr lang="fr-CA" sz="1900" dirty="0"/>
              <a:t>Issus de la communauté</a:t>
            </a:r>
          </a:p>
          <a:p>
            <a:endParaRPr lang="fr-CA" sz="1900" dirty="0"/>
          </a:p>
          <a:p>
            <a:r>
              <a:rPr lang="fr-CA" sz="1900" dirty="0"/>
              <a:t>Vous allez explorer le 2-1-1 dans le cours Soutien familial et communautaire cette session</a:t>
            </a:r>
          </a:p>
          <a:p>
            <a:endParaRPr lang="fr-CA" sz="1900" dirty="0"/>
          </a:p>
        </p:txBody>
      </p:sp>
    </p:spTree>
    <p:extLst>
      <p:ext uri="{BB962C8B-B14F-4D97-AF65-F5344CB8AC3E}">
        <p14:creationId xmlns:p14="http://schemas.microsoft.com/office/powerpoint/2010/main" val="3843898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1F7904-6751-A854-DFA8-700DAA6A985D}"/>
              </a:ext>
            </a:extLst>
          </p:cNvPr>
          <p:cNvSpPr>
            <a:spLocks noGrp="1"/>
          </p:cNvSpPr>
          <p:nvPr>
            <p:ph type="title"/>
          </p:nvPr>
        </p:nvSpPr>
        <p:spPr>
          <a:xfrm>
            <a:off x="867638" y="637762"/>
            <a:ext cx="7416372" cy="900131"/>
          </a:xfrm>
        </p:spPr>
        <p:txBody>
          <a:bodyPr anchor="t">
            <a:normAutofit fontScale="90000"/>
          </a:bodyPr>
          <a:lstStyle/>
          <a:p>
            <a:pPr algn="l"/>
            <a:r>
              <a:rPr lang="fr-CA" sz="3500" dirty="0">
                <a:solidFill>
                  <a:schemeClr val="bg1"/>
                </a:solidFill>
              </a:rPr>
              <a:t>Rappels liés aux principes de base de la LSSSS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4522F145-FAC7-9597-7B50-E98F6A0B06E6}"/>
              </a:ext>
            </a:extLst>
          </p:cNvPr>
          <p:cNvSpPr>
            <a:spLocks noGrp="1"/>
          </p:cNvSpPr>
          <p:nvPr>
            <p:ph idx="1"/>
          </p:nvPr>
        </p:nvSpPr>
        <p:spPr>
          <a:xfrm>
            <a:off x="866661" y="2217343"/>
            <a:ext cx="7410669" cy="3959619"/>
          </a:xfrm>
        </p:spPr>
        <p:txBody>
          <a:bodyPr>
            <a:normAutofit/>
          </a:bodyPr>
          <a:lstStyle/>
          <a:p>
            <a:r>
              <a:rPr lang="fr-CA" sz="2100" dirty="0"/>
              <a:t>Loi existe depuis plus de 52 ans;</a:t>
            </a:r>
          </a:p>
          <a:p>
            <a:r>
              <a:rPr lang="fr-CA" sz="2100" dirty="0"/>
              <a:t>Elle est modifiée régulièrement pour tenir compte des nouvelles réalités de la population québécoise;</a:t>
            </a:r>
          </a:p>
          <a:p>
            <a:r>
              <a:rPr lang="fr-CA" sz="2100" dirty="0"/>
              <a:t>Elle </a:t>
            </a:r>
            <a:r>
              <a:rPr lang="fr-CA" sz="2100" dirty="0">
                <a:solidFill>
                  <a:srgbClr val="FF0000"/>
                </a:solidFill>
              </a:rPr>
              <a:t>oblige</a:t>
            </a:r>
            <a:r>
              <a:rPr lang="fr-CA" sz="2100" dirty="0"/>
              <a:t> le gouvernement du Québec à offrir des services de santé et des services sociaux sur les axes </a:t>
            </a:r>
            <a:r>
              <a:rPr lang="fr-CA" sz="2100" dirty="0">
                <a:solidFill>
                  <a:schemeClr val="accent5">
                    <a:lumMod val="75000"/>
                  </a:schemeClr>
                </a:solidFill>
              </a:rPr>
              <a:t>biopsychosociaux</a:t>
            </a:r>
            <a:r>
              <a:rPr lang="fr-CA" sz="2100" dirty="0"/>
              <a:t>, avec des programmes </a:t>
            </a:r>
            <a:r>
              <a:rPr lang="fr-CA" sz="2100" dirty="0">
                <a:solidFill>
                  <a:schemeClr val="accent4">
                    <a:lumMod val="75000"/>
                  </a:schemeClr>
                </a:solidFill>
              </a:rPr>
              <a:t>préventifs</a:t>
            </a:r>
            <a:r>
              <a:rPr lang="fr-CA" sz="2100" dirty="0"/>
              <a:t> et </a:t>
            </a:r>
            <a:r>
              <a:rPr lang="fr-CA" sz="2100" dirty="0">
                <a:solidFill>
                  <a:srgbClr val="00B050"/>
                </a:solidFill>
              </a:rPr>
              <a:t>curatifs</a:t>
            </a:r>
            <a:r>
              <a:rPr lang="fr-CA" sz="2100" dirty="0"/>
              <a:t>;</a:t>
            </a:r>
          </a:p>
          <a:p>
            <a:r>
              <a:rPr lang="fr-CA" sz="2100" dirty="0"/>
              <a:t>On doit avoir accès à des services qu’importe où nous habitons au Québec , gratuitement ou à peu de frais.</a:t>
            </a:r>
          </a:p>
        </p:txBody>
      </p:sp>
    </p:spTree>
    <p:extLst>
      <p:ext uri="{BB962C8B-B14F-4D97-AF65-F5344CB8AC3E}">
        <p14:creationId xmlns:p14="http://schemas.microsoft.com/office/powerpoint/2010/main" val="2970743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9D9F8AC-0687-44B7-A8ED-095F3C6A0F23}"/>
              </a:ext>
            </a:extLst>
          </p:cNvPr>
          <p:cNvSpPr>
            <a:spLocks noGrp="1"/>
          </p:cNvSpPr>
          <p:nvPr>
            <p:ph type="title"/>
          </p:nvPr>
        </p:nvSpPr>
        <p:spPr>
          <a:xfrm>
            <a:off x="630936" y="548640"/>
            <a:ext cx="2700645" cy="5431536"/>
          </a:xfrm>
        </p:spPr>
        <p:txBody>
          <a:bodyPr>
            <a:normAutofit/>
          </a:bodyPr>
          <a:lstStyle/>
          <a:p>
            <a:r>
              <a:rPr lang="fr-CA" sz="3300" dirty="0"/>
              <a:t>L’organisation des services par le MSSS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EA70AD21-E8E3-45D0-9360-F63DD0FC07E2}"/>
              </a:ext>
            </a:extLst>
          </p:cNvPr>
          <p:cNvSpPr>
            <a:spLocks noGrp="1"/>
          </p:cNvSpPr>
          <p:nvPr>
            <p:ph idx="1"/>
          </p:nvPr>
        </p:nvSpPr>
        <p:spPr>
          <a:xfrm>
            <a:off x="3844813" y="552091"/>
            <a:ext cx="4668251" cy="5431536"/>
          </a:xfrm>
        </p:spPr>
        <p:txBody>
          <a:bodyPr anchor="ctr">
            <a:normAutofit/>
          </a:bodyPr>
          <a:lstStyle/>
          <a:p>
            <a:pPr>
              <a:lnSpc>
                <a:spcPct val="90000"/>
              </a:lnSpc>
            </a:pPr>
            <a:r>
              <a:rPr lang="fr-CA" sz="1600" dirty="0"/>
              <a:t>Le MSSS est responsable de son application sur le terrain</a:t>
            </a:r>
          </a:p>
          <a:p>
            <a:pPr>
              <a:lnSpc>
                <a:spcPct val="90000"/>
              </a:lnSpc>
            </a:pPr>
            <a:r>
              <a:rPr lang="fr-CA" sz="1600" dirty="0"/>
              <a:t>Le MSSS doit «maintenir, améliorer et restaurer la santé et le bien-être de la population en rendant accessible un ensemble de services de santé et de services sociaux intégrés et de qualité, contribuant ainsi au développement économique du Québec (Lemire, p.50)</a:t>
            </a:r>
          </a:p>
          <a:p>
            <a:pPr>
              <a:lnSpc>
                <a:spcPct val="90000"/>
              </a:lnSpc>
            </a:pPr>
            <a:endParaRPr lang="fr-CA" sz="1600" dirty="0"/>
          </a:p>
          <a:p>
            <a:pPr>
              <a:lnSpc>
                <a:spcPct val="90000"/>
              </a:lnSpc>
            </a:pPr>
            <a:r>
              <a:rPr lang="fr-CA" sz="1500" dirty="0"/>
              <a:t>MSSS propose une structure organisationnelle depuis 2015 qui est identifiée sous le terme RSSS (Réseau de la santé et des services sociaux). </a:t>
            </a:r>
          </a:p>
          <a:p>
            <a:pPr>
              <a:lnSpc>
                <a:spcPct val="90000"/>
              </a:lnSpc>
            </a:pPr>
            <a:endParaRPr lang="fr-CA" sz="1500" dirty="0"/>
          </a:p>
          <a:p>
            <a:pPr>
              <a:lnSpc>
                <a:spcPct val="90000"/>
              </a:lnSpc>
            </a:pPr>
            <a:r>
              <a:rPr lang="fr-CA" sz="1500" dirty="0"/>
              <a:t>La province a été découpée en 22 RTS -réseau territoriaux de services du Québec. Au cœur de chacun: le CI</a:t>
            </a:r>
            <a:r>
              <a:rPr lang="fr-CA" sz="1500" dirty="0">
                <a:solidFill>
                  <a:schemeClr val="accent2"/>
                </a:solidFill>
              </a:rPr>
              <a:t>U</a:t>
            </a:r>
            <a:r>
              <a:rPr lang="fr-CA" sz="1500" dirty="0"/>
              <a:t>SSS</a:t>
            </a:r>
          </a:p>
          <a:p>
            <a:pPr>
              <a:lnSpc>
                <a:spcPct val="90000"/>
              </a:lnSpc>
            </a:pPr>
            <a:endParaRPr lang="fr-CA" sz="1500" dirty="0"/>
          </a:p>
          <a:p>
            <a:pPr>
              <a:lnSpc>
                <a:spcPct val="90000"/>
              </a:lnSpc>
            </a:pPr>
            <a:r>
              <a:rPr lang="fr-CA" sz="1500" dirty="0"/>
              <a:t>CENTRE INTÉGRÉ (UNIVERSITAIRE) DE SANTÉ ET DE SERVICES SOCIAUX  (CISSS/CIUSSS) 9 CIUSSS et 13 CISSS: responsable de la gestion de l’offre sur son territoire</a:t>
            </a:r>
          </a:p>
          <a:p>
            <a:pPr>
              <a:lnSpc>
                <a:spcPct val="90000"/>
              </a:lnSpc>
            </a:pPr>
            <a:endParaRPr lang="fr-CA" sz="1500" dirty="0"/>
          </a:p>
        </p:txBody>
      </p:sp>
    </p:spTree>
    <p:extLst>
      <p:ext uri="{BB962C8B-B14F-4D97-AF65-F5344CB8AC3E}">
        <p14:creationId xmlns:p14="http://schemas.microsoft.com/office/powerpoint/2010/main" val="300777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9D9F8AC-0687-44B7-A8ED-095F3C6A0F23}"/>
              </a:ext>
            </a:extLst>
          </p:cNvPr>
          <p:cNvSpPr>
            <a:spLocks noGrp="1"/>
          </p:cNvSpPr>
          <p:nvPr>
            <p:ph type="title"/>
          </p:nvPr>
        </p:nvSpPr>
        <p:spPr>
          <a:xfrm>
            <a:off x="630936" y="548640"/>
            <a:ext cx="2700645" cy="5431536"/>
          </a:xfrm>
        </p:spPr>
        <p:txBody>
          <a:bodyPr>
            <a:normAutofit/>
          </a:bodyPr>
          <a:lstStyle/>
          <a:p>
            <a:r>
              <a:rPr lang="fr-CA" sz="3300"/>
              <a:t>L’organisation des services par le MSSS pour respecter la loi</a:t>
            </a:r>
            <a:br>
              <a:rPr lang="fr-CA" sz="3300"/>
            </a:br>
            <a:endParaRPr lang="fr-CA" sz="33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EA70AD21-E8E3-45D0-9360-F63DD0FC07E2}"/>
              </a:ext>
            </a:extLst>
          </p:cNvPr>
          <p:cNvSpPr>
            <a:spLocks noGrp="1"/>
          </p:cNvSpPr>
          <p:nvPr>
            <p:ph idx="1"/>
          </p:nvPr>
        </p:nvSpPr>
        <p:spPr>
          <a:xfrm>
            <a:off x="3770784" y="188640"/>
            <a:ext cx="4668251" cy="6192688"/>
          </a:xfrm>
        </p:spPr>
        <p:txBody>
          <a:bodyPr anchor="ctr">
            <a:normAutofit/>
          </a:bodyPr>
          <a:lstStyle/>
          <a:p>
            <a:pPr>
              <a:lnSpc>
                <a:spcPct val="90000"/>
              </a:lnSpc>
            </a:pPr>
            <a:r>
              <a:rPr lang="fr-CA" sz="1500" dirty="0"/>
              <a:t>Responsabilités des CI</a:t>
            </a:r>
            <a:r>
              <a:rPr lang="fr-CA" sz="1500" dirty="0">
                <a:solidFill>
                  <a:schemeClr val="accent2"/>
                </a:solidFill>
              </a:rPr>
              <a:t>U</a:t>
            </a:r>
            <a:r>
              <a:rPr lang="fr-CA" sz="1500" dirty="0"/>
              <a:t>SSS: </a:t>
            </a:r>
          </a:p>
          <a:p>
            <a:pPr>
              <a:lnSpc>
                <a:spcPct val="90000"/>
              </a:lnSpc>
            </a:pPr>
            <a:endParaRPr lang="fr-CA" sz="1500" dirty="0"/>
          </a:p>
          <a:p>
            <a:pPr lvl="1">
              <a:lnSpc>
                <a:spcPct val="90000"/>
              </a:lnSpc>
            </a:pPr>
            <a:r>
              <a:rPr lang="fr-CA" sz="1400" dirty="0"/>
              <a:t>Offre de service accessible, en respect des droits des usagers;</a:t>
            </a:r>
          </a:p>
          <a:p>
            <a:pPr lvl="1">
              <a:lnSpc>
                <a:spcPct val="90000"/>
              </a:lnSpc>
            </a:pPr>
            <a:r>
              <a:rPr lang="fr-CA" sz="1400" dirty="0"/>
              <a:t>Offre qui tient compte des réalités et besoins particuliers de son RTS;</a:t>
            </a:r>
          </a:p>
          <a:p>
            <a:pPr lvl="1">
              <a:lnSpc>
                <a:spcPct val="90000"/>
              </a:lnSpc>
            </a:pPr>
            <a:r>
              <a:rPr lang="fr-CA" sz="1400" dirty="0"/>
              <a:t>Responsable des 5 missions (CLSC/CH/CPEJ/CHSLD/CR)</a:t>
            </a:r>
          </a:p>
          <a:p>
            <a:pPr lvl="1">
              <a:lnSpc>
                <a:spcPct val="90000"/>
              </a:lnSpc>
            </a:pPr>
            <a:r>
              <a:rPr lang="fr-CA" sz="1400" dirty="0"/>
              <a:t>Si un CIUSSS: faire avancer la recherche et l’enseignement</a:t>
            </a:r>
          </a:p>
          <a:p>
            <a:pPr marL="0" indent="0">
              <a:lnSpc>
                <a:spcPct val="90000"/>
              </a:lnSpc>
              <a:buNone/>
            </a:pPr>
            <a:endParaRPr lang="fr-CA" sz="1500" dirty="0"/>
          </a:p>
          <a:p>
            <a:pPr>
              <a:lnSpc>
                <a:spcPct val="90000"/>
              </a:lnSpc>
            </a:pPr>
            <a:r>
              <a:rPr lang="fr-CA" sz="1500" dirty="0"/>
              <a:t>Chaque mission a plusieurs installations</a:t>
            </a:r>
          </a:p>
          <a:p>
            <a:pPr marL="0" indent="0">
              <a:lnSpc>
                <a:spcPct val="90000"/>
              </a:lnSpc>
              <a:buNone/>
            </a:pPr>
            <a:endParaRPr lang="fr-CA" sz="1500" dirty="0"/>
          </a:p>
          <a:p>
            <a:pPr>
              <a:lnSpc>
                <a:spcPct val="90000"/>
              </a:lnSpc>
            </a:pPr>
            <a:r>
              <a:rPr lang="fr-CA" sz="1500" dirty="0"/>
              <a:t>Chaque CIUSSS a des partenaires pour offrir l’ensemble des services nécessaires sur son territoire</a:t>
            </a:r>
          </a:p>
          <a:p>
            <a:pPr>
              <a:lnSpc>
                <a:spcPct val="90000"/>
              </a:lnSpc>
            </a:pPr>
            <a:endParaRPr lang="fr-CA" sz="1500" dirty="0"/>
          </a:p>
          <a:p>
            <a:pPr>
              <a:lnSpc>
                <a:spcPct val="90000"/>
              </a:lnSpc>
            </a:pPr>
            <a:r>
              <a:rPr lang="fr-CA" sz="1500" dirty="0"/>
              <a:t>Voir l’organigramme du CIUSSS/CISSS de sa région pour voir les programmes-services offerts</a:t>
            </a:r>
          </a:p>
          <a:p>
            <a:pPr>
              <a:lnSpc>
                <a:spcPct val="90000"/>
              </a:lnSpc>
            </a:pPr>
            <a:endParaRPr lang="fr-CA" sz="1500" dirty="0"/>
          </a:p>
          <a:p>
            <a:pPr>
              <a:lnSpc>
                <a:spcPct val="90000"/>
              </a:lnSpc>
            </a:pPr>
            <a:r>
              <a:rPr lang="fr-CA" sz="1500" dirty="0"/>
              <a:t>2 catégories de programmes-services</a:t>
            </a:r>
          </a:p>
          <a:p>
            <a:pPr lvl="1">
              <a:lnSpc>
                <a:spcPct val="90000"/>
              </a:lnSpc>
            </a:pPr>
            <a:r>
              <a:rPr lang="fr-CA" sz="1400" dirty="0"/>
              <a:t>Toute la population (Santé publique, prévention, information à la population)</a:t>
            </a:r>
          </a:p>
          <a:p>
            <a:pPr lvl="1">
              <a:lnSpc>
                <a:spcPct val="90000"/>
              </a:lnSpc>
            </a:pPr>
            <a:r>
              <a:rPr lang="fr-CA" sz="1400" dirty="0"/>
              <a:t>Clientèles spécifiques (Clientèles regroupées selon besoins/services similaires)</a:t>
            </a:r>
          </a:p>
          <a:p>
            <a:pPr>
              <a:lnSpc>
                <a:spcPct val="90000"/>
              </a:lnSpc>
            </a:pPr>
            <a:endParaRPr lang="fr-CA" sz="1500" dirty="0"/>
          </a:p>
        </p:txBody>
      </p:sp>
    </p:spTree>
    <p:extLst>
      <p:ext uri="{BB962C8B-B14F-4D97-AF65-F5344CB8AC3E}">
        <p14:creationId xmlns:p14="http://schemas.microsoft.com/office/powerpoint/2010/main" val="203208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1000"/>
                                        <p:tgtEl>
                                          <p:spTgt spid="3">
                                            <p:txEl>
                                              <p:pRg st="11" end="11"/>
                                            </p:txEl>
                                          </p:spTgt>
                                        </p:tgtEl>
                                      </p:cBhvr>
                                    </p:animEffect>
                                    <p:anim calcmode="lin" valueType="num">
                                      <p:cBhvr>
                                        <p:cTn id="5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1000"/>
                                        <p:tgtEl>
                                          <p:spTgt spid="3">
                                            <p:txEl>
                                              <p:pRg st="13" end="13"/>
                                            </p:txEl>
                                          </p:spTgt>
                                        </p:tgtEl>
                                      </p:cBhvr>
                                    </p:animEffect>
                                    <p:anim calcmode="lin" valueType="num">
                                      <p:cBhvr>
                                        <p:cTn id="6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fade">
                                      <p:cBhvr>
                                        <p:cTn id="67" dur="1000"/>
                                        <p:tgtEl>
                                          <p:spTgt spid="3">
                                            <p:txEl>
                                              <p:pRg st="14" end="14"/>
                                            </p:txEl>
                                          </p:spTgt>
                                        </p:tgtEl>
                                      </p:cBhvr>
                                    </p:animEffect>
                                    <p:anim calcmode="lin" valueType="num">
                                      <p:cBhvr>
                                        <p:cTn id="6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
                                            <p:txEl>
                                              <p:pRg st="15" end="15"/>
                                            </p:txEl>
                                          </p:spTgt>
                                        </p:tgtEl>
                                        <p:attrNameLst>
                                          <p:attrName>style.visibility</p:attrName>
                                        </p:attrNameLst>
                                      </p:cBhvr>
                                      <p:to>
                                        <p:strVal val="visible"/>
                                      </p:to>
                                    </p:set>
                                    <p:animEffect transition="in" filter="fade">
                                      <p:cBhvr>
                                        <p:cTn id="72" dur="1000"/>
                                        <p:tgtEl>
                                          <p:spTgt spid="3">
                                            <p:txEl>
                                              <p:pRg st="15" end="15"/>
                                            </p:txEl>
                                          </p:spTgt>
                                        </p:tgtEl>
                                      </p:cBhvr>
                                    </p:animEffect>
                                    <p:anim calcmode="lin" valueType="num">
                                      <p:cBhvr>
                                        <p:cTn id="73"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22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2C1B28BD-0B56-C88D-74EF-31AE37D914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5005" y="643467"/>
            <a:ext cx="7553988" cy="5571066"/>
          </a:xfrm>
          <a:prstGeom prst="rect">
            <a:avLst/>
          </a:prstGeom>
        </p:spPr>
      </p:pic>
    </p:spTree>
    <p:extLst>
      <p:ext uri="{BB962C8B-B14F-4D97-AF65-F5344CB8AC3E}">
        <p14:creationId xmlns:p14="http://schemas.microsoft.com/office/powerpoint/2010/main" val="2812351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B208A68-F3A9-9B56-BEF0-478DA5E90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9293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B2FD50-F7C2-504C-317A-63A794BE5A61}"/>
              </a:ext>
            </a:extLst>
          </p:cNvPr>
          <p:cNvSpPr>
            <a:spLocks noGrp="1"/>
          </p:cNvSpPr>
          <p:nvPr>
            <p:ph type="title"/>
          </p:nvPr>
        </p:nvSpPr>
        <p:spPr/>
        <p:txBody>
          <a:bodyPr>
            <a:normAutofit fontScale="90000"/>
          </a:bodyPr>
          <a:lstStyle/>
          <a:p>
            <a:r>
              <a:rPr lang="fr-CA" dirty="0"/>
              <a:t>Les 3 niveaux de services et de soins au Québec (Lemire pp.52-53)</a:t>
            </a:r>
          </a:p>
        </p:txBody>
      </p:sp>
      <p:pic>
        <p:nvPicPr>
          <p:cNvPr id="5" name="Espace réservé du contenu 4">
            <a:extLst>
              <a:ext uri="{FF2B5EF4-FFF2-40B4-BE49-F238E27FC236}">
                <a16:creationId xmlns:a16="http://schemas.microsoft.com/office/drawing/2014/main" id="{FEBEF4D3-B6FB-17CB-EC7D-FEC879098D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0034" y="1700808"/>
            <a:ext cx="5983932" cy="4270351"/>
          </a:xfrm>
        </p:spPr>
      </p:pic>
      <p:sp>
        <p:nvSpPr>
          <p:cNvPr id="6" name="ZoneTexte 5">
            <a:extLst>
              <a:ext uri="{FF2B5EF4-FFF2-40B4-BE49-F238E27FC236}">
                <a16:creationId xmlns:a16="http://schemas.microsoft.com/office/drawing/2014/main" id="{148D5AD0-BC1E-A3D2-7948-565412FE05F9}"/>
              </a:ext>
            </a:extLst>
          </p:cNvPr>
          <p:cNvSpPr txBox="1"/>
          <p:nvPr/>
        </p:nvSpPr>
        <p:spPr>
          <a:xfrm>
            <a:off x="683568" y="1916832"/>
            <a:ext cx="2448272" cy="923330"/>
          </a:xfrm>
          <a:prstGeom prst="rect">
            <a:avLst/>
          </a:prstGeom>
          <a:noFill/>
        </p:spPr>
        <p:txBody>
          <a:bodyPr wrap="square" rtlCol="0">
            <a:spAutoFit/>
          </a:bodyPr>
          <a:lstStyle/>
          <a:p>
            <a:r>
              <a:rPr lang="fr-CA" dirty="0"/>
              <a:t>Voir Tableau 2.1 Lemire, page 53</a:t>
            </a:r>
          </a:p>
          <a:p>
            <a:r>
              <a:rPr lang="fr-CA" dirty="0"/>
              <a:t>1</a:t>
            </a:r>
            <a:r>
              <a:rPr lang="fr-CA" baseline="30000" dirty="0"/>
              <a:t>ère</a:t>
            </a:r>
            <a:r>
              <a:rPr lang="fr-CA" dirty="0"/>
              <a:t>, 2</a:t>
            </a:r>
            <a:r>
              <a:rPr lang="fr-CA" baseline="30000" dirty="0"/>
              <a:t>e</a:t>
            </a:r>
            <a:r>
              <a:rPr lang="fr-CA" dirty="0"/>
              <a:t> et 3</a:t>
            </a:r>
            <a:r>
              <a:rPr lang="fr-CA" baseline="30000" dirty="0"/>
              <a:t>e</a:t>
            </a:r>
            <a:r>
              <a:rPr lang="fr-CA" dirty="0"/>
              <a:t> ligne</a:t>
            </a:r>
          </a:p>
        </p:txBody>
      </p:sp>
    </p:spTree>
    <p:extLst>
      <p:ext uri="{BB962C8B-B14F-4D97-AF65-F5344CB8AC3E}">
        <p14:creationId xmlns:p14="http://schemas.microsoft.com/office/powerpoint/2010/main" val="2896714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096A1-DD3D-B344-3FC6-1CEF7BC16611}"/>
              </a:ext>
            </a:extLst>
          </p:cNvPr>
          <p:cNvSpPr>
            <a:spLocks noGrp="1"/>
          </p:cNvSpPr>
          <p:nvPr>
            <p:ph type="title"/>
          </p:nvPr>
        </p:nvSpPr>
        <p:spPr/>
        <p:txBody>
          <a:bodyPr>
            <a:normAutofit fontScale="90000"/>
          </a:bodyPr>
          <a:lstStyle/>
          <a:p>
            <a:r>
              <a:rPr lang="fr-CA" dirty="0"/>
              <a:t>Exemple de service première ligne du DSAPA/SAD</a:t>
            </a:r>
          </a:p>
        </p:txBody>
      </p:sp>
      <p:pic>
        <p:nvPicPr>
          <p:cNvPr id="5" name="Espace réservé du contenu 4">
            <a:extLst>
              <a:ext uri="{FF2B5EF4-FFF2-40B4-BE49-F238E27FC236}">
                <a16:creationId xmlns:a16="http://schemas.microsoft.com/office/drawing/2014/main" id="{91FAE54B-BE5B-714E-1BF6-D33EA8DE90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321531"/>
            <a:ext cx="8291264" cy="5347829"/>
          </a:xfrm>
        </p:spPr>
      </p:pic>
    </p:spTree>
    <p:extLst>
      <p:ext uri="{BB962C8B-B14F-4D97-AF65-F5344CB8AC3E}">
        <p14:creationId xmlns:p14="http://schemas.microsoft.com/office/powerpoint/2010/main" val="1662973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FE49B08-B564-47A8-A827-22B667FABFE3}"/>
              </a:ext>
            </a:extLst>
          </p:cNvPr>
          <p:cNvSpPr>
            <a:spLocks noGrp="1"/>
          </p:cNvSpPr>
          <p:nvPr>
            <p:ph type="title"/>
          </p:nvPr>
        </p:nvSpPr>
        <p:spPr>
          <a:xfrm>
            <a:off x="630936" y="548640"/>
            <a:ext cx="2700645" cy="5431536"/>
          </a:xfrm>
        </p:spPr>
        <p:txBody>
          <a:bodyPr>
            <a:normAutofit/>
          </a:bodyPr>
          <a:lstStyle/>
          <a:p>
            <a:r>
              <a:rPr lang="fr-CA" sz="4700"/>
              <a:t>Porte d’entrée habituelle pour recevoir des services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83E8A6D3-BD6D-4952-ADE9-AA736DEBDF4F}"/>
              </a:ext>
            </a:extLst>
          </p:cNvPr>
          <p:cNvSpPr>
            <a:spLocks noGrp="1"/>
          </p:cNvSpPr>
          <p:nvPr>
            <p:ph idx="1"/>
          </p:nvPr>
        </p:nvSpPr>
        <p:spPr>
          <a:xfrm>
            <a:off x="3844813" y="552091"/>
            <a:ext cx="4668251" cy="5431536"/>
          </a:xfrm>
        </p:spPr>
        <p:txBody>
          <a:bodyPr anchor="ctr">
            <a:normAutofit/>
          </a:bodyPr>
          <a:lstStyle/>
          <a:p>
            <a:r>
              <a:rPr lang="fr-CA" sz="1900"/>
              <a:t>8-1-1</a:t>
            </a:r>
          </a:p>
          <a:p>
            <a:r>
              <a:rPr lang="fr-CA" sz="1900"/>
              <a:t>#1 = Volet santé </a:t>
            </a:r>
            <a:r>
              <a:rPr lang="fr-CA" sz="1900" i="1"/>
              <a:t>soins infirmiers, vaccination, prises de sang, rencontre prénatale …</a:t>
            </a:r>
          </a:p>
          <a:p>
            <a:pPr marL="0" indent="0">
              <a:buNone/>
            </a:pPr>
            <a:endParaRPr lang="fr-CA" sz="1900" i="1"/>
          </a:p>
          <a:p>
            <a:r>
              <a:rPr lang="fr-CA" sz="1900"/>
              <a:t>#2: Volet social: </a:t>
            </a:r>
            <a:r>
              <a:rPr lang="fr-CA" sz="1900" i="1"/>
              <a:t>Accueil, évaluation, orientation et référence (AEOR)</a:t>
            </a:r>
          </a:p>
          <a:p>
            <a:pPr marL="0" indent="0">
              <a:buNone/>
            </a:pPr>
            <a:endParaRPr lang="fr-CA" sz="1900" i="1"/>
          </a:p>
          <a:p>
            <a:r>
              <a:rPr lang="fr-CA" sz="1900"/>
              <a:t>Pour notre région: le AIH (Accès intégré et harmonisé)</a:t>
            </a:r>
          </a:p>
          <a:p>
            <a:endParaRPr lang="fr-CA" sz="1900"/>
          </a:p>
        </p:txBody>
      </p:sp>
    </p:spTree>
    <p:extLst>
      <p:ext uri="{BB962C8B-B14F-4D97-AF65-F5344CB8AC3E}">
        <p14:creationId xmlns:p14="http://schemas.microsoft.com/office/powerpoint/2010/main" val="168127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9924D1ECC420D47A2456556BC94F7370400BDF4491DEA4973499845289601F88B9F" ma:contentTypeVersion="55" ma:contentTypeDescription="Create a new document." ma:contentTypeScope="" ma:versionID="41eb558a2b826e6e4f9defd990175bec">
  <xsd:schema xmlns:xsd="http://www.w3.org/2001/XMLSchema" xmlns:xs="http://www.w3.org/2001/XMLSchema" xmlns:p="http://schemas.microsoft.com/office/2006/metadata/properties" xmlns:ns2="6d93d202-47fc-4405-873a-cab67cc5f1b2" xmlns:ns3="64acb2c5-0a2b-4bda-bd34-58e36cbb80d2" targetNamespace="http://schemas.microsoft.com/office/2006/metadata/properties" ma:root="true" ma:fieldsID="19deea0185cf7bc57eee9b90b1ba2ace" ns2:_="" ns3:_="">
    <xsd:import namespace="6d93d202-47fc-4405-873a-cab67cc5f1b2"/>
    <xsd:import namespace="64acb2c5-0a2b-4bda-bd34-58e36cbb80d2"/>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3d202-47fc-4405-873a-cab67cc5f1b2"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dc79c007-7f28-4db9-9ba1-525d19a3279b}"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80C6DD30-196A-4C6B-B1BF-A43F3B8ACD4F}" ma:internalName="CSXSubmissionMarket" ma:readOnly="false" ma:showField="MarketName" ma:web="6d93d202-47fc-4405-873a-cab67cc5f1b2">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bb16b974-ed24-4278-8820-8e232d38904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7E2D4CA2-442A-4FDA-AA57-71B8C7B2C53C}" ma:internalName="InProjectListLookup" ma:readOnly="true" ma:showField="InProjectLis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fd9a49dc-3dbf-4047-b62d-1d587abe7b40}"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7E2D4CA2-442A-4FDA-AA57-71B8C7B2C53C}" ma:internalName="LastCompleteVersionLookup" ma:readOnly="true" ma:showField="LastComplete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7E2D4CA2-442A-4FDA-AA57-71B8C7B2C53C}" ma:internalName="LastPreviewErrorLookup" ma:readOnly="true" ma:showField="LastPreview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7E2D4CA2-442A-4FDA-AA57-71B8C7B2C53C}" ma:internalName="LastPreviewResultLookup" ma:readOnly="true" ma:showField="LastPreview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7E2D4CA2-442A-4FDA-AA57-71B8C7B2C53C}" ma:internalName="LastPreviewAttemptDateLookup" ma:readOnly="true" ma:showField="LastPreview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7E2D4CA2-442A-4FDA-AA57-71B8C7B2C53C}" ma:internalName="LastPreviewedByLookup" ma:readOnly="true" ma:showField="LastPreview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7E2D4CA2-442A-4FDA-AA57-71B8C7B2C53C}" ma:internalName="LastPreviewTimeLookup" ma:readOnly="true" ma:showField="LastPreview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7E2D4CA2-442A-4FDA-AA57-71B8C7B2C53C}" ma:internalName="LastPreviewVersionLookup" ma:readOnly="true" ma:showField="LastPreview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7E2D4CA2-442A-4FDA-AA57-71B8C7B2C53C}" ma:internalName="LastPublishErrorLookup" ma:readOnly="true" ma:showField="LastPublish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7E2D4CA2-442A-4FDA-AA57-71B8C7B2C53C}" ma:internalName="LastPublishResultLookup" ma:readOnly="true" ma:showField="LastPublish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7E2D4CA2-442A-4FDA-AA57-71B8C7B2C53C}" ma:internalName="LastPublishAttemptDateLookup" ma:readOnly="true" ma:showField="LastPublish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7E2D4CA2-442A-4FDA-AA57-71B8C7B2C53C}" ma:internalName="LastPublishedByLookup" ma:readOnly="true" ma:showField="LastPublish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7E2D4CA2-442A-4FDA-AA57-71B8C7B2C53C}" ma:internalName="LastPublishTimeLookup" ma:readOnly="true" ma:showField="LastPublish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7E2D4CA2-442A-4FDA-AA57-71B8C7B2C53C}" ma:internalName="LastPublishVersionLookup" ma:readOnly="true" ma:showField="LastPublish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4CDE398E-75A7-4993-8C61-2BFD31F64754}" ma:internalName="LocLastLocAttemptVersionLookup" ma:readOnly="false" ma:showField="LastLocAttemptVersion" ma:web="6d93d202-47fc-4405-873a-cab67cc5f1b2">
      <xsd:simpleType>
        <xsd:restriction base="dms:Lookup"/>
      </xsd:simpleType>
    </xsd:element>
    <xsd:element name="LocLastLocAttemptVersionTypeLookup" ma:index="72" nillable="true" ma:displayName="Loc Last Loc Attempt Version Type" ma:default="" ma:list="{4CDE398E-75A7-4993-8C61-2BFD31F64754}" ma:internalName="LocLastLocAttemptVersionTypeLookup" ma:readOnly="true" ma:showField="LastLocAttemptVersionType" ma:web="6d93d202-47fc-4405-873a-cab67cc5f1b2">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4CDE398E-75A7-4993-8C61-2BFD31F64754}" ma:internalName="LocNewPublishedVersionLookup" ma:readOnly="true" ma:showField="NewPublishedVersion" ma:web="6d93d202-47fc-4405-873a-cab67cc5f1b2">
      <xsd:simpleType>
        <xsd:restriction base="dms:Lookup"/>
      </xsd:simpleType>
    </xsd:element>
    <xsd:element name="LocOverallHandbackStatusLookup" ma:index="76" nillable="true" ma:displayName="Loc Overall Handback Status" ma:default="" ma:list="{4CDE398E-75A7-4993-8C61-2BFD31F64754}" ma:internalName="LocOverallHandbackStatusLookup" ma:readOnly="true" ma:showField="OverallHandbackStatus" ma:web="6d93d202-47fc-4405-873a-cab67cc5f1b2">
      <xsd:simpleType>
        <xsd:restriction base="dms:Lookup"/>
      </xsd:simpleType>
    </xsd:element>
    <xsd:element name="LocOverallLocStatusLookup" ma:index="77" nillable="true" ma:displayName="Loc Overall Localize Status" ma:default="" ma:list="{4CDE398E-75A7-4993-8C61-2BFD31F64754}" ma:internalName="LocOverallLocStatusLookup" ma:readOnly="true" ma:showField="OverallLocStatus" ma:web="6d93d202-47fc-4405-873a-cab67cc5f1b2">
      <xsd:simpleType>
        <xsd:restriction base="dms:Lookup"/>
      </xsd:simpleType>
    </xsd:element>
    <xsd:element name="LocOverallPreviewStatusLookup" ma:index="78" nillable="true" ma:displayName="Loc Overall Preview Status" ma:default="" ma:list="{4CDE398E-75A7-4993-8C61-2BFD31F64754}" ma:internalName="LocOverallPreviewStatusLookup" ma:readOnly="true" ma:showField="OverallPreviewStatus" ma:web="6d93d202-47fc-4405-873a-cab67cc5f1b2">
      <xsd:simpleType>
        <xsd:restriction base="dms:Lookup"/>
      </xsd:simpleType>
    </xsd:element>
    <xsd:element name="LocOverallPublishStatusLookup" ma:index="79" nillable="true" ma:displayName="Loc Overall Publish Status" ma:default="" ma:list="{4CDE398E-75A7-4993-8C61-2BFD31F64754}" ma:internalName="LocOverallPublishStatusLookup" ma:readOnly="true" ma:showField="OverallPublishStatus" ma:web="6d93d202-47fc-4405-873a-cab67cc5f1b2">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4CDE398E-75A7-4993-8C61-2BFD31F64754}" ma:internalName="LocProcessedForHandoffsLookup" ma:readOnly="true" ma:showField="ProcessedForHandoffs" ma:web="6d93d202-47fc-4405-873a-cab67cc5f1b2">
      <xsd:simpleType>
        <xsd:restriction base="dms:Lookup"/>
      </xsd:simpleType>
    </xsd:element>
    <xsd:element name="LocProcessedForMarketsLookup" ma:index="82" nillable="true" ma:displayName="Loc Processed For Markets" ma:default="" ma:list="{4CDE398E-75A7-4993-8C61-2BFD31F64754}" ma:internalName="LocProcessedForMarketsLookup" ma:readOnly="true" ma:showField="ProcessedForMarkets" ma:web="6d93d202-47fc-4405-873a-cab67cc5f1b2">
      <xsd:simpleType>
        <xsd:restriction base="dms:Lookup"/>
      </xsd:simpleType>
    </xsd:element>
    <xsd:element name="LocPublishedDependentAssetsLookup" ma:index="83" nillable="true" ma:displayName="Loc Published Dependent Assets" ma:default="" ma:list="{4CDE398E-75A7-4993-8C61-2BFD31F64754}" ma:internalName="LocPublishedDependentAssetsLookup" ma:readOnly="true" ma:showField="PublishedDependentAssets" ma:web="6d93d202-47fc-4405-873a-cab67cc5f1b2">
      <xsd:simpleType>
        <xsd:restriction base="dms:Lookup"/>
      </xsd:simpleType>
    </xsd:element>
    <xsd:element name="LocPublishedLinkedAssetsLookup" ma:index="84" nillable="true" ma:displayName="Loc Published Linked Assets" ma:default="" ma:list="{4CDE398E-75A7-4993-8C61-2BFD31F64754}" ma:internalName="LocPublishedLinkedAssetsLookup" ma:readOnly="true" ma:showField="PublishedLinkedAssets" ma:web="6d93d202-47fc-4405-873a-cab67cc5f1b2">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db560eb5-700a-4f94-8fda-b57de4261f12}"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80C6DD30-196A-4C6B-B1BF-A43F3B8ACD4F}" ma:internalName="Markets" ma:readOnly="false" ma:showField="MarketNa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7E2D4CA2-442A-4FDA-AA57-71B8C7B2C53C}" ma:internalName="NumOfRatingsLookup" ma:readOnly="true" ma:showField="NumOfRating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7E2D4CA2-442A-4FDA-AA57-71B8C7B2C53C}" ma:internalName="PublishStatusLookup" ma:readOnly="false" ma:showField="PublishStatu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6e3f7319-fb8f-4449-8902-000ab73a8566}"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11d213f5-ec09-44b6-a8be-9da225be7a8d}" ma:internalName="TaxCatchAll" ma:showField="CatchAllData"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11d213f5-ec09-44b6-a8be-9da225be7a8d}" ma:internalName="TaxCatchAllLabel" ma:readOnly="true" ma:showField="CatchAllDataLabel"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acb2c5-0a2b-4bda-bd34-58e36cbb80d2"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quiredFrom xmlns="6d93d202-47fc-4405-873a-cab67cc5f1b2" xsi:nil="true"/>
    <IsSearchable xmlns="6d93d202-47fc-4405-873a-cab67cc5f1b2">true</IsSearchable>
    <EditorialStatus xmlns="6d93d202-47fc-4405-873a-cab67cc5f1b2">Complete</EditorialStatus>
    <OriginAsset xmlns="6d93d202-47fc-4405-873a-cab67cc5f1b2" xsi:nil="true"/>
    <ThumbnailAssetId xmlns="6d93d202-47fc-4405-873a-cab67cc5f1b2" xsi:nil="true"/>
    <TrustLevel xmlns="6d93d202-47fc-4405-873a-cab67cc5f1b2">3 Community New</TrustLevel>
    <MarketSpecific xmlns="6d93d202-47fc-4405-873a-cab67cc5f1b2">true</MarketSpecific>
    <TPNamespace xmlns="6d93d202-47fc-4405-873a-cab67cc5f1b2" xsi:nil="true"/>
    <DirectSourceMarket xmlns="6d93d202-47fc-4405-873a-cab67cc5f1b2">english</DirectSourceMarket>
    <MachineTranslated xmlns="6d93d202-47fc-4405-873a-cab67cc5f1b2">false</MachineTranslated>
    <PlannedPubDate xmlns="6d93d202-47fc-4405-873a-cab67cc5f1b2" xsi:nil="true"/>
    <SubmitterId xmlns="6d93d202-47fc-4405-873a-cab67cc5f1b2">9c60ae39-ee33-43c2-b863-454968d0f2cc</SubmitterId>
    <Downloads xmlns="6d93d202-47fc-4405-873a-cab67cc5f1b2">0</Downloads>
    <OriginalSourceMarket xmlns="6d93d202-47fc-4405-873a-cab67cc5f1b2">english</OriginalSourceMarket>
    <PublishTargets xmlns="6d93d202-47fc-4405-873a-cab67cc5f1b2">OfficeOnline</PublishTargets>
    <ArtSampleDocs xmlns="6d93d202-47fc-4405-873a-cab67cc5f1b2" xsi:nil="true"/>
    <ApprovalLog xmlns="6d93d202-47fc-4405-873a-cab67cc5f1b2" xsi:nil="true"/>
    <ApprovalStatus xmlns="6d93d202-47fc-4405-873a-cab67cc5f1b2">InProgress</ApprovalStatus>
    <TPComponent xmlns="6d93d202-47fc-4405-873a-cab67cc5f1b2">PPTFiles</TPComponent>
    <EditorialTags xmlns="6d93d202-47fc-4405-873a-cab67cc5f1b2" xsi:nil="true"/>
    <TPExecutable xmlns="6d93d202-47fc-4405-873a-cab67cc5f1b2" xsi:nil="true"/>
    <LastHandOff xmlns="6d93d202-47fc-4405-873a-cab67cc5f1b2" xsi:nil="true"/>
    <BusinessGroup xmlns="6d93d202-47fc-4405-873a-cab67cc5f1b2" xsi:nil="true"/>
    <TPAppVersion xmlns="6d93d202-47fc-4405-873a-cab67cc5f1b2">12</TPAppVersion>
    <VoteCount xmlns="6d93d202-47fc-4405-873a-cab67cc5f1b2" xsi:nil="true"/>
    <APAuthor xmlns="6d93d202-47fc-4405-873a-cab67cc5f1b2">
      <UserInfo>
        <DisplayName>_o14migrate</DisplayName>
        <AccountId>266</AccountId>
        <AccountType/>
      </UserInfo>
    </APAuthor>
    <TPCommandLine xmlns="6d93d202-47fc-4405-873a-cab67cc5f1b2">{PP} /n {FilePath}</TPCommandLine>
    <UACurrentWords xmlns="6d93d202-47fc-4405-873a-cab67cc5f1b2" xsi:nil="true"/>
    <AssetId xmlns="6d93d202-47fc-4405-873a-cab67cc5f1b2">TP030007486</AssetId>
    <Manager xmlns="6d93d202-47fc-4405-873a-cab67cc5f1b2" xsi:nil="true"/>
    <NumericId xmlns="6d93d202-47fc-4405-873a-cab67cc5f1b2">-1</NumericId>
    <Component xmlns="64acb2c5-0a2b-4bda-bd34-58e36cbb80d2" xsi:nil="true"/>
    <HandoffToMSDN xmlns="6d93d202-47fc-4405-873a-cab67cc5f1b2" xsi:nil="true"/>
    <Markets xmlns="6d93d202-47fc-4405-873a-cab67cc5f1b2">
      <Value>2</Value>
    </Markets>
    <UALocComments xmlns="6d93d202-47fc-4405-873a-cab67cc5f1b2" xsi:nil="true"/>
    <UALocRecommendation xmlns="6d93d202-47fc-4405-873a-cab67cc5f1b2">Localize</UALocRecommendation>
    <AssetStart xmlns="6d93d202-47fc-4405-873a-cab67cc5f1b2">2010-04-16T14:38:07+00:00</AssetStart>
    <CrawlForDependencies xmlns="6d93d202-47fc-4405-873a-cab67cc5f1b2">false</CrawlForDependencies>
    <LastModifiedDateTime xmlns="6d93d202-47fc-4405-873a-cab67cc5f1b2" xsi:nil="true"/>
    <LastPublishResultLookup xmlns="6d93d202-47fc-4405-873a-cab67cc5f1b2" xsi:nil="true"/>
    <PublishStatusLookup xmlns="6d93d202-47fc-4405-873a-cab67cc5f1b2">
      <Value>328948</Value>
      <Value>502349</Value>
    </PublishStatusLookup>
    <AverageRating xmlns="6d93d202-47fc-4405-873a-cab67cc5f1b2" xsi:nil="true"/>
    <CSXUpdate xmlns="6d93d202-47fc-4405-873a-cab67cc5f1b2">false</CSXUpdate>
    <UAProjectedTotalWords xmlns="6d93d202-47fc-4405-873a-cab67cc5f1b2" xsi:nil="true"/>
    <AssetExpire xmlns="6d93d202-47fc-4405-873a-cab67cc5f1b2">2100-01-01T00:00:00+00:00</AssetExpire>
    <AssetType xmlns="6d93d202-47fc-4405-873a-cab67cc5f1b2">TP</AssetType>
    <IntlLangReviewDate xmlns="6d93d202-47fc-4405-873a-cab67cc5f1b2" xsi:nil="true"/>
    <TPFriendlyName xmlns="6d93d202-47fc-4405-873a-cab67cc5f1b2">Thème scolaire - Pile de cahier</TPFriendlyName>
    <IntlLangReview xmlns="6d93d202-47fc-4405-873a-cab67cc5f1b2" xsi:nil="true"/>
    <OOCacheId xmlns="6d93d202-47fc-4405-873a-cab67cc5f1b2" xsi:nil="true"/>
    <PolicheckWords xmlns="6d93d202-47fc-4405-873a-cab67cc5f1b2" xsi:nil="true"/>
    <TemplateStatus xmlns="6d93d202-47fc-4405-873a-cab67cc5f1b2">Complete</TemplateStatus>
    <CSXSubmissionMarket xmlns="6d93d202-47fc-4405-873a-cab67cc5f1b2" xsi:nil="true"/>
    <FriendlyTitle xmlns="6d93d202-47fc-4405-873a-cab67cc5f1b2" xsi:nil="true"/>
    <TPLaunchHelpLinkType xmlns="6d93d202-47fc-4405-873a-cab67cc5f1b2" xsi:nil="true"/>
    <Providers xmlns="6d93d202-47fc-4405-873a-cab67cc5f1b2" xsi:nil="true"/>
    <SourceTitle xmlns="6d93d202-47fc-4405-873a-cab67cc5f1b2">Thème scolaire - Pile de cahier</SourceTitle>
    <TemplateTemplateType xmlns="6d93d202-47fc-4405-873a-cab67cc5f1b2">PowerPoint 12 Default</TemplateTemplateType>
    <TimesCloned xmlns="6d93d202-47fc-4405-873a-cab67cc5f1b2" xsi:nil="true"/>
    <ClipArtFilename xmlns="6d93d202-47fc-4405-873a-cab67cc5f1b2" xsi:nil="true"/>
    <APDescription xmlns="6d93d202-47fc-4405-873a-cab67cc5f1b2" xsi:nil="true"/>
    <TPApplication xmlns="6d93d202-47fc-4405-873a-cab67cc5f1b2">PowerPoint</TPApplication>
    <CSXHash xmlns="6d93d202-47fc-4405-873a-cab67cc5f1b2">kHUMHUq9gDp339MQsTfMKrXQ0jY=</CSXHash>
    <PrimaryImageGen xmlns="6d93d202-47fc-4405-873a-cab67cc5f1b2">true</PrimaryImageGen>
    <ContentItem xmlns="6d93d202-47fc-4405-873a-cab67cc5f1b2" xsi:nil="true"/>
    <IsDeleted xmlns="6d93d202-47fc-4405-873a-cab67cc5f1b2">false</IsDeleted>
    <ShowIn xmlns="6d93d202-47fc-4405-873a-cab67cc5f1b2">Show everywhere</ShowIn>
    <BugNumber xmlns="6d93d202-47fc-4405-873a-cab67cc5f1b2" xsi:nil="true"/>
    <LegacyData xmlns="6d93d202-47fc-4405-873a-cab67cc5f1b2">ListingID:;Manager:;BuildStatus:Publish Passed;MockupPath:</LegacyData>
    <TPLaunchHelpLink xmlns="6d93d202-47fc-4405-873a-cab67cc5f1b2" xsi:nil="true"/>
    <Milestone xmlns="6d93d202-47fc-4405-873a-cab67cc5f1b2" xsi:nil="true"/>
    <UANotes xmlns="6d93d202-47fc-4405-873a-cab67cc5f1b2" xsi:nil="true"/>
    <Description0 xmlns="64acb2c5-0a2b-4bda-bd34-58e36cbb80d2" xsi:nil="true"/>
    <IntlLangReviewer xmlns="6d93d202-47fc-4405-873a-cab67cc5f1b2" xsi:nil="true"/>
    <IntlLocPriority xmlns="6d93d202-47fc-4405-873a-cab67cc5f1b2" xsi:nil="true"/>
    <OpenTemplate xmlns="6d93d202-47fc-4405-873a-cab67cc5f1b2">true</OpenTemplate>
    <Provider xmlns="6d93d202-47fc-4405-873a-cab67cc5f1b2" xsi:nil="true"/>
    <CSXSubmissionDate xmlns="6d93d202-47fc-4405-873a-cab67cc5f1b2">2009-10-11T07:00:00+00:00</CSXSubmissionDate>
    <TPClientViewer xmlns="6d93d202-47fc-4405-873a-cab67cc5f1b2" xsi:nil="true"/>
    <DSATActionTaken xmlns="6d93d202-47fc-4405-873a-cab67cc5f1b2" xsi:nil="true"/>
    <APEditor xmlns="6d93d202-47fc-4405-873a-cab67cc5f1b2">
      <UserInfo>
        <DisplayName>_o14migrate</DisplayName>
        <AccountId>266</AccountId>
        <AccountType/>
      </UserInfo>
    </APEditor>
    <TPInstallLocation xmlns="6d93d202-47fc-4405-873a-cab67cc5f1b2">{My Templates}</TPInstallLocation>
    <OutputCachingOn xmlns="6d93d202-47fc-4405-873a-cab67cc5f1b2">false</OutputCachingOn>
    <ParentAssetId xmlns="6d93d202-47fc-4405-873a-cab67cc5f1b2" xsi:nil="true"/>
    <LocManualTestRequired xmlns="6d93d202-47fc-4405-873a-cab67cc5f1b2">false</LocManualTestRequired>
    <LocalizationTagsTaxHTField0 xmlns="6d93d202-47fc-4405-873a-cab67cc5f1b2">
      <Terms xmlns="http://schemas.microsoft.com/office/infopath/2007/PartnerControls"/>
    </LocalizationTagsTaxHTField0>
    <CampaignTagsTaxHTField0 xmlns="6d93d202-47fc-4405-873a-cab67cc5f1b2">
      <Terms xmlns="http://schemas.microsoft.com/office/infopath/2007/PartnerControls"/>
    </CampaignTagsTaxHTField0>
    <LocLastLocAttemptVersionLookup xmlns="6d93d202-47fc-4405-873a-cab67cc5f1b2">169879</LocLastLocAttemptVersionLookup>
    <InternalTagsTaxHTField0 xmlns="6d93d202-47fc-4405-873a-cab67cc5f1b2">
      <Terms xmlns="http://schemas.microsoft.com/office/infopath/2007/PartnerControls"/>
    </InternalTagsTaxHTField0>
    <LocRecommendedHandoff xmlns="6d93d202-47fc-4405-873a-cab67cc5f1b2" xsi:nil="true"/>
    <BlockPublish xmlns="6d93d202-47fc-4405-873a-cab67cc5f1b2">false</BlockPublish>
    <LocComments xmlns="6d93d202-47fc-4405-873a-cab67cc5f1b2" xsi:nil="true"/>
    <TaxCatchAll xmlns="6d93d202-47fc-4405-873a-cab67cc5f1b2"/>
    <OriginalRelease xmlns="6d93d202-47fc-4405-873a-cab67cc5f1b2">14</OriginalRelease>
    <RecommendationsModifier xmlns="6d93d202-47fc-4405-873a-cab67cc5f1b2" xsi:nil="true"/>
    <ScenarioTagsTaxHTField0 xmlns="6d93d202-47fc-4405-873a-cab67cc5f1b2">
      <Terms xmlns="http://schemas.microsoft.com/office/infopath/2007/PartnerControls"/>
    </ScenarioTagsTaxHTField0>
    <FeatureTagsTaxHTField0 xmlns="6d93d202-47fc-4405-873a-cab67cc5f1b2">
      <Terms xmlns="http://schemas.microsoft.com/office/infopath/2007/PartnerControls"/>
    </FeatureTagsTaxHTField0>
    <LocMarketGroupTiers2 xmlns="6d93d202-47fc-4405-873a-cab67cc5f1b2" xsi:nil="true"/>
  </documentManagement>
</p:properties>
</file>

<file path=customXml/itemProps1.xml><?xml version="1.0" encoding="utf-8"?>
<ds:datastoreItem xmlns:ds="http://schemas.openxmlformats.org/officeDocument/2006/customXml" ds:itemID="{03EDC3DC-7CD4-4901-87B6-B4B13BED03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3d202-47fc-4405-873a-cab67cc5f1b2"/>
    <ds:schemaRef ds:uri="64acb2c5-0a2b-4bda-bd34-58e36cbb8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A8E3D7-FADB-4B96-9314-8F42286C8B77}">
  <ds:schemaRefs>
    <ds:schemaRef ds:uri="http://schemas.microsoft.com/sharepoint/v3/contenttype/forms"/>
  </ds:schemaRefs>
</ds:datastoreItem>
</file>

<file path=customXml/itemProps3.xml><?xml version="1.0" encoding="utf-8"?>
<ds:datastoreItem xmlns:ds="http://schemas.openxmlformats.org/officeDocument/2006/customXml" ds:itemID="{967A4EDE-E55A-4D5E-B7C9-7B00785CC817}">
  <ds:schemaRefs>
    <ds:schemaRef ds:uri="http://schemas.microsoft.com/office/2006/metadata/properties"/>
    <ds:schemaRef ds:uri="http://schemas.microsoft.com/office/infopath/2007/PartnerControls"/>
    <ds:schemaRef ds:uri="6d93d202-47fc-4405-873a-cab67cc5f1b2"/>
    <ds:schemaRef ds:uri="64acb2c5-0a2b-4bda-bd34-58e36cbb80d2"/>
  </ds:schemaRefs>
</ds:datastoreItem>
</file>

<file path=docProps/app.xml><?xml version="1.0" encoding="utf-8"?>
<Properties xmlns="http://schemas.openxmlformats.org/officeDocument/2006/extended-properties" xmlns:vt="http://schemas.openxmlformats.org/officeDocument/2006/docPropsVTypes">
  <Template>tf30007486_win32</Template>
  <TotalTime>82</TotalTime>
  <Words>1080</Words>
  <Application>Microsoft Office PowerPoint</Application>
  <PresentationFormat>Affichage à l'écran (4:3)</PresentationFormat>
  <Paragraphs>87</Paragraphs>
  <Slides>16</Slides>
  <Notes>2</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16</vt:i4>
      </vt:variant>
    </vt:vector>
  </HeadingPairs>
  <TitlesOfParts>
    <vt:vector size="19" baseType="lpstr">
      <vt:lpstr>Arial</vt:lpstr>
      <vt:lpstr>Calibri</vt:lpstr>
      <vt:lpstr>Thème Office</vt:lpstr>
      <vt:lpstr>La structure organisationnelle des services sociaux et de santé</vt:lpstr>
      <vt:lpstr>Rappels liés aux principes de base de la LSSSS</vt:lpstr>
      <vt:lpstr>L’organisation des services par le MSSS</vt:lpstr>
      <vt:lpstr>L’organisation des services par le MSSS pour respecter la loi </vt:lpstr>
      <vt:lpstr>Présentation PowerPoint</vt:lpstr>
      <vt:lpstr>Présentation PowerPoint</vt:lpstr>
      <vt:lpstr>Les 3 niveaux de services et de soins au Québec (Lemire pp.52-53)</vt:lpstr>
      <vt:lpstr>Exemple de service première ligne du DSAPA/SAD</vt:lpstr>
      <vt:lpstr>Porte d’entrée habituelle pour recevoir des services</vt:lpstr>
      <vt:lpstr>Centre local de service communautaire (CLSC) </vt:lpstr>
      <vt:lpstr>Centre Hospitalier (CH)</vt:lpstr>
      <vt:lpstr>Centre de protection de l'enfance et de la jeunesse (CPEJ)</vt:lpstr>
      <vt:lpstr>Centre d'hébergement et de soins de longue durée (CHSLD) </vt:lpstr>
      <vt:lpstr>Centre de réadaptation (CR)</vt:lpstr>
      <vt:lpstr>Centre de réadaptation (CR)</vt:lpstr>
      <vt:lpstr>Partenaires essentiels: les organismes communautaires</vt:lpstr>
    </vt:vector>
  </TitlesOfParts>
  <Company>College Merici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structure organisationnelle des services sociaux et de santé</dc:title>
  <dc:creator>Céline Gagnon</dc:creator>
  <cp:lastModifiedBy>Céline Gagnon</cp:lastModifiedBy>
  <cp:revision>5</cp:revision>
  <dcterms:created xsi:type="dcterms:W3CDTF">2023-07-13T14:11:57Z</dcterms:created>
  <dcterms:modified xsi:type="dcterms:W3CDTF">2023-09-27T13:36:31Z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0x01010069924D1ECC420D47A2456556BC94F7370400BDF4491DEA4973499845289601F88B9F</vt:lpwstr>
  </property>
  <property fmtid="{D5CDD505-2E9C-101B-9397-08002B2CF9AE}" pid="3" name="Applications">
    <vt:lpwstr>53;#PowerPoint 12</vt:lpwstr>
  </property>
  <property fmtid="{D5CDD505-2E9C-101B-9397-08002B2CF9AE}" pid="4" name="Order">
    <vt:r8>8676300</vt:r8>
  </property>
  <property fmtid="{D5CDD505-2E9C-101B-9397-08002B2CF9AE}" pid="5" name="APTrustLevel">
    <vt:r8>3</vt:r8>
  </property>
</Properties>
</file>