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24FA48-BE2D-4E39-8186-53A72F66F101}"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n-US"/>
        </a:p>
      </dgm:t>
    </dgm:pt>
    <dgm:pt modelId="{B6D2AF70-BFB0-42E2-9FB3-C02D560DF952}">
      <dgm:prSet/>
      <dgm:spPr/>
      <dgm:t>
        <a:bodyPr/>
        <a:lstStyle/>
        <a:p>
          <a:r>
            <a:rPr lang="fr-CA"/>
            <a:t>3 formes</a:t>
          </a:r>
          <a:endParaRPr lang="en-US"/>
        </a:p>
      </dgm:t>
    </dgm:pt>
    <dgm:pt modelId="{25ADA774-9BA0-4F10-8A13-B69A91E1E3C0}" type="parTrans" cxnId="{EDE53FB9-D0D7-45BF-85C3-2AF77E6F8653}">
      <dgm:prSet/>
      <dgm:spPr/>
      <dgm:t>
        <a:bodyPr/>
        <a:lstStyle/>
        <a:p>
          <a:endParaRPr lang="en-US"/>
        </a:p>
      </dgm:t>
    </dgm:pt>
    <dgm:pt modelId="{8B103A55-01CA-44E7-A7B3-CAA13701A59A}" type="sibTrans" cxnId="{EDE53FB9-D0D7-45BF-85C3-2AF77E6F8653}">
      <dgm:prSet/>
      <dgm:spPr/>
      <dgm:t>
        <a:bodyPr/>
        <a:lstStyle/>
        <a:p>
          <a:endParaRPr lang="en-US"/>
        </a:p>
      </dgm:t>
    </dgm:pt>
    <dgm:pt modelId="{DF0DC73D-0BBB-4786-AAE3-358686A8E971}">
      <dgm:prSet/>
      <dgm:spPr/>
      <dgm:t>
        <a:bodyPr/>
        <a:lstStyle/>
        <a:p>
          <a:r>
            <a:rPr lang="fr-CA"/>
            <a:t>Garde préventive (maximum 72 h)</a:t>
          </a:r>
          <a:endParaRPr lang="en-US"/>
        </a:p>
      </dgm:t>
    </dgm:pt>
    <dgm:pt modelId="{420EB259-A85F-45AC-A5B7-EC11DE0BAB62}" type="parTrans" cxnId="{ED5AFFA9-8D1C-4012-B466-7C20D607D850}">
      <dgm:prSet/>
      <dgm:spPr/>
      <dgm:t>
        <a:bodyPr/>
        <a:lstStyle/>
        <a:p>
          <a:endParaRPr lang="en-US"/>
        </a:p>
      </dgm:t>
    </dgm:pt>
    <dgm:pt modelId="{B9422E77-1D1C-466A-BEAF-0038204CC4F7}" type="sibTrans" cxnId="{ED5AFFA9-8D1C-4012-B466-7C20D607D850}">
      <dgm:prSet/>
      <dgm:spPr/>
      <dgm:t>
        <a:bodyPr/>
        <a:lstStyle/>
        <a:p>
          <a:endParaRPr lang="en-US"/>
        </a:p>
      </dgm:t>
    </dgm:pt>
    <dgm:pt modelId="{CBE2C2D3-EB80-4195-A22A-2E44A00A46CF}">
      <dgm:prSet/>
      <dgm:spPr/>
      <dgm:t>
        <a:bodyPr/>
        <a:lstStyle/>
        <a:p>
          <a:r>
            <a:rPr lang="fr-CA"/>
            <a:t>Garde provisoire (maximum 96 h si suite à préventive ou 144h si requête)- Tribunal (TAQ)</a:t>
          </a:r>
          <a:endParaRPr lang="en-US"/>
        </a:p>
      </dgm:t>
    </dgm:pt>
    <dgm:pt modelId="{B8273BF3-BC99-4904-851D-D65F63CAD01F}" type="parTrans" cxnId="{0061E981-308D-498C-BEC7-9C9E8E65A827}">
      <dgm:prSet/>
      <dgm:spPr/>
      <dgm:t>
        <a:bodyPr/>
        <a:lstStyle/>
        <a:p>
          <a:endParaRPr lang="en-US"/>
        </a:p>
      </dgm:t>
    </dgm:pt>
    <dgm:pt modelId="{7D4B1EE1-87A7-4374-B2A3-C1C43A5EFD68}" type="sibTrans" cxnId="{0061E981-308D-498C-BEC7-9C9E8E65A827}">
      <dgm:prSet/>
      <dgm:spPr/>
      <dgm:t>
        <a:bodyPr/>
        <a:lstStyle/>
        <a:p>
          <a:endParaRPr lang="en-US"/>
        </a:p>
      </dgm:t>
    </dgm:pt>
    <dgm:pt modelId="{AB7627AE-6795-4FD2-9415-2CF63402D5A6}">
      <dgm:prSet/>
      <dgm:spPr/>
      <dgm:t>
        <a:bodyPr/>
        <a:lstStyle/>
        <a:p>
          <a:r>
            <a:rPr lang="fr-CA"/>
            <a:t>Garde en établissement (maximum 21 jours, renouvelable aux 3 mois au besoin – Tribunal (TAQ)</a:t>
          </a:r>
          <a:endParaRPr lang="en-US"/>
        </a:p>
      </dgm:t>
    </dgm:pt>
    <dgm:pt modelId="{E35FA980-123C-4D90-A514-8D2AD93C3B5B}" type="parTrans" cxnId="{DF17495F-056F-4D85-A10F-9ABBDB0E0A20}">
      <dgm:prSet/>
      <dgm:spPr/>
      <dgm:t>
        <a:bodyPr/>
        <a:lstStyle/>
        <a:p>
          <a:endParaRPr lang="en-US"/>
        </a:p>
      </dgm:t>
    </dgm:pt>
    <dgm:pt modelId="{34423DC2-AF0C-4420-9261-35BDFD981AF3}" type="sibTrans" cxnId="{DF17495F-056F-4D85-A10F-9ABBDB0E0A20}">
      <dgm:prSet/>
      <dgm:spPr/>
      <dgm:t>
        <a:bodyPr/>
        <a:lstStyle/>
        <a:p>
          <a:endParaRPr lang="en-US"/>
        </a:p>
      </dgm:t>
    </dgm:pt>
    <dgm:pt modelId="{4A0E408D-2365-47ED-A40E-392692049C9C}">
      <dgm:prSet/>
      <dgm:spPr/>
      <dgm:t>
        <a:bodyPr/>
        <a:lstStyle/>
        <a:p>
          <a:r>
            <a:rPr lang="fr-CA"/>
            <a:t>Voir tableau 4.2 (page 43)</a:t>
          </a:r>
          <a:endParaRPr lang="en-US"/>
        </a:p>
      </dgm:t>
    </dgm:pt>
    <dgm:pt modelId="{21F03173-990A-4A3C-947A-431EF70896DD}" type="parTrans" cxnId="{CC98EA7D-5910-4F79-A842-2CB332A201A4}">
      <dgm:prSet/>
      <dgm:spPr/>
      <dgm:t>
        <a:bodyPr/>
        <a:lstStyle/>
        <a:p>
          <a:endParaRPr lang="en-US"/>
        </a:p>
      </dgm:t>
    </dgm:pt>
    <dgm:pt modelId="{E977E2D3-8256-45F6-BB37-823B0561CEB2}" type="sibTrans" cxnId="{CC98EA7D-5910-4F79-A842-2CB332A201A4}">
      <dgm:prSet/>
      <dgm:spPr/>
      <dgm:t>
        <a:bodyPr/>
        <a:lstStyle/>
        <a:p>
          <a:endParaRPr lang="en-US"/>
        </a:p>
      </dgm:t>
    </dgm:pt>
    <dgm:pt modelId="{75E0FF1D-96AC-4D16-8EAB-029A00AA7C9D}" type="pres">
      <dgm:prSet presAssocID="{9024FA48-BE2D-4E39-8186-53A72F66F101}" presName="diagram" presStyleCnt="0">
        <dgm:presLayoutVars>
          <dgm:dir/>
          <dgm:resizeHandles val="exact"/>
        </dgm:presLayoutVars>
      </dgm:prSet>
      <dgm:spPr/>
    </dgm:pt>
    <dgm:pt modelId="{A34DDB72-2E9E-4B08-B113-9FAEEB525088}" type="pres">
      <dgm:prSet presAssocID="{B6D2AF70-BFB0-42E2-9FB3-C02D560DF952}" presName="node" presStyleLbl="node1" presStyleIdx="0" presStyleCnt="5">
        <dgm:presLayoutVars>
          <dgm:bulletEnabled val="1"/>
        </dgm:presLayoutVars>
      </dgm:prSet>
      <dgm:spPr/>
    </dgm:pt>
    <dgm:pt modelId="{AD0C890A-0A74-4B10-AA7B-573A2E0606A3}" type="pres">
      <dgm:prSet presAssocID="{8B103A55-01CA-44E7-A7B3-CAA13701A59A}" presName="sibTrans" presStyleCnt="0"/>
      <dgm:spPr/>
    </dgm:pt>
    <dgm:pt modelId="{B218CD63-97B1-484B-9DA6-CBFD6757D644}" type="pres">
      <dgm:prSet presAssocID="{DF0DC73D-0BBB-4786-AAE3-358686A8E971}" presName="node" presStyleLbl="node1" presStyleIdx="1" presStyleCnt="5">
        <dgm:presLayoutVars>
          <dgm:bulletEnabled val="1"/>
        </dgm:presLayoutVars>
      </dgm:prSet>
      <dgm:spPr/>
    </dgm:pt>
    <dgm:pt modelId="{6DE62444-6C9B-4A32-8543-5FDD35F032B3}" type="pres">
      <dgm:prSet presAssocID="{B9422E77-1D1C-466A-BEAF-0038204CC4F7}" presName="sibTrans" presStyleCnt="0"/>
      <dgm:spPr/>
    </dgm:pt>
    <dgm:pt modelId="{070DA93D-ADC5-4C9D-8058-2A43277105DA}" type="pres">
      <dgm:prSet presAssocID="{CBE2C2D3-EB80-4195-A22A-2E44A00A46CF}" presName="node" presStyleLbl="node1" presStyleIdx="2" presStyleCnt="5">
        <dgm:presLayoutVars>
          <dgm:bulletEnabled val="1"/>
        </dgm:presLayoutVars>
      </dgm:prSet>
      <dgm:spPr/>
    </dgm:pt>
    <dgm:pt modelId="{6C0DA325-DAC1-4A02-8085-CFF4AD6D099C}" type="pres">
      <dgm:prSet presAssocID="{7D4B1EE1-87A7-4374-B2A3-C1C43A5EFD68}" presName="sibTrans" presStyleCnt="0"/>
      <dgm:spPr/>
    </dgm:pt>
    <dgm:pt modelId="{6C5FF27B-49FD-4BC8-AA7A-CFEB56A3B923}" type="pres">
      <dgm:prSet presAssocID="{AB7627AE-6795-4FD2-9415-2CF63402D5A6}" presName="node" presStyleLbl="node1" presStyleIdx="3" presStyleCnt="5">
        <dgm:presLayoutVars>
          <dgm:bulletEnabled val="1"/>
        </dgm:presLayoutVars>
      </dgm:prSet>
      <dgm:spPr/>
    </dgm:pt>
    <dgm:pt modelId="{2672676E-517B-4AC7-89FD-1E127E6C35CC}" type="pres">
      <dgm:prSet presAssocID="{34423DC2-AF0C-4420-9261-35BDFD981AF3}" presName="sibTrans" presStyleCnt="0"/>
      <dgm:spPr/>
    </dgm:pt>
    <dgm:pt modelId="{A93437F3-5CB1-44FE-A871-D546CA0F0CB6}" type="pres">
      <dgm:prSet presAssocID="{4A0E408D-2365-47ED-A40E-392692049C9C}" presName="node" presStyleLbl="node1" presStyleIdx="4" presStyleCnt="5">
        <dgm:presLayoutVars>
          <dgm:bulletEnabled val="1"/>
        </dgm:presLayoutVars>
      </dgm:prSet>
      <dgm:spPr/>
    </dgm:pt>
  </dgm:ptLst>
  <dgm:cxnLst>
    <dgm:cxn modelId="{0592630D-1C02-47DB-91F5-8F847A0C78A3}" type="presOf" srcId="{AB7627AE-6795-4FD2-9415-2CF63402D5A6}" destId="{6C5FF27B-49FD-4BC8-AA7A-CFEB56A3B923}" srcOrd="0" destOrd="0" presId="urn:microsoft.com/office/officeart/2005/8/layout/default"/>
    <dgm:cxn modelId="{DF17495F-056F-4D85-A10F-9ABBDB0E0A20}" srcId="{9024FA48-BE2D-4E39-8186-53A72F66F101}" destId="{AB7627AE-6795-4FD2-9415-2CF63402D5A6}" srcOrd="3" destOrd="0" parTransId="{E35FA980-123C-4D90-A514-8D2AD93C3B5B}" sibTransId="{34423DC2-AF0C-4420-9261-35BDFD981AF3}"/>
    <dgm:cxn modelId="{4B347754-E259-4B7C-B271-D1B1CF52E5CF}" type="presOf" srcId="{9024FA48-BE2D-4E39-8186-53A72F66F101}" destId="{75E0FF1D-96AC-4D16-8EAB-029A00AA7C9D}" srcOrd="0" destOrd="0" presId="urn:microsoft.com/office/officeart/2005/8/layout/default"/>
    <dgm:cxn modelId="{CC98EA7D-5910-4F79-A842-2CB332A201A4}" srcId="{9024FA48-BE2D-4E39-8186-53A72F66F101}" destId="{4A0E408D-2365-47ED-A40E-392692049C9C}" srcOrd="4" destOrd="0" parTransId="{21F03173-990A-4A3C-947A-431EF70896DD}" sibTransId="{E977E2D3-8256-45F6-BB37-823B0561CEB2}"/>
    <dgm:cxn modelId="{0061E981-308D-498C-BEC7-9C9E8E65A827}" srcId="{9024FA48-BE2D-4E39-8186-53A72F66F101}" destId="{CBE2C2D3-EB80-4195-A22A-2E44A00A46CF}" srcOrd="2" destOrd="0" parTransId="{B8273BF3-BC99-4904-851D-D65F63CAD01F}" sibTransId="{7D4B1EE1-87A7-4374-B2A3-C1C43A5EFD68}"/>
    <dgm:cxn modelId="{695DA88F-6A7E-4C28-B33A-3BAF59F0F820}" type="presOf" srcId="{B6D2AF70-BFB0-42E2-9FB3-C02D560DF952}" destId="{A34DDB72-2E9E-4B08-B113-9FAEEB525088}" srcOrd="0" destOrd="0" presId="urn:microsoft.com/office/officeart/2005/8/layout/default"/>
    <dgm:cxn modelId="{ED5AFFA9-8D1C-4012-B466-7C20D607D850}" srcId="{9024FA48-BE2D-4E39-8186-53A72F66F101}" destId="{DF0DC73D-0BBB-4786-AAE3-358686A8E971}" srcOrd="1" destOrd="0" parTransId="{420EB259-A85F-45AC-A5B7-EC11DE0BAB62}" sibTransId="{B9422E77-1D1C-466A-BEAF-0038204CC4F7}"/>
    <dgm:cxn modelId="{2CD5FFAA-4AFF-4D79-A235-7A3710F4AA70}" type="presOf" srcId="{4A0E408D-2365-47ED-A40E-392692049C9C}" destId="{A93437F3-5CB1-44FE-A871-D546CA0F0CB6}" srcOrd="0" destOrd="0" presId="urn:microsoft.com/office/officeart/2005/8/layout/default"/>
    <dgm:cxn modelId="{65EA7BB3-C880-43B3-86BD-9B9E901A5301}" type="presOf" srcId="{DF0DC73D-0BBB-4786-AAE3-358686A8E971}" destId="{B218CD63-97B1-484B-9DA6-CBFD6757D644}" srcOrd="0" destOrd="0" presId="urn:microsoft.com/office/officeart/2005/8/layout/default"/>
    <dgm:cxn modelId="{EDE53FB9-D0D7-45BF-85C3-2AF77E6F8653}" srcId="{9024FA48-BE2D-4E39-8186-53A72F66F101}" destId="{B6D2AF70-BFB0-42E2-9FB3-C02D560DF952}" srcOrd="0" destOrd="0" parTransId="{25ADA774-9BA0-4F10-8A13-B69A91E1E3C0}" sibTransId="{8B103A55-01CA-44E7-A7B3-CAA13701A59A}"/>
    <dgm:cxn modelId="{034038CB-F437-4359-9362-C08FC270377E}" type="presOf" srcId="{CBE2C2D3-EB80-4195-A22A-2E44A00A46CF}" destId="{070DA93D-ADC5-4C9D-8058-2A43277105DA}" srcOrd="0" destOrd="0" presId="urn:microsoft.com/office/officeart/2005/8/layout/default"/>
    <dgm:cxn modelId="{F4A080E0-92FB-4B85-AEDA-62C0C823032F}" type="presParOf" srcId="{75E0FF1D-96AC-4D16-8EAB-029A00AA7C9D}" destId="{A34DDB72-2E9E-4B08-B113-9FAEEB525088}" srcOrd="0" destOrd="0" presId="urn:microsoft.com/office/officeart/2005/8/layout/default"/>
    <dgm:cxn modelId="{4FB3F7B5-FBC2-48A4-BC3C-32A31153ED5B}" type="presParOf" srcId="{75E0FF1D-96AC-4D16-8EAB-029A00AA7C9D}" destId="{AD0C890A-0A74-4B10-AA7B-573A2E0606A3}" srcOrd="1" destOrd="0" presId="urn:microsoft.com/office/officeart/2005/8/layout/default"/>
    <dgm:cxn modelId="{24F0EC06-C6F9-4B38-8C28-BD3FD922DA00}" type="presParOf" srcId="{75E0FF1D-96AC-4D16-8EAB-029A00AA7C9D}" destId="{B218CD63-97B1-484B-9DA6-CBFD6757D644}" srcOrd="2" destOrd="0" presId="urn:microsoft.com/office/officeart/2005/8/layout/default"/>
    <dgm:cxn modelId="{E177E30B-ACFF-4CC5-8C96-9C36B375B643}" type="presParOf" srcId="{75E0FF1D-96AC-4D16-8EAB-029A00AA7C9D}" destId="{6DE62444-6C9B-4A32-8543-5FDD35F032B3}" srcOrd="3" destOrd="0" presId="urn:microsoft.com/office/officeart/2005/8/layout/default"/>
    <dgm:cxn modelId="{1A035D46-2F7E-40E9-8B84-DE603BAC35BD}" type="presParOf" srcId="{75E0FF1D-96AC-4D16-8EAB-029A00AA7C9D}" destId="{070DA93D-ADC5-4C9D-8058-2A43277105DA}" srcOrd="4" destOrd="0" presId="urn:microsoft.com/office/officeart/2005/8/layout/default"/>
    <dgm:cxn modelId="{B09D93D7-FEA6-4B93-AF18-E97E59ED80FC}" type="presParOf" srcId="{75E0FF1D-96AC-4D16-8EAB-029A00AA7C9D}" destId="{6C0DA325-DAC1-4A02-8085-CFF4AD6D099C}" srcOrd="5" destOrd="0" presId="urn:microsoft.com/office/officeart/2005/8/layout/default"/>
    <dgm:cxn modelId="{8048560A-B646-4922-9BCD-6158C4EB4296}" type="presParOf" srcId="{75E0FF1D-96AC-4D16-8EAB-029A00AA7C9D}" destId="{6C5FF27B-49FD-4BC8-AA7A-CFEB56A3B923}" srcOrd="6" destOrd="0" presId="urn:microsoft.com/office/officeart/2005/8/layout/default"/>
    <dgm:cxn modelId="{163F572C-3274-47A4-A2C7-6462D5A59A85}" type="presParOf" srcId="{75E0FF1D-96AC-4D16-8EAB-029A00AA7C9D}" destId="{2672676E-517B-4AC7-89FD-1E127E6C35CC}" srcOrd="7" destOrd="0" presId="urn:microsoft.com/office/officeart/2005/8/layout/default"/>
    <dgm:cxn modelId="{1C97CE85-FE10-444A-B124-ED4850AB6685}" type="presParOf" srcId="{75E0FF1D-96AC-4D16-8EAB-029A00AA7C9D}" destId="{A93437F3-5CB1-44FE-A871-D546CA0F0CB6}"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DDB72-2E9E-4B08-B113-9FAEEB525088}">
      <dsp:nvSpPr>
        <dsp:cNvPr id="0" name=""/>
        <dsp:cNvSpPr/>
      </dsp:nvSpPr>
      <dsp:spPr>
        <a:xfrm>
          <a:off x="39797" y="1877"/>
          <a:ext cx="2238485" cy="134309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3 formes</a:t>
          </a:r>
          <a:endParaRPr lang="en-US" sz="1700" kern="1200"/>
        </a:p>
      </dsp:txBody>
      <dsp:txXfrm>
        <a:off x="39797" y="1877"/>
        <a:ext cx="2238485" cy="1343091"/>
      </dsp:txXfrm>
    </dsp:sp>
    <dsp:sp modelId="{B218CD63-97B1-484B-9DA6-CBFD6757D644}">
      <dsp:nvSpPr>
        <dsp:cNvPr id="0" name=""/>
        <dsp:cNvSpPr/>
      </dsp:nvSpPr>
      <dsp:spPr>
        <a:xfrm>
          <a:off x="2502132" y="1877"/>
          <a:ext cx="2238485" cy="1343091"/>
        </a:xfrm>
        <a:prstGeom prst="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Garde préventive (maximum 72 h)</a:t>
          </a:r>
          <a:endParaRPr lang="en-US" sz="1700" kern="1200"/>
        </a:p>
      </dsp:txBody>
      <dsp:txXfrm>
        <a:off x="2502132" y="1877"/>
        <a:ext cx="2238485" cy="1343091"/>
      </dsp:txXfrm>
    </dsp:sp>
    <dsp:sp modelId="{070DA93D-ADC5-4C9D-8058-2A43277105DA}">
      <dsp:nvSpPr>
        <dsp:cNvPr id="0" name=""/>
        <dsp:cNvSpPr/>
      </dsp:nvSpPr>
      <dsp:spPr>
        <a:xfrm>
          <a:off x="39797" y="1568817"/>
          <a:ext cx="2238485" cy="1343091"/>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Garde provisoire (maximum 96 h si suite à préventive ou 144h si requête)- Tribunal (TAQ)</a:t>
          </a:r>
          <a:endParaRPr lang="en-US" sz="1700" kern="1200"/>
        </a:p>
      </dsp:txBody>
      <dsp:txXfrm>
        <a:off x="39797" y="1568817"/>
        <a:ext cx="2238485" cy="1343091"/>
      </dsp:txXfrm>
    </dsp:sp>
    <dsp:sp modelId="{6C5FF27B-49FD-4BC8-AA7A-CFEB56A3B923}">
      <dsp:nvSpPr>
        <dsp:cNvPr id="0" name=""/>
        <dsp:cNvSpPr/>
      </dsp:nvSpPr>
      <dsp:spPr>
        <a:xfrm>
          <a:off x="2502132" y="1568817"/>
          <a:ext cx="2238485" cy="1343091"/>
        </a:xfrm>
        <a:prstGeom prst="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Garde en établissement (maximum 21 jours, renouvelable aux 3 mois au besoin – Tribunal (TAQ)</a:t>
          </a:r>
          <a:endParaRPr lang="en-US" sz="1700" kern="1200"/>
        </a:p>
      </dsp:txBody>
      <dsp:txXfrm>
        <a:off x="2502132" y="1568817"/>
        <a:ext cx="2238485" cy="1343091"/>
      </dsp:txXfrm>
    </dsp:sp>
    <dsp:sp modelId="{A93437F3-5CB1-44FE-A871-D546CA0F0CB6}">
      <dsp:nvSpPr>
        <dsp:cNvPr id="0" name=""/>
        <dsp:cNvSpPr/>
      </dsp:nvSpPr>
      <dsp:spPr>
        <a:xfrm>
          <a:off x="1270965" y="3135757"/>
          <a:ext cx="2238485" cy="1343091"/>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Voir tableau 4.2 (page 43)</a:t>
          </a:r>
          <a:endParaRPr lang="en-US" sz="1700" kern="1200"/>
        </a:p>
      </dsp:txBody>
      <dsp:txXfrm>
        <a:off x="1270965" y="3135757"/>
        <a:ext cx="2238485" cy="134309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F59775-3FB9-3890-11B3-91991B7C6C62}"/>
              </a:ext>
            </a:extLst>
          </p:cNvPr>
          <p:cNvSpPr>
            <a:spLocks noGrp="1"/>
          </p:cNvSpPr>
          <p:nvPr>
            <p:ph type="ctrTitle"/>
          </p:nvPr>
        </p:nvSpPr>
        <p:spPr>
          <a:xfrm>
            <a:off x="1524000" y="1122363"/>
            <a:ext cx="9144000" cy="2387600"/>
          </a:xfrm>
        </p:spPr>
        <p:txBody>
          <a:bodyPr anchor="b"/>
          <a:lstStyle>
            <a:lvl1pPr algn="ctr">
              <a:defRPr sz="6000"/>
            </a:lvl1pPr>
          </a:lstStyle>
          <a:p>
            <a:r>
              <a:rPr lang="fr-CA"/>
              <a:t>Modifier le style du titre</a:t>
            </a:r>
          </a:p>
        </p:txBody>
      </p:sp>
      <p:sp>
        <p:nvSpPr>
          <p:cNvPr id="3" name="Sous-titre 2">
            <a:extLst>
              <a:ext uri="{FF2B5EF4-FFF2-40B4-BE49-F238E27FC236}">
                <a16:creationId xmlns:a16="http://schemas.microsoft.com/office/drawing/2014/main" id="{E045A8E9-C1BA-E764-A31C-CCE720CCA9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p>
        </p:txBody>
      </p:sp>
      <p:sp>
        <p:nvSpPr>
          <p:cNvPr id="4" name="Espace réservé de la date 3">
            <a:extLst>
              <a:ext uri="{FF2B5EF4-FFF2-40B4-BE49-F238E27FC236}">
                <a16:creationId xmlns:a16="http://schemas.microsoft.com/office/drawing/2014/main" id="{6FB8CD68-B863-D71D-7812-D5E3B1EAD11C}"/>
              </a:ext>
            </a:extLst>
          </p:cNvPr>
          <p:cNvSpPr>
            <a:spLocks noGrp="1"/>
          </p:cNvSpPr>
          <p:nvPr>
            <p:ph type="dt" sz="half" idx="10"/>
          </p:nvPr>
        </p:nvSpPr>
        <p:spPr/>
        <p:txBody>
          <a:bodyPr/>
          <a:lstStyle/>
          <a:p>
            <a:fld id="{AF4E13D9-1621-4A2B-896E-489E0AAA9607}" type="datetimeFigureOut">
              <a:rPr lang="fr-CA" smtClean="0"/>
              <a:t>2023-10-20</a:t>
            </a:fld>
            <a:endParaRPr lang="fr-CA"/>
          </a:p>
        </p:txBody>
      </p:sp>
      <p:sp>
        <p:nvSpPr>
          <p:cNvPr id="5" name="Espace réservé du pied de page 4">
            <a:extLst>
              <a:ext uri="{FF2B5EF4-FFF2-40B4-BE49-F238E27FC236}">
                <a16:creationId xmlns:a16="http://schemas.microsoft.com/office/drawing/2014/main" id="{186022C2-D37F-8187-A4A9-D21C4754516C}"/>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6F844297-2EFF-4BC6-4C77-5C8CB0A78026}"/>
              </a:ext>
            </a:extLst>
          </p:cNvPr>
          <p:cNvSpPr>
            <a:spLocks noGrp="1"/>
          </p:cNvSpPr>
          <p:nvPr>
            <p:ph type="sldNum" sz="quarter" idx="12"/>
          </p:nvPr>
        </p:nvSpPr>
        <p:spPr/>
        <p:txBody>
          <a:bodyPr/>
          <a:lstStyle/>
          <a:p>
            <a:fld id="{2C9B1C42-6A51-4B2C-9A04-94E532A88D0A}" type="slidenum">
              <a:rPr lang="fr-CA" smtClean="0"/>
              <a:t>‹n°›</a:t>
            </a:fld>
            <a:endParaRPr lang="fr-CA"/>
          </a:p>
        </p:txBody>
      </p:sp>
    </p:spTree>
    <p:extLst>
      <p:ext uri="{BB962C8B-B14F-4D97-AF65-F5344CB8AC3E}">
        <p14:creationId xmlns:p14="http://schemas.microsoft.com/office/powerpoint/2010/main" val="3961730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3F556B-B228-0C27-6E5C-C10418EC7388}"/>
              </a:ext>
            </a:extLst>
          </p:cNvPr>
          <p:cNvSpPr>
            <a:spLocks noGrp="1"/>
          </p:cNvSpPr>
          <p:nvPr>
            <p:ph type="title"/>
          </p:nvPr>
        </p:nvSpPr>
        <p:spPr/>
        <p:txBody>
          <a:bodyPr/>
          <a:lstStyle/>
          <a:p>
            <a:r>
              <a:rPr lang="fr-CA"/>
              <a:t>Modifier le style du titre</a:t>
            </a:r>
          </a:p>
        </p:txBody>
      </p:sp>
      <p:sp>
        <p:nvSpPr>
          <p:cNvPr id="3" name="Espace réservé du texte vertical 2">
            <a:extLst>
              <a:ext uri="{FF2B5EF4-FFF2-40B4-BE49-F238E27FC236}">
                <a16:creationId xmlns:a16="http://schemas.microsoft.com/office/drawing/2014/main" id="{F2B3C3B0-1FD1-E416-AF54-301839F22431}"/>
              </a:ext>
            </a:extLst>
          </p:cNvPr>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158237E8-D67D-01DA-AD61-90E54F5B79C9}"/>
              </a:ext>
            </a:extLst>
          </p:cNvPr>
          <p:cNvSpPr>
            <a:spLocks noGrp="1"/>
          </p:cNvSpPr>
          <p:nvPr>
            <p:ph type="dt" sz="half" idx="10"/>
          </p:nvPr>
        </p:nvSpPr>
        <p:spPr/>
        <p:txBody>
          <a:bodyPr/>
          <a:lstStyle/>
          <a:p>
            <a:fld id="{AF4E13D9-1621-4A2B-896E-489E0AAA9607}" type="datetimeFigureOut">
              <a:rPr lang="fr-CA" smtClean="0"/>
              <a:t>2023-10-20</a:t>
            </a:fld>
            <a:endParaRPr lang="fr-CA"/>
          </a:p>
        </p:txBody>
      </p:sp>
      <p:sp>
        <p:nvSpPr>
          <p:cNvPr id="5" name="Espace réservé du pied de page 4">
            <a:extLst>
              <a:ext uri="{FF2B5EF4-FFF2-40B4-BE49-F238E27FC236}">
                <a16:creationId xmlns:a16="http://schemas.microsoft.com/office/drawing/2014/main" id="{A0233F76-537D-9ECF-1394-FF337C18771D}"/>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0B25F9E-7E0C-D87D-CFE1-17168339B0F3}"/>
              </a:ext>
            </a:extLst>
          </p:cNvPr>
          <p:cNvSpPr>
            <a:spLocks noGrp="1"/>
          </p:cNvSpPr>
          <p:nvPr>
            <p:ph type="sldNum" sz="quarter" idx="12"/>
          </p:nvPr>
        </p:nvSpPr>
        <p:spPr/>
        <p:txBody>
          <a:bodyPr/>
          <a:lstStyle/>
          <a:p>
            <a:fld id="{2C9B1C42-6A51-4B2C-9A04-94E532A88D0A}" type="slidenum">
              <a:rPr lang="fr-CA" smtClean="0"/>
              <a:t>‹n°›</a:t>
            </a:fld>
            <a:endParaRPr lang="fr-CA"/>
          </a:p>
        </p:txBody>
      </p:sp>
    </p:spTree>
    <p:extLst>
      <p:ext uri="{BB962C8B-B14F-4D97-AF65-F5344CB8AC3E}">
        <p14:creationId xmlns:p14="http://schemas.microsoft.com/office/powerpoint/2010/main" val="1975590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5B1FFB1-4ECC-D760-6BAF-E11A19606CDE}"/>
              </a:ext>
            </a:extLst>
          </p:cNvPr>
          <p:cNvSpPr>
            <a:spLocks noGrp="1"/>
          </p:cNvSpPr>
          <p:nvPr>
            <p:ph type="title" orient="vert"/>
          </p:nvPr>
        </p:nvSpPr>
        <p:spPr>
          <a:xfrm>
            <a:off x="8724900" y="365125"/>
            <a:ext cx="2628900" cy="5811838"/>
          </a:xfrm>
        </p:spPr>
        <p:txBody>
          <a:bodyPr vert="eaVert"/>
          <a:lstStyle/>
          <a:p>
            <a:r>
              <a:rPr lang="fr-CA"/>
              <a:t>Modifier le style du titre</a:t>
            </a:r>
          </a:p>
        </p:txBody>
      </p:sp>
      <p:sp>
        <p:nvSpPr>
          <p:cNvPr id="3" name="Espace réservé du texte vertical 2">
            <a:extLst>
              <a:ext uri="{FF2B5EF4-FFF2-40B4-BE49-F238E27FC236}">
                <a16:creationId xmlns:a16="http://schemas.microsoft.com/office/drawing/2014/main" id="{BD6651C5-21C5-6307-798A-3382754A2CFA}"/>
              </a:ext>
            </a:extLst>
          </p:cNvPr>
          <p:cNvSpPr>
            <a:spLocks noGrp="1"/>
          </p:cNvSpPr>
          <p:nvPr>
            <p:ph type="body" orient="vert" idx="1"/>
          </p:nvPr>
        </p:nvSpPr>
        <p:spPr>
          <a:xfrm>
            <a:off x="838200" y="365125"/>
            <a:ext cx="7734300" cy="5811838"/>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2D1A32D4-3013-7DAC-3B54-CA0DBBAF7B46}"/>
              </a:ext>
            </a:extLst>
          </p:cNvPr>
          <p:cNvSpPr>
            <a:spLocks noGrp="1"/>
          </p:cNvSpPr>
          <p:nvPr>
            <p:ph type="dt" sz="half" idx="10"/>
          </p:nvPr>
        </p:nvSpPr>
        <p:spPr/>
        <p:txBody>
          <a:bodyPr/>
          <a:lstStyle/>
          <a:p>
            <a:fld id="{AF4E13D9-1621-4A2B-896E-489E0AAA9607}" type="datetimeFigureOut">
              <a:rPr lang="fr-CA" smtClean="0"/>
              <a:t>2023-10-20</a:t>
            </a:fld>
            <a:endParaRPr lang="fr-CA"/>
          </a:p>
        </p:txBody>
      </p:sp>
      <p:sp>
        <p:nvSpPr>
          <p:cNvPr id="5" name="Espace réservé du pied de page 4">
            <a:extLst>
              <a:ext uri="{FF2B5EF4-FFF2-40B4-BE49-F238E27FC236}">
                <a16:creationId xmlns:a16="http://schemas.microsoft.com/office/drawing/2014/main" id="{2BFFEECF-887A-6B52-DA25-F72568993C8E}"/>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E03F7D6-017A-48E5-F686-D1FB3ABCCBF9}"/>
              </a:ext>
            </a:extLst>
          </p:cNvPr>
          <p:cNvSpPr>
            <a:spLocks noGrp="1"/>
          </p:cNvSpPr>
          <p:nvPr>
            <p:ph type="sldNum" sz="quarter" idx="12"/>
          </p:nvPr>
        </p:nvSpPr>
        <p:spPr/>
        <p:txBody>
          <a:bodyPr/>
          <a:lstStyle/>
          <a:p>
            <a:fld id="{2C9B1C42-6A51-4B2C-9A04-94E532A88D0A}" type="slidenum">
              <a:rPr lang="fr-CA" smtClean="0"/>
              <a:t>‹n°›</a:t>
            </a:fld>
            <a:endParaRPr lang="fr-CA"/>
          </a:p>
        </p:txBody>
      </p:sp>
    </p:spTree>
    <p:extLst>
      <p:ext uri="{BB962C8B-B14F-4D97-AF65-F5344CB8AC3E}">
        <p14:creationId xmlns:p14="http://schemas.microsoft.com/office/powerpoint/2010/main" val="987280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34E4E1-C188-79A6-8B8F-66D3798409D9}"/>
              </a:ext>
            </a:extLst>
          </p:cNvPr>
          <p:cNvSpPr>
            <a:spLocks noGrp="1"/>
          </p:cNvSpPr>
          <p:nvPr>
            <p:ph type="title"/>
          </p:nvPr>
        </p:nvSpPr>
        <p:spPr/>
        <p:txBody>
          <a:bodyPr/>
          <a:lstStyle/>
          <a:p>
            <a:r>
              <a:rPr lang="fr-CA"/>
              <a:t>Modifier le style du titre</a:t>
            </a:r>
          </a:p>
        </p:txBody>
      </p:sp>
      <p:sp>
        <p:nvSpPr>
          <p:cNvPr id="3" name="Espace réservé du contenu 2">
            <a:extLst>
              <a:ext uri="{FF2B5EF4-FFF2-40B4-BE49-F238E27FC236}">
                <a16:creationId xmlns:a16="http://schemas.microsoft.com/office/drawing/2014/main" id="{D5560815-E399-FA26-C659-3BAE6EC3D8EA}"/>
              </a:ext>
            </a:extLst>
          </p:cNvPr>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53486EC2-CDBE-27BE-18D3-9DB40B1A8A10}"/>
              </a:ext>
            </a:extLst>
          </p:cNvPr>
          <p:cNvSpPr>
            <a:spLocks noGrp="1"/>
          </p:cNvSpPr>
          <p:nvPr>
            <p:ph type="dt" sz="half" idx="10"/>
          </p:nvPr>
        </p:nvSpPr>
        <p:spPr/>
        <p:txBody>
          <a:bodyPr/>
          <a:lstStyle/>
          <a:p>
            <a:fld id="{AF4E13D9-1621-4A2B-896E-489E0AAA9607}" type="datetimeFigureOut">
              <a:rPr lang="fr-CA" smtClean="0"/>
              <a:t>2023-10-20</a:t>
            </a:fld>
            <a:endParaRPr lang="fr-CA"/>
          </a:p>
        </p:txBody>
      </p:sp>
      <p:sp>
        <p:nvSpPr>
          <p:cNvPr id="5" name="Espace réservé du pied de page 4">
            <a:extLst>
              <a:ext uri="{FF2B5EF4-FFF2-40B4-BE49-F238E27FC236}">
                <a16:creationId xmlns:a16="http://schemas.microsoft.com/office/drawing/2014/main" id="{18CEA994-7E5F-4D5A-5DB8-4710D19C6C9B}"/>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796B933-2BBE-D987-E49D-744623B934B5}"/>
              </a:ext>
            </a:extLst>
          </p:cNvPr>
          <p:cNvSpPr>
            <a:spLocks noGrp="1"/>
          </p:cNvSpPr>
          <p:nvPr>
            <p:ph type="sldNum" sz="quarter" idx="12"/>
          </p:nvPr>
        </p:nvSpPr>
        <p:spPr/>
        <p:txBody>
          <a:bodyPr/>
          <a:lstStyle/>
          <a:p>
            <a:fld id="{2C9B1C42-6A51-4B2C-9A04-94E532A88D0A}" type="slidenum">
              <a:rPr lang="fr-CA" smtClean="0"/>
              <a:t>‹n°›</a:t>
            </a:fld>
            <a:endParaRPr lang="fr-CA"/>
          </a:p>
        </p:txBody>
      </p:sp>
    </p:spTree>
    <p:extLst>
      <p:ext uri="{BB962C8B-B14F-4D97-AF65-F5344CB8AC3E}">
        <p14:creationId xmlns:p14="http://schemas.microsoft.com/office/powerpoint/2010/main" val="325392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CC9C5E-8E74-16B8-977D-AA4A4B02C919}"/>
              </a:ext>
            </a:extLst>
          </p:cNvPr>
          <p:cNvSpPr>
            <a:spLocks noGrp="1"/>
          </p:cNvSpPr>
          <p:nvPr>
            <p:ph type="title"/>
          </p:nvPr>
        </p:nvSpPr>
        <p:spPr>
          <a:xfrm>
            <a:off x="831850" y="1709738"/>
            <a:ext cx="10515600" cy="2852737"/>
          </a:xfrm>
        </p:spPr>
        <p:txBody>
          <a:bodyPr anchor="b"/>
          <a:lstStyle>
            <a:lvl1pPr>
              <a:defRPr sz="6000"/>
            </a:lvl1pPr>
          </a:lstStyle>
          <a:p>
            <a:r>
              <a:rPr lang="fr-CA"/>
              <a:t>Modifier le style du titre</a:t>
            </a:r>
          </a:p>
        </p:txBody>
      </p:sp>
      <p:sp>
        <p:nvSpPr>
          <p:cNvPr id="3" name="Espace réservé du texte 2">
            <a:extLst>
              <a:ext uri="{FF2B5EF4-FFF2-40B4-BE49-F238E27FC236}">
                <a16:creationId xmlns:a16="http://schemas.microsoft.com/office/drawing/2014/main" id="{67EF485E-5BFD-1928-D329-2718F29500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a:t>Cliquez pour modifier les styles du texte du masque</a:t>
            </a:r>
          </a:p>
        </p:txBody>
      </p:sp>
      <p:sp>
        <p:nvSpPr>
          <p:cNvPr id="4" name="Espace réservé de la date 3">
            <a:extLst>
              <a:ext uri="{FF2B5EF4-FFF2-40B4-BE49-F238E27FC236}">
                <a16:creationId xmlns:a16="http://schemas.microsoft.com/office/drawing/2014/main" id="{9A713765-2DFD-9B30-76CC-AE8B3DDF1894}"/>
              </a:ext>
            </a:extLst>
          </p:cNvPr>
          <p:cNvSpPr>
            <a:spLocks noGrp="1"/>
          </p:cNvSpPr>
          <p:nvPr>
            <p:ph type="dt" sz="half" idx="10"/>
          </p:nvPr>
        </p:nvSpPr>
        <p:spPr/>
        <p:txBody>
          <a:bodyPr/>
          <a:lstStyle/>
          <a:p>
            <a:fld id="{AF4E13D9-1621-4A2B-896E-489E0AAA9607}" type="datetimeFigureOut">
              <a:rPr lang="fr-CA" smtClean="0"/>
              <a:t>2023-10-20</a:t>
            </a:fld>
            <a:endParaRPr lang="fr-CA"/>
          </a:p>
        </p:txBody>
      </p:sp>
      <p:sp>
        <p:nvSpPr>
          <p:cNvPr id="5" name="Espace réservé du pied de page 4">
            <a:extLst>
              <a:ext uri="{FF2B5EF4-FFF2-40B4-BE49-F238E27FC236}">
                <a16:creationId xmlns:a16="http://schemas.microsoft.com/office/drawing/2014/main" id="{3D8DB85B-CA81-C3FB-2AD3-901B60127E7C}"/>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DD108667-D0A4-778F-B0B8-9642DBADE3BC}"/>
              </a:ext>
            </a:extLst>
          </p:cNvPr>
          <p:cNvSpPr>
            <a:spLocks noGrp="1"/>
          </p:cNvSpPr>
          <p:nvPr>
            <p:ph type="sldNum" sz="quarter" idx="12"/>
          </p:nvPr>
        </p:nvSpPr>
        <p:spPr/>
        <p:txBody>
          <a:bodyPr/>
          <a:lstStyle/>
          <a:p>
            <a:fld id="{2C9B1C42-6A51-4B2C-9A04-94E532A88D0A}" type="slidenum">
              <a:rPr lang="fr-CA" smtClean="0"/>
              <a:t>‹n°›</a:t>
            </a:fld>
            <a:endParaRPr lang="fr-CA"/>
          </a:p>
        </p:txBody>
      </p:sp>
    </p:spTree>
    <p:extLst>
      <p:ext uri="{BB962C8B-B14F-4D97-AF65-F5344CB8AC3E}">
        <p14:creationId xmlns:p14="http://schemas.microsoft.com/office/powerpoint/2010/main" val="3729514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3094AA-7F21-C60A-565A-30582326A405}"/>
              </a:ext>
            </a:extLst>
          </p:cNvPr>
          <p:cNvSpPr>
            <a:spLocks noGrp="1"/>
          </p:cNvSpPr>
          <p:nvPr>
            <p:ph type="title"/>
          </p:nvPr>
        </p:nvSpPr>
        <p:spPr/>
        <p:txBody>
          <a:bodyPr/>
          <a:lstStyle/>
          <a:p>
            <a:r>
              <a:rPr lang="fr-CA"/>
              <a:t>Modifier le style du titre</a:t>
            </a:r>
          </a:p>
        </p:txBody>
      </p:sp>
      <p:sp>
        <p:nvSpPr>
          <p:cNvPr id="3" name="Espace réservé du contenu 2">
            <a:extLst>
              <a:ext uri="{FF2B5EF4-FFF2-40B4-BE49-F238E27FC236}">
                <a16:creationId xmlns:a16="http://schemas.microsoft.com/office/drawing/2014/main" id="{97D3F9F2-2968-B12A-AE2E-A6161D3B4139}"/>
              </a:ext>
            </a:extLst>
          </p:cNvPr>
          <p:cNvSpPr>
            <a:spLocks noGrp="1"/>
          </p:cNvSpPr>
          <p:nvPr>
            <p:ph sz="half" idx="1"/>
          </p:nvPr>
        </p:nvSpPr>
        <p:spPr>
          <a:xfrm>
            <a:off x="838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contenu 3">
            <a:extLst>
              <a:ext uri="{FF2B5EF4-FFF2-40B4-BE49-F238E27FC236}">
                <a16:creationId xmlns:a16="http://schemas.microsoft.com/office/drawing/2014/main" id="{60A8391E-61A2-F3E7-EA23-28268CDA3474}"/>
              </a:ext>
            </a:extLst>
          </p:cNvPr>
          <p:cNvSpPr>
            <a:spLocks noGrp="1"/>
          </p:cNvSpPr>
          <p:nvPr>
            <p:ph sz="half" idx="2"/>
          </p:nvPr>
        </p:nvSpPr>
        <p:spPr>
          <a:xfrm>
            <a:off x="6172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e la date 4">
            <a:extLst>
              <a:ext uri="{FF2B5EF4-FFF2-40B4-BE49-F238E27FC236}">
                <a16:creationId xmlns:a16="http://schemas.microsoft.com/office/drawing/2014/main" id="{D6098D50-C75A-E43F-1194-5B9D5C340240}"/>
              </a:ext>
            </a:extLst>
          </p:cNvPr>
          <p:cNvSpPr>
            <a:spLocks noGrp="1"/>
          </p:cNvSpPr>
          <p:nvPr>
            <p:ph type="dt" sz="half" idx="10"/>
          </p:nvPr>
        </p:nvSpPr>
        <p:spPr/>
        <p:txBody>
          <a:bodyPr/>
          <a:lstStyle/>
          <a:p>
            <a:fld id="{AF4E13D9-1621-4A2B-896E-489E0AAA9607}" type="datetimeFigureOut">
              <a:rPr lang="fr-CA" smtClean="0"/>
              <a:t>2023-10-20</a:t>
            </a:fld>
            <a:endParaRPr lang="fr-CA"/>
          </a:p>
        </p:txBody>
      </p:sp>
      <p:sp>
        <p:nvSpPr>
          <p:cNvPr id="6" name="Espace réservé du pied de page 5">
            <a:extLst>
              <a:ext uri="{FF2B5EF4-FFF2-40B4-BE49-F238E27FC236}">
                <a16:creationId xmlns:a16="http://schemas.microsoft.com/office/drawing/2014/main" id="{FC031973-2CBA-E0EC-BD8F-CB19CAD4EB49}"/>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D2235099-6527-49C4-783D-1C9C6C84E1F8}"/>
              </a:ext>
            </a:extLst>
          </p:cNvPr>
          <p:cNvSpPr>
            <a:spLocks noGrp="1"/>
          </p:cNvSpPr>
          <p:nvPr>
            <p:ph type="sldNum" sz="quarter" idx="12"/>
          </p:nvPr>
        </p:nvSpPr>
        <p:spPr/>
        <p:txBody>
          <a:bodyPr/>
          <a:lstStyle/>
          <a:p>
            <a:fld id="{2C9B1C42-6A51-4B2C-9A04-94E532A88D0A}" type="slidenum">
              <a:rPr lang="fr-CA" smtClean="0"/>
              <a:t>‹n°›</a:t>
            </a:fld>
            <a:endParaRPr lang="fr-CA"/>
          </a:p>
        </p:txBody>
      </p:sp>
    </p:spTree>
    <p:extLst>
      <p:ext uri="{BB962C8B-B14F-4D97-AF65-F5344CB8AC3E}">
        <p14:creationId xmlns:p14="http://schemas.microsoft.com/office/powerpoint/2010/main" val="931800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1767F9-7D22-D1D1-78DC-E1E0A3C3B941}"/>
              </a:ext>
            </a:extLst>
          </p:cNvPr>
          <p:cNvSpPr>
            <a:spLocks noGrp="1"/>
          </p:cNvSpPr>
          <p:nvPr>
            <p:ph type="title"/>
          </p:nvPr>
        </p:nvSpPr>
        <p:spPr>
          <a:xfrm>
            <a:off x="839788" y="365125"/>
            <a:ext cx="10515600" cy="1325563"/>
          </a:xfrm>
        </p:spPr>
        <p:txBody>
          <a:bodyPr/>
          <a:lstStyle/>
          <a:p>
            <a:r>
              <a:rPr lang="fr-CA"/>
              <a:t>Modifier le style du titre</a:t>
            </a:r>
          </a:p>
        </p:txBody>
      </p:sp>
      <p:sp>
        <p:nvSpPr>
          <p:cNvPr id="3" name="Espace réservé du texte 2">
            <a:extLst>
              <a:ext uri="{FF2B5EF4-FFF2-40B4-BE49-F238E27FC236}">
                <a16:creationId xmlns:a16="http://schemas.microsoft.com/office/drawing/2014/main" id="{C8FB1C3B-9FFC-9F6E-F460-C566C43BCE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Espace réservé du contenu 3">
            <a:extLst>
              <a:ext uri="{FF2B5EF4-FFF2-40B4-BE49-F238E27FC236}">
                <a16:creationId xmlns:a16="http://schemas.microsoft.com/office/drawing/2014/main" id="{427A8F2D-0EEE-D412-E6A9-ED749E6498BE}"/>
              </a:ext>
            </a:extLst>
          </p:cNvPr>
          <p:cNvSpPr>
            <a:spLocks noGrp="1"/>
          </p:cNvSpPr>
          <p:nvPr>
            <p:ph sz="half" idx="2"/>
          </p:nvPr>
        </p:nvSpPr>
        <p:spPr>
          <a:xfrm>
            <a:off x="839788" y="2505075"/>
            <a:ext cx="5157787"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u texte 4">
            <a:extLst>
              <a:ext uri="{FF2B5EF4-FFF2-40B4-BE49-F238E27FC236}">
                <a16:creationId xmlns:a16="http://schemas.microsoft.com/office/drawing/2014/main" id="{E90680B9-29DE-B5AC-0B7C-1DD5E0D9B2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Espace réservé du contenu 5">
            <a:extLst>
              <a:ext uri="{FF2B5EF4-FFF2-40B4-BE49-F238E27FC236}">
                <a16:creationId xmlns:a16="http://schemas.microsoft.com/office/drawing/2014/main" id="{6B73A6EF-5CE5-285A-2BA2-42C203568BE4}"/>
              </a:ext>
            </a:extLst>
          </p:cNvPr>
          <p:cNvSpPr>
            <a:spLocks noGrp="1"/>
          </p:cNvSpPr>
          <p:nvPr>
            <p:ph sz="quarter" idx="4"/>
          </p:nvPr>
        </p:nvSpPr>
        <p:spPr>
          <a:xfrm>
            <a:off x="6172200" y="2505075"/>
            <a:ext cx="5183188"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7" name="Espace réservé de la date 6">
            <a:extLst>
              <a:ext uri="{FF2B5EF4-FFF2-40B4-BE49-F238E27FC236}">
                <a16:creationId xmlns:a16="http://schemas.microsoft.com/office/drawing/2014/main" id="{989B1FE8-BC4D-EF0B-0699-D886E001CF9E}"/>
              </a:ext>
            </a:extLst>
          </p:cNvPr>
          <p:cNvSpPr>
            <a:spLocks noGrp="1"/>
          </p:cNvSpPr>
          <p:nvPr>
            <p:ph type="dt" sz="half" idx="10"/>
          </p:nvPr>
        </p:nvSpPr>
        <p:spPr/>
        <p:txBody>
          <a:bodyPr/>
          <a:lstStyle/>
          <a:p>
            <a:fld id="{AF4E13D9-1621-4A2B-896E-489E0AAA9607}" type="datetimeFigureOut">
              <a:rPr lang="fr-CA" smtClean="0"/>
              <a:t>2023-10-20</a:t>
            </a:fld>
            <a:endParaRPr lang="fr-CA"/>
          </a:p>
        </p:txBody>
      </p:sp>
      <p:sp>
        <p:nvSpPr>
          <p:cNvPr id="8" name="Espace réservé du pied de page 7">
            <a:extLst>
              <a:ext uri="{FF2B5EF4-FFF2-40B4-BE49-F238E27FC236}">
                <a16:creationId xmlns:a16="http://schemas.microsoft.com/office/drawing/2014/main" id="{83C70BCD-B1EB-A015-3B49-A2699505AB33}"/>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1819F1FD-6C9D-8E5B-D4F3-8013B8AFF24B}"/>
              </a:ext>
            </a:extLst>
          </p:cNvPr>
          <p:cNvSpPr>
            <a:spLocks noGrp="1"/>
          </p:cNvSpPr>
          <p:nvPr>
            <p:ph type="sldNum" sz="quarter" idx="12"/>
          </p:nvPr>
        </p:nvSpPr>
        <p:spPr/>
        <p:txBody>
          <a:bodyPr/>
          <a:lstStyle/>
          <a:p>
            <a:fld id="{2C9B1C42-6A51-4B2C-9A04-94E532A88D0A}" type="slidenum">
              <a:rPr lang="fr-CA" smtClean="0"/>
              <a:t>‹n°›</a:t>
            </a:fld>
            <a:endParaRPr lang="fr-CA"/>
          </a:p>
        </p:txBody>
      </p:sp>
    </p:spTree>
    <p:extLst>
      <p:ext uri="{BB962C8B-B14F-4D97-AF65-F5344CB8AC3E}">
        <p14:creationId xmlns:p14="http://schemas.microsoft.com/office/powerpoint/2010/main" val="3423449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93A1A1-6724-E61C-1A77-A41FEEB30D12}"/>
              </a:ext>
            </a:extLst>
          </p:cNvPr>
          <p:cNvSpPr>
            <a:spLocks noGrp="1"/>
          </p:cNvSpPr>
          <p:nvPr>
            <p:ph type="title"/>
          </p:nvPr>
        </p:nvSpPr>
        <p:spPr/>
        <p:txBody>
          <a:bodyPr/>
          <a:lstStyle/>
          <a:p>
            <a:r>
              <a:rPr lang="fr-CA"/>
              <a:t>Modifier le style du titre</a:t>
            </a:r>
          </a:p>
        </p:txBody>
      </p:sp>
      <p:sp>
        <p:nvSpPr>
          <p:cNvPr id="3" name="Espace réservé de la date 2">
            <a:extLst>
              <a:ext uri="{FF2B5EF4-FFF2-40B4-BE49-F238E27FC236}">
                <a16:creationId xmlns:a16="http://schemas.microsoft.com/office/drawing/2014/main" id="{4177A290-2ED9-42EA-3E6C-4CB24BC0FD60}"/>
              </a:ext>
            </a:extLst>
          </p:cNvPr>
          <p:cNvSpPr>
            <a:spLocks noGrp="1"/>
          </p:cNvSpPr>
          <p:nvPr>
            <p:ph type="dt" sz="half" idx="10"/>
          </p:nvPr>
        </p:nvSpPr>
        <p:spPr/>
        <p:txBody>
          <a:bodyPr/>
          <a:lstStyle/>
          <a:p>
            <a:fld id="{AF4E13D9-1621-4A2B-896E-489E0AAA9607}" type="datetimeFigureOut">
              <a:rPr lang="fr-CA" smtClean="0"/>
              <a:t>2023-10-20</a:t>
            </a:fld>
            <a:endParaRPr lang="fr-CA"/>
          </a:p>
        </p:txBody>
      </p:sp>
      <p:sp>
        <p:nvSpPr>
          <p:cNvPr id="4" name="Espace réservé du pied de page 3">
            <a:extLst>
              <a:ext uri="{FF2B5EF4-FFF2-40B4-BE49-F238E27FC236}">
                <a16:creationId xmlns:a16="http://schemas.microsoft.com/office/drawing/2014/main" id="{857407BE-7447-7345-AB72-BBFA4E02FC64}"/>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C6DD64DA-66DE-4078-8F5B-78C887CB1615}"/>
              </a:ext>
            </a:extLst>
          </p:cNvPr>
          <p:cNvSpPr>
            <a:spLocks noGrp="1"/>
          </p:cNvSpPr>
          <p:nvPr>
            <p:ph type="sldNum" sz="quarter" idx="12"/>
          </p:nvPr>
        </p:nvSpPr>
        <p:spPr/>
        <p:txBody>
          <a:bodyPr/>
          <a:lstStyle/>
          <a:p>
            <a:fld id="{2C9B1C42-6A51-4B2C-9A04-94E532A88D0A}" type="slidenum">
              <a:rPr lang="fr-CA" smtClean="0"/>
              <a:t>‹n°›</a:t>
            </a:fld>
            <a:endParaRPr lang="fr-CA"/>
          </a:p>
        </p:txBody>
      </p:sp>
    </p:spTree>
    <p:extLst>
      <p:ext uri="{BB962C8B-B14F-4D97-AF65-F5344CB8AC3E}">
        <p14:creationId xmlns:p14="http://schemas.microsoft.com/office/powerpoint/2010/main" val="2262174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9AE6A0F-0BEB-D9D9-AA52-93AD0262EB5A}"/>
              </a:ext>
            </a:extLst>
          </p:cNvPr>
          <p:cNvSpPr>
            <a:spLocks noGrp="1"/>
          </p:cNvSpPr>
          <p:nvPr>
            <p:ph type="dt" sz="half" idx="10"/>
          </p:nvPr>
        </p:nvSpPr>
        <p:spPr/>
        <p:txBody>
          <a:bodyPr/>
          <a:lstStyle/>
          <a:p>
            <a:fld id="{AF4E13D9-1621-4A2B-896E-489E0AAA9607}" type="datetimeFigureOut">
              <a:rPr lang="fr-CA" smtClean="0"/>
              <a:t>2023-10-20</a:t>
            </a:fld>
            <a:endParaRPr lang="fr-CA"/>
          </a:p>
        </p:txBody>
      </p:sp>
      <p:sp>
        <p:nvSpPr>
          <p:cNvPr id="3" name="Espace réservé du pied de page 2">
            <a:extLst>
              <a:ext uri="{FF2B5EF4-FFF2-40B4-BE49-F238E27FC236}">
                <a16:creationId xmlns:a16="http://schemas.microsoft.com/office/drawing/2014/main" id="{A45E31CB-08CE-A7A5-6CA2-4AA20B737367}"/>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C5983C2F-E071-E333-ECC9-0021CCFB1D6E}"/>
              </a:ext>
            </a:extLst>
          </p:cNvPr>
          <p:cNvSpPr>
            <a:spLocks noGrp="1"/>
          </p:cNvSpPr>
          <p:nvPr>
            <p:ph type="sldNum" sz="quarter" idx="12"/>
          </p:nvPr>
        </p:nvSpPr>
        <p:spPr/>
        <p:txBody>
          <a:bodyPr/>
          <a:lstStyle/>
          <a:p>
            <a:fld id="{2C9B1C42-6A51-4B2C-9A04-94E532A88D0A}" type="slidenum">
              <a:rPr lang="fr-CA" smtClean="0"/>
              <a:t>‹n°›</a:t>
            </a:fld>
            <a:endParaRPr lang="fr-CA"/>
          </a:p>
        </p:txBody>
      </p:sp>
    </p:spTree>
    <p:extLst>
      <p:ext uri="{BB962C8B-B14F-4D97-AF65-F5344CB8AC3E}">
        <p14:creationId xmlns:p14="http://schemas.microsoft.com/office/powerpoint/2010/main" val="53597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7AF0A3-A3FA-50F5-924E-BE645D3357A6}"/>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p>
        </p:txBody>
      </p:sp>
      <p:sp>
        <p:nvSpPr>
          <p:cNvPr id="3" name="Espace réservé du contenu 2">
            <a:extLst>
              <a:ext uri="{FF2B5EF4-FFF2-40B4-BE49-F238E27FC236}">
                <a16:creationId xmlns:a16="http://schemas.microsoft.com/office/drawing/2014/main" id="{689A126C-5E87-D398-2DCD-47183A5A16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texte 3">
            <a:extLst>
              <a:ext uri="{FF2B5EF4-FFF2-40B4-BE49-F238E27FC236}">
                <a16:creationId xmlns:a16="http://schemas.microsoft.com/office/drawing/2014/main" id="{C3807F9D-6B85-7B1E-7BBD-5903B012CC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8218EF74-DAD8-92B5-E875-27C7DDDD112E}"/>
              </a:ext>
            </a:extLst>
          </p:cNvPr>
          <p:cNvSpPr>
            <a:spLocks noGrp="1"/>
          </p:cNvSpPr>
          <p:nvPr>
            <p:ph type="dt" sz="half" idx="10"/>
          </p:nvPr>
        </p:nvSpPr>
        <p:spPr/>
        <p:txBody>
          <a:bodyPr/>
          <a:lstStyle/>
          <a:p>
            <a:fld id="{AF4E13D9-1621-4A2B-896E-489E0AAA9607}" type="datetimeFigureOut">
              <a:rPr lang="fr-CA" smtClean="0"/>
              <a:t>2023-10-20</a:t>
            </a:fld>
            <a:endParaRPr lang="fr-CA"/>
          </a:p>
        </p:txBody>
      </p:sp>
      <p:sp>
        <p:nvSpPr>
          <p:cNvPr id="6" name="Espace réservé du pied de page 5">
            <a:extLst>
              <a:ext uri="{FF2B5EF4-FFF2-40B4-BE49-F238E27FC236}">
                <a16:creationId xmlns:a16="http://schemas.microsoft.com/office/drawing/2014/main" id="{0A579E66-1F0D-556D-9075-687AF146582B}"/>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656737D2-2974-6292-3BAD-8B90D92EC14E}"/>
              </a:ext>
            </a:extLst>
          </p:cNvPr>
          <p:cNvSpPr>
            <a:spLocks noGrp="1"/>
          </p:cNvSpPr>
          <p:nvPr>
            <p:ph type="sldNum" sz="quarter" idx="12"/>
          </p:nvPr>
        </p:nvSpPr>
        <p:spPr/>
        <p:txBody>
          <a:bodyPr/>
          <a:lstStyle/>
          <a:p>
            <a:fld id="{2C9B1C42-6A51-4B2C-9A04-94E532A88D0A}" type="slidenum">
              <a:rPr lang="fr-CA" smtClean="0"/>
              <a:t>‹n°›</a:t>
            </a:fld>
            <a:endParaRPr lang="fr-CA"/>
          </a:p>
        </p:txBody>
      </p:sp>
    </p:spTree>
    <p:extLst>
      <p:ext uri="{BB962C8B-B14F-4D97-AF65-F5344CB8AC3E}">
        <p14:creationId xmlns:p14="http://schemas.microsoft.com/office/powerpoint/2010/main" val="71490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FACB07-673F-A27E-E15E-AE7BF545F13D}"/>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p>
        </p:txBody>
      </p:sp>
      <p:sp>
        <p:nvSpPr>
          <p:cNvPr id="3" name="Espace réservé pour une image  2">
            <a:extLst>
              <a:ext uri="{FF2B5EF4-FFF2-40B4-BE49-F238E27FC236}">
                <a16:creationId xmlns:a16="http://schemas.microsoft.com/office/drawing/2014/main" id="{1F2DF88B-E134-4AA6-F898-5CF8A66263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F4EA601F-E7DC-540E-0352-AED1C47F96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5BEB04C0-A493-6AA3-AAE2-861427F26C7E}"/>
              </a:ext>
            </a:extLst>
          </p:cNvPr>
          <p:cNvSpPr>
            <a:spLocks noGrp="1"/>
          </p:cNvSpPr>
          <p:nvPr>
            <p:ph type="dt" sz="half" idx="10"/>
          </p:nvPr>
        </p:nvSpPr>
        <p:spPr/>
        <p:txBody>
          <a:bodyPr/>
          <a:lstStyle/>
          <a:p>
            <a:fld id="{AF4E13D9-1621-4A2B-896E-489E0AAA9607}" type="datetimeFigureOut">
              <a:rPr lang="fr-CA" smtClean="0"/>
              <a:t>2023-10-20</a:t>
            </a:fld>
            <a:endParaRPr lang="fr-CA"/>
          </a:p>
        </p:txBody>
      </p:sp>
      <p:sp>
        <p:nvSpPr>
          <p:cNvPr id="6" name="Espace réservé du pied de page 5">
            <a:extLst>
              <a:ext uri="{FF2B5EF4-FFF2-40B4-BE49-F238E27FC236}">
                <a16:creationId xmlns:a16="http://schemas.microsoft.com/office/drawing/2014/main" id="{407D6A54-CE12-2286-C863-E1D839ADD81C}"/>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2F56F2CD-2C29-146A-6610-F5BAE2D16831}"/>
              </a:ext>
            </a:extLst>
          </p:cNvPr>
          <p:cNvSpPr>
            <a:spLocks noGrp="1"/>
          </p:cNvSpPr>
          <p:nvPr>
            <p:ph type="sldNum" sz="quarter" idx="12"/>
          </p:nvPr>
        </p:nvSpPr>
        <p:spPr/>
        <p:txBody>
          <a:bodyPr/>
          <a:lstStyle/>
          <a:p>
            <a:fld id="{2C9B1C42-6A51-4B2C-9A04-94E532A88D0A}" type="slidenum">
              <a:rPr lang="fr-CA" smtClean="0"/>
              <a:t>‹n°›</a:t>
            </a:fld>
            <a:endParaRPr lang="fr-CA"/>
          </a:p>
        </p:txBody>
      </p:sp>
    </p:spTree>
    <p:extLst>
      <p:ext uri="{BB962C8B-B14F-4D97-AF65-F5344CB8AC3E}">
        <p14:creationId xmlns:p14="http://schemas.microsoft.com/office/powerpoint/2010/main" val="2591930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C2E1B7D-2889-697F-A7A9-8B85403466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CA"/>
              <a:t>Modifier le style du titre</a:t>
            </a:r>
          </a:p>
        </p:txBody>
      </p:sp>
      <p:sp>
        <p:nvSpPr>
          <p:cNvPr id="3" name="Espace réservé du texte 2">
            <a:extLst>
              <a:ext uri="{FF2B5EF4-FFF2-40B4-BE49-F238E27FC236}">
                <a16:creationId xmlns:a16="http://schemas.microsoft.com/office/drawing/2014/main" id="{BE0F8402-2EFA-E6FD-2B25-C81C6524E2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E486DED5-0F7C-20AD-195A-2593C6F46F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E13D9-1621-4A2B-896E-489E0AAA9607}" type="datetimeFigureOut">
              <a:rPr lang="fr-CA" smtClean="0"/>
              <a:t>2023-10-20</a:t>
            </a:fld>
            <a:endParaRPr lang="fr-CA"/>
          </a:p>
        </p:txBody>
      </p:sp>
      <p:sp>
        <p:nvSpPr>
          <p:cNvPr id="5" name="Espace réservé du pied de page 4">
            <a:extLst>
              <a:ext uri="{FF2B5EF4-FFF2-40B4-BE49-F238E27FC236}">
                <a16:creationId xmlns:a16="http://schemas.microsoft.com/office/drawing/2014/main" id="{88A77D74-D219-A8F0-D2DF-BCE9210DAE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C7C85346-B3C6-7B0D-F28A-4188829A59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9B1C42-6A51-4B2C-9A04-94E532A88D0A}" type="slidenum">
              <a:rPr lang="fr-CA" smtClean="0"/>
              <a:t>‹n°›</a:t>
            </a:fld>
            <a:endParaRPr lang="fr-CA"/>
          </a:p>
        </p:txBody>
      </p:sp>
    </p:spTree>
    <p:extLst>
      <p:ext uri="{BB962C8B-B14F-4D97-AF65-F5344CB8AC3E}">
        <p14:creationId xmlns:p14="http://schemas.microsoft.com/office/powerpoint/2010/main" val="642256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A5492E8-91E8-7E68-5B42-E6CCA88186ED}"/>
              </a:ext>
            </a:extLst>
          </p:cNvPr>
          <p:cNvSpPr>
            <a:spLocks noGrp="1"/>
          </p:cNvSpPr>
          <p:nvPr>
            <p:ph type="ctrTitle"/>
          </p:nvPr>
        </p:nvSpPr>
        <p:spPr>
          <a:xfrm>
            <a:off x="5297762" y="640080"/>
            <a:ext cx="6251110" cy="3566160"/>
          </a:xfrm>
        </p:spPr>
        <p:txBody>
          <a:bodyPr anchor="b">
            <a:normAutofit/>
          </a:bodyPr>
          <a:lstStyle/>
          <a:p>
            <a:pPr algn="l"/>
            <a:r>
              <a:rPr lang="fr-CA" sz="4600" dirty="0"/>
              <a:t>La loi sur la protection des personnes dont l’état mental présente un danger pour elles-mêmes ou pour autrui (LPP)</a:t>
            </a:r>
          </a:p>
        </p:txBody>
      </p:sp>
      <p:sp>
        <p:nvSpPr>
          <p:cNvPr id="3" name="Sous-titre 2">
            <a:extLst>
              <a:ext uri="{FF2B5EF4-FFF2-40B4-BE49-F238E27FC236}">
                <a16:creationId xmlns:a16="http://schemas.microsoft.com/office/drawing/2014/main" id="{813DA76A-575C-6CD7-C3AE-841E9CFDD013}"/>
              </a:ext>
            </a:extLst>
          </p:cNvPr>
          <p:cNvSpPr>
            <a:spLocks noGrp="1"/>
          </p:cNvSpPr>
          <p:nvPr>
            <p:ph type="subTitle" idx="1"/>
          </p:nvPr>
        </p:nvSpPr>
        <p:spPr>
          <a:xfrm>
            <a:off x="5297760" y="4636008"/>
            <a:ext cx="6251111" cy="1572768"/>
          </a:xfrm>
        </p:spPr>
        <p:txBody>
          <a:bodyPr>
            <a:normAutofit/>
          </a:bodyPr>
          <a:lstStyle/>
          <a:p>
            <a:pPr algn="l"/>
            <a:r>
              <a:rPr lang="fr-CA"/>
              <a:t>Fiche 4- L’intervention à caractère social et les lois (pp. 40 à 49)</a:t>
            </a:r>
          </a:p>
          <a:p>
            <a:pPr algn="l"/>
            <a:endParaRPr lang="fr-CA" dirty="0"/>
          </a:p>
        </p:txBody>
      </p:sp>
      <p:pic>
        <p:nvPicPr>
          <p:cNvPr id="5" name="Picture 4" descr="Gros plan de mains en train d’applaudir">
            <a:extLst>
              <a:ext uri="{FF2B5EF4-FFF2-40B4-BE49-F238E27FC236}">
                <a16:creationId xmlns:a16="http://schemas.microsoft.com/office/drawing/2014/main" id="{C912BB28-D49A-C728-59CD-2DE8C3C554AE}"/>
              </a:ext>
            </a:extLst>
          </p:cNvPr>
          <p:cNvPicPr>
            <a:picLocks noChangeAspect="1"/>
          </p:cNvPicPr>
          <p:nvPr/>
        </p:nvPicPr>
        <p:blipFill rotWithShape="1">
          <a:blip r:embed="rId2"/>
          <a:srcRect l="34025" r="20644"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1635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D4C06C4-BA9A-FF43-E026-CBC4B53D47E5}"/>
              </a:ext>
            </a:extLst>
          </p:cNvPr>
          <p:cNvSpPr>
            <a:spLocks noGrp="1"/>
          </p:cNvSpPr>
          <p:nvPr>
            <p:ph type="title"/>
          </p:nvPr>
        </p:nvSpPr>
        <p:spPr>
          <a:xfrm>
            <a:off x="1006900" y="1188637"/>
            <a:ext cx="3141430" cy="4480726"/>
          </a:xfrm>
        </p:spPr>
        <p:txBody>
          <a:bodyPr>
            <a:normAutofit/>
          </a:bodyPr>
          <a:lstStyle/>
          <a:p>
            <a:pPr algn="r"/>
            <a:r>
              <a:rPr lang="fr-CA" sz="6600"/>
              <a:t>Plainte?</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08A979A7-8798-9FE1-4122-958C77999A0D}"/>
              </a:ext>
            </a:extLst>
          </p:cNvPr>
          <p:cNvSpPr>
            <a:spLocks noGrp="1"/>
          </p:cNvSpPr>
          <p:nvPr>
            <p:ph idx="1"/>
          </p:nvPr>
        </p:nvSpPr>
        <p:spPr>
          <a:xfrm>
            <a:off x="5138928" y="1338729"/>
            <a:ext cx="4795584" cy="4180542"/>
          </a:xfrm>
        </p:spPr>
        <p:txBody>
          <a:bodyPr anchor="ctr">
            <a:normAutofit/>
          </a:bodyPr>
          <a:lstStyle/>
          <a:p>
            <a:r>
              <a:rPr lang="fr-CA" sz="2000"/>
              <a:t>Respect des droits des usagers: malgré la perte du consentement d’autres droits demeurent (être informé, traiter avec courtoisie, droit de refuser ou consentir à prendre de la médication, etc.</a:t>
            </a:r>
          </a:p>
          <a:p>
            <a:endParaRPr lang="fr-CA" sz="2000"/>
          </a:p>
          <a:p>
            <a:r>
              <a:rPr lang="fr-CA" sz="2000"/>
              <a:t>Le droit de recours existe et s’adresse principalement au TAQ.</a:t>
            </a:r>
          </a:p>
          <a:p>
            <a:r>
              <a:rPr lang="fr-CA" sz="2000"/>
              <a:t>On peut aussi utiliser les mêmes ressources que sous la LSSSS (Commissaires aux plaintes, être accompagné par le CAAP, protecteur du citoyen)</a:t>
            </a:r>
          </a:p>
        </p:txBody>
      </p:sp>
    </p:spTree>
    <p:extLst>
      <p:ext uri="{BB962C8B-B14F-4D97-AF65-F5344CB8AC3E}">
        <p14:creationId xmlns:p14="http://schemas.microsoft.com/office/powerpoint/2010/main" val="2687441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2E1FE8F-96C7-8775-AB92-F8DF4AE3987A}"/>
              </a:ext>
            </a:extLst>
          </p:cNvPr>
          <p:cNvSpPr>
            <a:spLocks noGrp="1"/>
          </p:cNvSpPr>
          <p:nvPr>
            <p:ph type="title"/>
          </p:nvPr>
        </p:nvSpPr>
        <p:spPr>
          <a:xfrm>
            <a:off x="1006900" y="1188637"/>
            <a:ext cx="3141430" cy="4480726"/>
          </a:xfrm>
        </p:spPr>
        <p:txBody>
          <a:bodyPr>
            <a:normAutofit/>
          </a:bodyPr>
          <a:lstStyle/>
          <a:p>
            <a:pPr algn="r"/>
            <a:r>
              <a:rPr lang="fr-CA" sz="6600"/>
              <a:t>En résumé</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672A74A3-AB88-5033-6CEF-9229B8280CDA}"/>
              </a:ext>
            </a:extLst>
          </p:cNvPr>
          <p:cNvSpPr>
            <a:spLocks noGrp="1"/>
          </p:cNvSpPr>
          <p:nvPr>
            <p:ph idx="1"/>
          </p:nvPr>
        </p:nvSpPr>
        <p:spPr>
          <a:xfrm>
            <a:off x="5138928" y="1338729"/>
            <a:ext cx="4795584" cy="4180542"/>
          </a:xfrm>
        </p:spPr>
        <p:txBody>
          <a:bodyPr anchor="ctr">
            <a:normAutofit/>
          </a:bodyPr>
          <a:lstStyle/>
          <a:p>
            <a:r>
              <a:rPr lang="fr-CA" sz="2400" dirty="0"/>
              <a:t>N’importe qui peut se retrouver sous la LPP si son </a:t>
            </a:r>
            <a:r>
              <a:rPr lang="fr-CA" sz="2400"/>
              <a:t>état mental </a:t>
            </a:r>
            <a:r>
              <a:rPr lang="fr-CA" sz="2400" dirty="0"/>
              <a:t>s’avère dangereux pour soi ou autrui;</a:t>
            </a:r>
          </a:p>
          <a:p>
            <a:r>
              <a:rPr lang="fr-CA" sz="2400" dirty="0"/>
              <a:t>Des services préventifs et de soutien sous la LSSSS est à prioriser dans la majorité des cas</a:t>
            </a:r>
          </a:p>
          <a:p>
            <a:r>
              <a:rPr lang="fr-CA" sz="2400" dirty="0"/>
              <a:t>Autant que possible, avoir le consentement de la personne pour l’accompagner, sinon la LPP est là pour la protéger malgré elle.</a:t>
            </a:r>
          </a:p>
        </p:txBody>
      </p:sp>
    </p:spTree>
    <p:extLst>
      <p:ext uri="{BB962C8B-B14F-4D97-AF65-F5344CB8AC3E}">
        <p14:creationId xmlns:p14="http://schemas.microsoft.com/office/powerpoint/2010/main" val="2567140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D862DD1-319C-8D3E-4726-72A227207129}"/>
              </a:ext>
            </a:extLst>
          </p:cNvPr>
          <p:cNvSpPr>
            <a:spLocks noGrp="1"/>
          </p:cNvSpPr>
          <p:nvPr>
            <p:ph type="title"/>
          </p:nvPr>
        </p:nvSpPr>
        <p:spPr>
          <a:xfrm>
            <a:off x="1285240" y="1050595"/>
            <a:ext cx="8074815" cy="1618489"/>
          </a:xfrm>
        </p:spPr>
        <p:txBody>
          <a:bodyPr anchor="ctr">
            <a:normAutofit/>
          </a:bodyPr>
          <a:lstStyle/>
          <a:p>
            <a:r>
              <a:rPr lang="fr-CA" sz="7200"/>
              <a:t>Objet de la loi</a:t>
            </a:r>
          </a:p>
        </p:txBody>
      </p:sp>
      <p:sp>
        <p:nvSpPr>
          <p:cNvPr id="3" name="Espace réservé du contenu 2">
            <a:extLst>
              <a:ext uri="{FF2B5EF4-FFF2-40B4-BE49-F238E27FC236}">
                <a16:creationId xmlns:a16="http://schemas.microsoft.com/office/drawing/2014/main" id="{965A3808-36C9-A75D-5FFD-F1687F484896}"/>
              </a:ext>
            </a:extLst>
          </p:cNvPr>
          <p:cNvSpPr>
            <a:spLocks noGrp="1"/>
          </p:cNvSpPr>
          <p:nvPr>
            <p:ph idx="1"/>
          </p:nvPr>
        </p:nvSpPr>
        <p:spPr>
          <a:xfrm>
            <a:off x="1285240" y="2969469"/>
            <a:ext cx="8074815" cy="2800395"/>
          </a:xfrm>
        </p:spPr>
        <p:txBody>
          <a:bodyPr anchor="t">
            <a:normAutofit/>
          </a:bodyPr>
          <a:lstStyle/>
          <a:p>
            <a:r>
              <a:rPr lang="fr-CA" sz="2400" i="1"/>
              <a:t>Il s’agit d’une </a:t>
            </a:r>
            <a:r>
              <a:rPr lang="fr-CA" sz="2400" b="1" i="1"/>
              <a:t>loi d’exception </a:t>
            </a:r>
            <a:r>
              <a:rPr lang="fr-CA" sz="2400" i="1"/>
              <a:t>qui permet, </a:t>
            </a:r>
            <a:r>
              <a:rPr lang="fr-CA" sz="2400" b="1" i="1"/>
              <a:t>en l’absence de consentement</a:t>
            </a:r>
            <a:r>
              <a:rPr lang="fr-CA" sz="2400" i="1"/>
              <a:t> d’une personne en situation de </a:t>
            </a:r>
            <a:r>
              <a:rPr lang="fr-CA" sz="2400" b="1" i="1"/>
              <a:t>danger grave </a:t>
            </a:r>
            <a:r>
              <a:rPr lang="fr-CA" sz="2400" i="1"/>
              <a:t>d’être contrainte  à une mise sous garde préventive ou à subir une évaluation psychiatrique. </a:t>
            </a:r>
            <a:endParaRPr lang="fr-CA" sz="2400"/>
          </a:p>
          <a:p>
            <a:endParaRPr lang="fr-CA" sz="2400"/>
          </a:p>
        </p:txBody>
      </p:sp>
    </p:spTree>
    <p:extLst>
      <p:ext uri="{BB962C8B-B14F-4D97-AF65-F5344CB8AC3E}">
        <p14:creationId xmlns:p14="http://schemas.microsoft.com/office/powerpoint/2010/main" val="650460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80FC142-9DCD-3BC2-459D-464F1A9C2ABF}"/>
              </a:ext>
            </a:extLst>
          </p:cNvPr>
          <p:cNvSpPr>
            <a:spLocks noGrp="1"/>
          </p:cNvSpPr>
          <p:nvPr>
            <p:ph type="title"/>
          </p:nvPr>
        </p:nvSpPr>
        <p:spPr>
          <a:xfrm>
            <a:off x="1285240" y="1050595"/>
            <a:ext cx="8074815" cy="1618489"/>
          </a:xfrm>
        </p:spPr>
        <p:txBody>
          <a:bodyPr anchor="ctr">
            <a:normAutofit/>
          </a:bodyPr>
          <a:lstStyle/>
          <a:p>
            <a:r>
              <a:rPr lang="fr-CA" sz="5000"/>
              <a:t>Complémentarité CcQ et LPP</a:t>
            </a:r>
          </a:p>
        </p:txBody>
      </p:sp>
      <p:sp>
        <p:nvSpPr>
          <p:cNvPr id="3" name="Espace réservé du contenu 2">
            <a:extLst>
              <a:ext uri="{FF2B5EF4-FFF2-40B4-BE49-F238E27FC236}">
                <a16:creationId xmlns:a16="http://schemas.microsoft.com/office/drawing/2014/main" id="{45D613F1-B098-C52D-F398-E65A35AB2642}"/>
              </a:ext>
            </a:extLst>
          </p:cNvPr>
          <p:cNvSpPr>
            <a:spLocks noGrp="1"/>
          </p:cNvSpPr>
          <p:nvPr>
            <p:ph idx="1"/>
          </p:nvPr>
        </p:nvSpPr>
        <p:spPr>
          <a:xfrm>
            <a:off x="1285240" y="2969469"/>
            <a:ext cx="8074815" cy="2800395"/>
          </a:xfrm>
        </p:spPr>
        <p:txBody>
          <a:bodyPr anchor="t">
            <a:normAutofit/>
          </a:bodyPr>
          <a:lstStyle/>
          <a:p>
            <a:r>
              <a:rPr lang="fr-CA" sz="2400">
                <a:effectLst/>
                <a:latin typeface="Segoe UI" panose="020B0502040204020203" pitchFamily="34" charset="0"/>
              </a:rPr>
              <a:t>Cette loi apporte un complément aux articles 26 à 30 du Code civil, articles qui encadrent les mises sous garde en établissement et les évaluations psychiatriques.</a:t>
            </a:r>
          </a:p>
          <a:p>
            <a:r>
              <a:rPr lang="fr-CA" sz="2400">
                <a:latin typeface="Segoe UI" panose="020B0502040204020203" pitchFamily="34" charset="0"/>
              </a:rPr>
              <a:t>Mieux connu sous l’appellation P-38</a:t>
            </a:r>
            <a:endParaRPr lang="fr-CA" sz="2400"/>
          </a:p>
        </p:txBody>
      </p:sp>
    </p:spTree>
    <p:extLst>
      <p:ext uri="{BB962C8B-B14F-4D97-AF65-F5344CB8AC3E}">
        <p14:creationId xmlns:p14="http://schemas.microsoft.com/office/powerpoint/2010/main" val="1682046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ight Triangle 2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36C0EAA-CF4C-3393-50AA-71C43644396A}"/>
              </a:ext>
            </a:extLst>
          </p:cNvPr>
          <p:cNvSpPr>
            <a:spLocks noGrp="1"/>
          </p:cNvSpPr>
          <p:nvPr>
            <p:ph type="title"/>
          </p:nvPr>
        </p:nvSpPr>
        <p:spPr>
          <a:xfrm>
            <a:off x="1006900" y="1188637"/>
            <a:ext cx="3141430" cy="4480726"/>
          </a:xfrm>
        </p:spPr>
        <p:txBody>
          <a:bodyPr>
            <a:normAutofit/>
          </a:bodyPr>
          <a:lstStyle/>
          <a:p>
            <a:pPr algn="r"/>
            <a:r>
              <a:rPr lang="fr-CA" sz="5100"/>
              <a:t>Les personnes visées</a:t>
            </a:r>
          </a:p>
        </p:txBody>
      </p:sp>
      <p:cxnSp>
        <p:nvCxnSpPr>
          <p:cNvPr id="25" name="Straight Connector 2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F8A6BF4C-4426-E9DE-F3D1-E9E509780EC3}"/>
              </a:ext>
            </a:extLst>
          </p:cNvPr>
          <p:cNvSpPr>
            <a:spLocks noGrp="1"/>
          </p:cNvSpPr>
          <p:nvPr>
            <p:ph idx="1"/>
          </p:nvPr>
        </p:nvSpPr>
        <p:spPr>
          <a:xfrm>
            <a:off x="5138928" y="1338729"/>
            <a:ext cx="4795584" cy="4180542"/>
          </a:xfrm>
        </p:spPr>
        <p:txBody>
          <a:bodyPr anchor="ctr">
            <a:normAutofit/>
          </a:bodyPr>
          <a:lstStyle/>
          <a:p>
            <a:r>
              <a:rPr lang="fr-CA" sz="2400"/>
              <a:t>Uniquement lorsque l’état mental fait en sorte que la personne représente un danger pour elle-même ou les autres.</a:t>
            </a:r>
          </a:p>
          <a:p>
            <a:r>
              <a:rPr lang="fr-CA" sz="2400"/>
              <a:t>Loi d’exception: dernier recours</a:t>
            </a:r>
          </a:p>
          <a:p>
            <a:r>
              <a:rPr lang="fr-CA" sz="2400"/>
              <a:t>La personne est mise sous garde dans un CH </a:t>
            </a:r>
            <a:r>
              <a:rPr lang="fr-CA" sz="2400" b="1"/>
              <a:t>sans son consentement</a:t>
            </a:r>
          </a:p>
          <a:p>
            <a:r>
              <a:rPr lang="fr-CA" sz="2400"/>
              <a:t>LSSSS la majorité du temps</a:t>
            </a:r>
          </a:p>
          <a:p>
            <a:endParaRPr lang="fr-CA" sz="2400"/>
          </a:p>
        </p:txBody>
      </p:sp>
    </p:spTree>
    <p:extLst>
      <p:ext uri="{BB962C8B-B14F-4D97-AF65-F5344CB8AC3E}">
        <p14:creationId xmlns:p14="http://schemas.microsoft.com/office/powerpoint/2010/main" val="3233915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0645B32-5ABA-23D5-84CA-3655E660A47A}"/>
              </a:ext>
            </a:extLst>
          </p:cNvPr>
          <p:cNvSpPr>
            <a:spLocks noGrp="1"/>
          </p:cNvSpPr>
          <p:nvPr>
            <p:ph type="title"/>
          </p:nvPr>
        </p:nvSpPr>
        <p:spPr>
          <a:xfrm>
            <a:off x="1285240" y="1050595"/>
            <a:ext cx="8074815" cy="1618489"/>
          </a:xfrm>
        </p:spPr>
        <p:txBody>
          <a:bodyPr anchor="ctr">
            <a:normAutofit/>
          </a:bodyPr>
          <a:lstStyle/>
          <a:p>
            <a:r>
              <a:rPr lang="fr-CA" sz="5000"/>
              <a:t>Problèmes de santé mentale versus état mental dangereux</a:t>
            </a:r>
          </a:p>
        </p:txBody>
      </p:sp>
      <p:sp>
        <p:nvSpPr>
          <p:cNvPr id="3" name="Espace réservé du contenu 2">
            <a:extLst>
              <a:ext uri="{FF2B5EF4-FFF2-40B4-BE49-F238E27FC236}">
                <a16:creationId xmlns:a16="http://schemas.microsoft.com/office/drawing/2014/main" id="{374FCA94-435E-EDB9-15BD-735D42B4BE14}"/>
              </a:ext>
            </a:extLst>
          </p:cNvPr>
          <p:cNvSpPr>
            <a:spLocks noGrp="1"/>
          </p:cNvSpPr>
          <p:nvPr>
            <p:ph idx="1"/>
          </p:nvPr>
        </p:nvSpPr>
        <p:spPr>
          <a:xfrm>
            <a:off x="1285240" y="2969469"/>
            <a:ext cx="8074815" cy="2800395"/>
          </a:xfrm>
        </p:spPr>
        <p:txBody>
          <a:bodyPr anchor="t">
            <a:normAutofit/>
          </a:bodyPr>
          <a:lstStyle/>
          <a:p>
            <a:r>
              <a:rPr lang="fr-CA" sz="1500"/>
              <a:t>État mental: état d’esprit d’une personne qui fluctue dans le temps, influencé par ses émotions, croyances et cultures.</a:t>
            </a:r>
          </a:p>
          <a:p>
            <a:r>
              <a:rPr lang="fr-CA" sz="1500"/>
              <a:t>Maladie mentale: dérèglement significatif de la cognition, émotions et comportements, causant une détresse marquée. Pas systématique que la personne aura un état mental dangereux.</a:t>
            </a:r>
          </a:p>
          <a:p>
            <a:r>
              <a:rPr lang="fr-CA" sz="1500"/>
              <a:t>État mental dangereux: ensemble de comportements menaçant sur soi ou autrui, passagers ou de longue durée, dont les conséquences peuvent être graves.</a:t>
            </a:r>
          </a:p>
          <a:p>
            <a:endParaRPr lang="fr-CA" sz="1500"/>
          </a:p>
          <a:p>
            <a:r>
              <a:rPr lang="fr-CA" sz="1500"/>
              <a:t>On n’a pas besoin d’avoir  un trouble de santé mentale diagnostiqué pour être dans un état mental dangereux.</a:t>
            </a:r>
          </a:p>
          <a:p>
            <a:r>
              <a:rPr lang="fr-CA" sz="1500"/>
              <a:t>Voir tableau 4.1 (page 41) pour des exemples.</a:t>
            </a:r>
          </a:p>
        </p:txBody>
      </p:sp>
    </p:spTree>
    <p:extLst>
      <p:ext uri="{BB962C8B-B14F-4D97-AF65-F5344CB8AC3E}">
        <p14:creationId xmlns:p14="http://schemas.microsoft.com/office/powerpoint/2010/main" val="3626129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C37BCEC-F3DA-07B1-B767-34CC5407D750}"/>
              </a:ext>
            </a:extLst>
          </p:cNvPr>
          <p:cNvSpPr>
            <a:spLocks noGrp="1"/>
          </p:cNvSpPr>
          <p:nvPr>
            <p:ph type="title"/>
          </p:nvPr>
        </p:nvSpPr>
        <p:spPr>
          <a:xfrm>
            <a:off x="1285240" y="1050595"/>
            <a:ext cx="8074815" cy="1618489"/>
          </a:xfrm>
        </p:spPr>
        <p:txBody>
          <a:bodyPr anchor="ctr">
            <a:normAutofit/>
          </a:bodyPr>
          <a:lstStyle/>
          <a:p>
            <a:r>
              <a:rPr lang="fr-CA" sz="6100"/>
              <a:t>Conditions d’application</a:t>
            </a:r>
          </a:p>
        </p:txBody>
      </p:sp>
      <p:sp>
        <p:nvSpPr>
          <p:cNvPr id="3" name="Espace réservé du contenu 2">
            <a:extLst>
              <a:ext uri="{FF2B5EF4-FFF2-40B4-BE49-F238E27FC236}">
                <a16:creationId xmlns:a16="http://schemas.microsoft.com/office/drawing/2014/main" id="{2B9044AD-244E-2504-2B17-3FFBE3E42620}"/>
              </a:ext>
            </a:extLst>
          </p:cNvPr>
          <p:cNvSpPr>
            <a:spLocks noGrp="1"/>
          </p:cNvSpPr>
          <p:nvPr>
            <p:ph idx="1"/>
          </p:nvPr>
        </p:nvSpPr>
        <p:spPr>
          <a:xfrm>
            <a:off x="1285240" y="2969469"/>
            <a:ext cx="8074815" cy="2800395"/>
          </a:xfrm>
        </p:spPr>
        <p:txBody>
          <a:bodyPr anchor="t">
            <a:normAutofit/>
          </a:bodyPr>
          <a:lstStyle/>
          <a:p>
            <a:r>
              <a:rPr lang="fr-CA" sz="2200"/>
              <a:t>1) présence de danger grave (état mental dangereux)</a:t>
            </a:r>
          </a:p>
          <a:p>
            <a:pPr lvl="1"/>
            <a:r>
              <a:rPr lang="fr-CA" sz="2200"/>
              <a:t>Degré le plus grave: suicide ou homicide </a:t>
            </a:r>
          </a:p>
          <a:p>
            <a:r>
              <a:rPr lang="fr-CA" sz="2200"/>
              <a:t>2) non-consentement à recevoir des soins</a:t>
            </a:r>
          </a:p>
          <a:p>
            <a:pPr lvl="1"/>
            <a:r>
              <a:rPr lang="fr-CA" sz="2200"/>
              <a:t>Personne consent = LSSSS</a:t>
            </a:r>
          </a:p>
          <a:p>
            <a:pPr lvl="1"/>
            <a:endParaRPr lang="fr-CA" sz="2200"/>
          </a:p>
          <a:p>
            <a:pPr lvl="1"/>
            <a:endParaRPr lang="fr-CA" sz="2200"/>
          </a:p>
          <a:p>
            <a:pPr lvl="1"/>
            <a:r>
              <a:rPr lang="fr-CA" sz="2200"/>
              <a:t>Les 2 critères sont présents = mises sous garde en CHPSY</a:t>
            </a:r>
          </a:p>
        </p:txBody>
      </p:sp>
    </p:spTree>
    <p:extLst>
      <p:ext uri="{BB962C8B-B14F-4D97-AF65-F5344CB8AC3E}">
        <p14:creationId xmlns:p14="http://schemas.microsoft.com/office/powerpoint/2010/main" val="293377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Right Triangle 2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0FD5B43-AB16-8F2D-CE59-D0C21A81FB3F}"/>
              </a:ext>
            </a:extLst>
          </p:cNvPr>
          <p:cNvSpPr>
            <a:spLocks noGrp="1"/>
          </p:cNvSpPr>
          <p:nvPr>
            <p:ph type="title"/>
          </p:nvPr>
        </p:nvSpPr>
        <p:spPr>
          <a:xfrm>
            <a:off x="1006900" y="1188637"/>
            <a:ext cx="3057101" cy="4480726"/>
          </a:xfrm>
        </p:spPr>
        <p:txBody>
          <a:bodyPr>
            <a:normAutofit/>
          </a:bodyPr>
          <a:lstStyle/>
          <a:p>
            <a:pPr algn="r"/>
            <a:r>
              <a:rPr lang="fr-CA" sz="6600"/>
              <a:t>La mise sous garde</a:t>
            </a:r>
          </a:p>
        </p:txBody>
      </p:sp>
      <p:cxnSp>
        <p:nvCxnSpPr>
          <p:cNvPr id="28" name="Straight Connector 27">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Espace réservé du contenu 2">
            <a:extLst>
              <a:ext uri="{FF2B5EF4-FFF2-40B4-BE49-F238E27FC236}">
                <a16:creationId xmlns:a16="http://schemas.microsoft.com/office/drawing/2014/main" id="{BBD2B344-22C4-7BDB-0734-BD4A87247D21}"/>
              </a:ext>
            </a:extLst>
          </p:cNvPr>
          <p:cNvGraphicFramePr>
            <a:graphicFrameLocks noGrp="1"/>
          </p:cNvGraphicFramePr>
          <p:nvPr>
            <p:ph idx="1"/>
            <p:extLst>
              <p:ext uri="{D42A27DB-BD31-4B8C-83A1-F6EECF244321}">
                <p14:modId xmlns:p14="http://schemas.microsoft.com/office/powerpoint/2010/main" val="3557789486"/>
              </p:ext>
            </p:extLst>
          </p:nvPr>
        </p:nvGraphicFramePr>
        <p:xfrm>
          <a:off x="5170778" y="1188637"/>
          <a:ext cx="4780416" cy="448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0604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1E8198B-68C6-BC02-5ADA-056914797AAD}"/>
              </a:ext>
            </a:extLst>
          </p:cNvPr>
          <p:cNvSpPr>
            <a:spLocks noGrp="1"/>
          </p:cNvSpPr>
          <p:nvPr>
            <p:ph type="title"/>
          </p:nvPr>
        </p:nvSpPr>
        <p:spPr>
          <a:xfrm>
            <a:off x="1006900" y="1188637"/>
            <a:ext cx="3141430" cy="4480726"/>
          </a:xfrm>
        </p:spPr>
        <p:txBody>
          <a:bodyPr>
            <a:normAutofit/>
          </a:bodyPr>
          <a:lstStyle/>
          <a:p>
            <a:pPr algn="r"/>
            <a:r>
              <a:rPr lang="fr-CA" sz="4600"/>
              <a:t>Requête au tribunal versus une Ordonnance de soins</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3B636005-72C8-D27A-CE3E-F4187978B2D7}"/>
              </a:ext>
            </a:extLst>
          </p:cNvPr>
          <p:cNvSpPr>
            <a:spLocks noGrp="1"/>
          </p:cNvSpPr>
          <p:nvPr>
            <p:ph idx="1"/>
          </p:nvPr>
        </p:nvSpPr>
        <p:spPr>
          <a:xfrm>
            <a:off x="5138928" y="1338729"/>
            <a:ext cx="4795584" cy="4180542"/>
          </a:xfrm>
        </p:spPr>
        <p:txBody>
          <a:bodyPr anchor="ctr">
            <a:normAutofit/>
          </a:bodyPr>
          <a:lstStyle/>
          <a:p>
            <a:r>
              <a:rPr lang="fr-CA" sz="1700"/>
              <a:t>Souvent main dans la main, mais deux entités différentes</a:t>
            </a:r>
          </a:p>
          <a:p>
            <a:endParaRPr lang="fr-CA" sz="1700"/>
          </a:p>
          <a:p>
            <a:r>
              <a:rPr lang="fr-CA" sz="1700"/>
              <a:t>Requête: famille, entourage complète un formulaire avec l’aide d’un OC spécialisé (p. ex. La Boussole) et l’envoie au TAQ qui après analyse, envoi une requête au service de police qui va chercher la personne pour l’amener au CH sous la garde provisoire</a:t>
            </a:r>
          </a:p>
          <a:p>
            <a:endParaRPr lang="fr-CA" sz="1700"/>
          </a:p>
          <a:p>
            <a:r>
              <a:rPr lang="fr-CA" sz="1700"/>
              <a:t>Ordonnance de soins: Intervenants du CH complètent une demande au TAQ qui justifie de contraindre une personne à un traitement médicale (médication).</a:t>
            </a:r>
          </a:p>
        </p:txBody>
      </p:sp>
    </p:spTree>
    <p:extLst>
      <p:ext uri="{BB962C8B-B14F-4D97-AF65-F5344CB8AC3E}">
        <p14:creationId xmlns:p14="http://schemas.microsoft.com/office/powerpoint/2010/main" val="3658756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BFD4C29-09D5-159C-6124-B7DE1B25D1A8}"/>
              </a:ext>
            </a:extLst>
          </p:cNvPr>
          <p:cNvSpPr>
            <a:spLocks noGrp="1"/>
          </p:cNvSpPr>
          <p:nvPr>
            <p:ph type="title"/>
          </p:nvPr>
        </p:nvSpPr>
        <p:spPr>
          <a:xfrm>
            <a:off x="1006900" y="1188637"/>
            <a:ext cx="3141430" cy="4480726"/>
          </a:xfrm>
        </p:spPr>
        <p:txBody>
          <a:bodyPr>
            <a:normAutofit/>
          </a:bodyPr>
          <a:lstStyle/>
          <a:p>
            <a:pPr algn="r"/>
            <a:r>
              <a:rPr lang="fr-CA" sz="4100"/>
              <a:t>Dangerosité versus dérangerosité</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47C558E5-8EF1-0782-DA18-433A2A3BF8FD}"/>
              </a:ext>
            </a:extLst>
          </p:cNvPr>
          <p:cNvSpPr>
            <a:spLocks noGrp="1"/>
          </p:cNvSpPr>
          <p:nvPr>
            <p:ph idx="1"/>
          </p:nvPr>
        </p:nvSpPr>
        <p:spPr>
          <a:xfrm>
            <a:off x="5138928" y="1338729"/>
            <a:ext cx="4795584" cy="4180542"/>
          </a:xfrm>
        </p:spPr>
        <p:txBody>
          <a:bodyPr anchor="ctr">
            <a:normAutofit/>
          </a:bodyPr>
          <a:lstStyle/>
          <a:p>
            <a:r>
              <a:rPr lang="fr-CA" sz="2400"/>
              <a:t>Dérangerosité: dérangeant, mais non dangereux</a:t>
            </a:r>
          </a:p>
          <a:p>
            <a:pPr marL="0" indent="0">
              <a:buNone/>
            </a:pPr>
            <a:endParaRPr lang="fr-CA" sz="2400"/>
          </a:p>
          <a:p>
            <a:pPr marL="0" indent="0">
              <a:buNone/>
            </a:pPr>
            <a:endParaRPr lang="fr-CA" sz="2400"/>
          </a:p>
          <a:p>
            <a:pPr marL="0" indent="0">
              <a:buNone/>
            </a:pPr>
            <a:r>
              <a:rPr lang="fr-CA" sz="2400"/>
              <a:t>Exemples….</a:t>
            </a:r>
          </a:p>
          <a:p>
            <a:pPr marL="0" indent="0">
              <a:buNone/>
            </a:pPr>
            <a:endParaRPr lang="fr-CA" sz="2400"/>
          </a:p>
          <a:p>
            <a:pPr marL="0" indent="0">
              <a:buNone/>
            </a:pPr>
            <a:r>
              <a:rPr lang="fr-CA" sz="2400"/>
              <a:t>Relève de la LSSSS</a:t>
            </a:r>
          </a:p>
        </p:txBody>
      </p:sp>
    </p:spTree>
    <p:extLst>
      <p:ext uri="{BB962C8B-B14F-4D97-AF65-F5344CB8AC3E}">
        <p14:creationId xmlns:p14="http://schemas.microsoft.com/office/powerpoint/2010/main" val="287067654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TotalTime>
  <Words>616</Words>
  <Application>Microsoft Office PowerPoint</Application>
  <PresentationFormat>Grand écran</PresentationFormat>
  <Paragraphs>55</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Segoe UI</vt:lpstr>
      <vt:lpstr>Thème Office</vt:lpstr>
      <vt:lpstr>La loi sur la protection des personnes dont l’état mental présente un danger pour elles-mêmes ou pour autrui (LPP)</vt:lpstr>
      <vt:lpstr>Objet de la loi</vt:lpstr>
      <vt:lpstr>Complémentarité CcQ et LPP</vt:lpstr>
      <vt:lpstr>Les personnes visées</vt:lpstr>
      <vt:lpstr>Problèmes de santé mentale versus état mental dangereux</vt:lpstr>
      <vt:lpstr>Conditions d’application</vt:lpstr>
      <vt:lpstr>La mise sous garde</vt:lpstr>
      <vt:lpstr>Requête au tribunal versus une Ordonnance de soins</vt:lpstr>
      <vt:lpstr>Dangerosité versus dérangerosité</vt:lpstr>
      <vt:lpstr>Plainte?</vt:lpstr>
      <vt:lpstr>En résumé</vt:lpstr>
    </vt:vector>
  </TitlesOfParts>
  <Company>College Merici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loi sur la protection des personnes dont l’état mental présente un danger pour elles-mêmes ou POUR autrui (LPP)</dc:title>
  <dc:creator>Céline Gagnon</dc:creator>
  <cp:lastModifiedBy>Céline Gagnon</cp:lastModifiedBy>
  <cp:revision>3</cp:revision>
  <dcterms:created xsi:type="dcterms:W3CDTF">2023-07-27T17:01:52Z</dcterms:created>
  <dcterms:modified xsi:type="dcterms:W3CDTF">2023-10-20T16:40:13Z</dcterms:modified>
</cp:coreProperties>
</file>