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834" r:id="rId3"/>
    <p:sldId id="825" r:id="rId4"/>
    <p:sldId id="808" r:id="rId5"/>
    <p:sldId id="262" r:id="rId6"/>
    <p:sldId id="809" r:id="rId7"/>
    <p:sldId id="821" r:id="rId8"/>
    <p:sldId id="833" r:id="rId9"/>
    <p:sldId id="835" r:id="rId10"/>
    <p:sldId id="822" r:id="rId11"/>
    <p:sldId id="830" r:id="rId12"/>
    <p:sldId id="824" r:id="rId13"/>
    <p:sldId id="823" r:id="rId14"/>
    <p:sldId id="810" r:id="rId15"/>
    <p:sldId id="836" r:id="rId16"/>
    <p:sldId id="827" r:id="rId17"/>
    <p:sldId id="828" r:id="rId18"/>
    <p:sldId id="837" r:id="rId19"/>
    <p:sldId id="838" r:id="rId20"/>
    <p:sldId id="80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Dostie" initials="ID" lastIdx="6" clrIdx="0">
    <p:extLst>
      <p:ext uri="{19B8F6BF-5375-455C-9EA6-DF929625EA0E}">
        <p15:presenceInfo xmlns:p15="http://schemas.microsoft.com/office/powerpoint/2012/main" userId="432cbd9f9783cc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F2549-B681-4316-BEAB-161AA31850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80AD0502-5386-406F-BE08-2950C7242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C8A404C5-8F9E-4AA0-8F15-A098D0DF8BB7}"/>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5" name="Espace réservé du pied de page 4">
            <a:extLst>
              <a:ext uri="{FF2B5EF4-FFF2-40B4-BE49-F238E27FC236}">
                <a16:creationId xmlns:a16="http://schemas.microsoft.com/office/drawing/2014/main" id="{44D39646-E2E5-4378-9DB3-9EF619A6F0E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4E5C571-9637-4F1B-AE5A-521FF16A730A}"/>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254376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04FEC0-09FC-4CF2-B8ED-1444BB6E9A7D}"/>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962345C-8A47-433B-AC1F-DA75E62CEC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3A30AA3-5A7F-4F78-AC33-CE1A986C37D6}"/>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5" name="Espace réservé du pied de page 4">
            <a:extLst>
              <a:ext uri="{FF2B5EF4-FFF2-40B4-BE49-F238E27FC236}">
                <a16:creationId xmlns:a16="http://schemas.microsoft.com/office/drawing/2014/main" id="{50D55B6C-BE2C-4690-8D6B-E97CE01FFC2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0585DE8-DDC6-40B6-AFFA-E37B58D97BE6}"/>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403552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41B035-BBA7-438E-903E-24677A5F27C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FD5324D-5A41-410B-B5A6-97B5BF0E71C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7E5F943-4115-45D2-A11E-1AF5BE7E7B8A}"/>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5" name="Espace réservé du pied de page 4">
            <a:extLst>
              <a:ext uri="{FF2B5EF4-FFF2-40B4-BE49-F238E27FC236}">
                <a16:creationId xmlns:a16="http://schemas.microsoft.com/office/drawing/2014/main" id="{0274EA90-D8EB-42CB-96E9-7E744675AE7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F56D6AF-8534-4D0E-8AA1-368E319EEDE6}"/>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67977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F1AA1-3AAD-49CF-8054-D6316EB6BF9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2DE843A-2DB3-4CF1-A0B3-39BC32F050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4FDEB86-8DCE-4D1C-AD8A-D919C10FF535}"/>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5" name="Espace réservé du pied de page 4">
            <a:extLst>
              <a:ext uri="{FF2B5EF4-FFF2-40B4-BE49-F238E27FC236}">
                <a16:creationId xmlns:a16="http://schemas.microsoft.com/office/drawing/2014/main" id="{5F6C6FB0-F5F5-4233-A1DE-97B0CBBACD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CA28085-3998-400F-954B-CBD58A24EEF3}"/>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199271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E38A7C-3896-41F0-A3CA-28EB7B4057C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2414C523-7DB4-4DCF-9902-E3BA5A1F3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95E30A5-56DC-4999-8A86-A79D43744B7F}"/>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5" name="Espace réservé du pied de page 4">
            <a:extLst>
              <a:ext uri="{FF2B5EF4-FFF2-40B4-BE49-F238E27FC236}">
                <a16:creationId xmlns:a16="http://schemas.microsoft.com/office/drawing/2014/main" id="{A949B80C-DDAD-4645-89E2-A51A183AD09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FF8D31C-56D3-417A-9714-BDE4D7AB6545}"/>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83472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68420-4305-4608-9EA1-CC84A90D467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75A2CF05-1140-4A3D-8347-B2B44F51284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8BF1CCC9-05AA-44B5-91D0-8A726FD179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0C58C08C-745F-4156-9B35-80F130337E90}"/>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6" name="Espace réservé du pied de page 5">
            <a:extLst>
              <a:ext uri="{FF2B5EF4-FFF2-40B4-BE49-F238E27FC236}">
                <a16:creationId xmlns:a16="http://schemas.microsoft.com/office/drawing/2014/main" id="{F82D3E97-33F6-443A-B656-471008A0B6A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50769F4-9635-40B9-B3E6-F6AD2BAF90F6}"/>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314077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9CE4F4-5BFD-4916-847E-A4E073CDBFF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CDEE2B6-3815-4940-BA7D-02B1AC22A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B09027-6853-4989-9C54-E4F51BC4DCD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087C6979-211E-4CD4-A822-7615B2EEB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44F4A0F-F972-4FC5-9F0C-EDB1D3C7F16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49BA85D-0AE7-410C-83FF-A8F308CC6AB8}"/>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8" name="Espace réservé du pied de page 7">
            <a:extLst>
              <a:ext uri="{FF2B5EF4-FFF2-40B4-BE49-F238E27FC236}">
                <a16:creationId xmlns:a16="http://schemas.microsoft.com/office/drawing/2014/main" id="{6F9D74B0-77BD-4FE4-A167-E4C1E250EA89}"/>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EEE3240D-B1EF-4089-B834-8A4349DA029A}"/>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285854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5CA6D-B477-4E93-A7D7-72AAC1128DB9}"/>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887AAFD-EB8F-44E8-81E6-A1E763D6C0B7}"/>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4" name="Espace réservé du pied de page 3">
            <a:extLst>
              <a:ext uri="{FF2B5EF4-FFF2-40B4-BE49-F238E27FC236}">
                <a16:creationId xmlns:a16="http://schemas.microsoft.com/office/drawing/2014/main" id="{B72EA819-8BD8-4000-9FDC-1E1A66155A8E}"/>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0E4E3B8E-FA2A-4245-A2BD-6DB8B59A4E05}"/>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315027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3DC6BDE-C996-48F4-B630-EB604D5BB939}"/>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3" name="Espace réservé du pied de page 2">
            <a:extLst>
              <a:ext uri="{FF2B5EF4-FFF2-40B4-BE49-F238E27FC236}">
                <a16:creationId xmlns:a16="http://schemas.microsoft.com/office/drawing/2014/main" id="{4AE1C9D8-6D96-4785-8FA0-BE5F3EDE9A56}"/>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BF03FC6-EF35-4F96-B19A-77C4518EDBBF}"/>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10615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66D64-EC9F-4108-9ACB-97EF5EE2A7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FCAC5945-C091-4DF1-A4FF-B3CF60FAB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7F32D495-1F49-4E36-9734-9BEC3DB6A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818548-3875-4334-904B-B0DBDE47E121}"/>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6" name="Espace réservé du pied de page 5">
            <a:extLst>
              <a:ext uri="{FF2B5EF4-FFF2-40B4-BE49-F238E27FC236}">
                <a16:creationId xmlns:a16="http://schemas.microsoft.com/office/drawing/2014/main" id="{9AB00A38-6703-48F6-8041-E789D2C704F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A15700D-2BFD-4C5B-85A7-10A591397C80}"/>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227647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44A4C-49DB-449D-B9CE-BEFE89EBB7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E4448E0-9273-4751-8BBF-FE69E7863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8531754-B5FF-4B7F-884D-4C7310A33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80CA5E-9630-49C7-9103-29A2DBD7FBBE}"/>
              </a:ext>
            </a:extLst>
          </p:cNvPr>
          <p:cNvSpPr>
            <a:spLocks noGrp="1"/>
          </p:cNvSpPr>
          <p:nvPr>
            <p:ph type="dt" sz="half" idx="10"/>
          </p:nvPr>
        </p:nvSpPr>
        <p:spPr/>
        <p:txBody>
          <a:bodyPr/>
          <a:lstStyle/>
          <a:p>
            <a:fld id="{FCA95CF9-1281-4F67-AF79-C68C60D20417}" type="datetimeFigureOut">
              <a:rPr lang="fr-CA" smtClean="0"/>
              <a:t>2023-10-20</a:t>
            </a:fld>
            <a:endParaRPr lang="fr-CA"/>
          </a:p>
        </p:txBody>
      </p:sp>
      <p:sp>
        <p:nvSpPr>
          <p:cNvPr id="6" name="Espace réservé du pied de page 5">
            <a:extLst>
              <a:ext uri="{FF2B5EF4-FFF2-40B4-BE49-F238E27FC236}">
                <a16:creationId xmlns:a16="http://schemas.microsoft.com/office/drawing/2014/main" id="{F65633A6-5F2E-41C2-AEE9-47F89135B73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0AC765C-DF99-4258-8D87-10FA3E0AA0D4}"/>
              </a:ext>
            </a:extLst>
          </p:cNvPr>
          <p:cNvSpPr>
            <a:spLocks noGrp="1"/>
          </p:cNvSpPr>
          <p:nvPr>
            <p:ph type="sldNum" sz="quarter" idx="12"/>
          </p:nvPr>
        </p:nvSpPr>
        <p:spPr/>
        <p:txBody>
          <a:bodyPr/>
          <a:lstStyle/>
          <a:p>
            <a:fld id="{4DFE4804-704E-4092-A0F8-90F45E7FAD1A}" type="slidenum">
              <a:rPr lang="fr-CA" smtClean="0"/>
              <a:t>‹n°›</a:t>
            </a:fld>
            <a:endParaRPr lang="fr-CA"/>
          </a:p>
        </p:txBody>
      </p:sp>
    </p:spTree>
    <p:extLst>
      <p:ext uri="{BB962C8B-B14F-4D97-AF65-F5344CB8AC3E}">
        <p14:creationId xmlns:p14="http://schemas.microsoft.com/office/powerpoint/2010/main" val="2075729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CEA071-732A-4EF1-9AF4-2A10C43FC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D9E2F21-1BEB-4F03-9934-CF2B3DEF6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13AC691-DC25-48CC-BDFD-4ADD6DA8B5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95CF9-1281-4F67-AF79-C68C60D20417}" type="datetimeFigureOut">
              <a:rPr lang="fr-CA" smtClean="0"/>
              <a:t>2023-10-20</a:t>
            </a:fld>
            <a:endParaRPr lang="fr-CA"/>
          </a:p>
        </p:txBody>
      </p:sp>
      <p:sp>
        <p:nvSpPr>
          <p:cNvPr id="5" name="Espace réservé du pied de page 4">
            <a:extLst>
              <a:ext uri="{FF2B5EF4-FFF2-40B4-BE49-F238E27FC236}">
                <a16:creationId xmlns:a16="http://schemas.microsoft.com/office/drawing/2014/main" id="{5CD1C1CA-3AA0-48A0-B468-7E6774432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1D764E11-6166-4BD3-97FA-5AB8D5A8D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E4804-704E-4092-A0F8-90F45E7FAD1A}" type="slidenum">
              <a:rPr lang="fr-CA" smtClean="0"/>
              <a:t>‹n°›</a:t>
            </a:fld>
            <a:endParaRPr lang="fr-CA"/>
          </a:p>
        </p:txBody>
      </p:sp>
    </p:spTree>
    <p:extLst>
      <p:ext uri="{BB962C8B-B14F-4D97-AF65-F5344CB8AC3E}">
        <p14:creationId xmlns:p14="http://schemas.microsoft.com/office/powerpoint/2010/main" val="157828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loi.qc.ca/capsules/les-mesures-donnees-par-les-policiers/" TargetMode="Externa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hyperlink" Target="https://latrousse.lsjpa.com/" TargetMode="External"/><Relationship Id="rId4" Type="http://schemas.openxmlformats.org/officeDocument/2006/relationships/hyperlink" Target="https://educaloi.qc.ca/capsules/sanctions-extrajudiciaires-pour-eviter-un-pro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yjEbtufKLY?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publicdomainpictures.net/view-image.php?image=161512&amp;picture=&amp;jazyk=FR"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exels.com/fr-fr/photo/mains-amour-gens-paume-4630678/"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sojaq.org/" TargetMode="External"/><Relationship Id="rId2" Type="http://schemas.openxmlformats.org/officeDocument/2006/relationships/hyperlink" Target="https://equijustice.ca/fr" TargetMode="External"/><Relationship Id="rId1" Type="http://schemas.openxmlformats.org/officeDocument/2006/relationships/slideLayout" Target="../slideLayouts/slideLayout2.xml"/><Relationship Id="rId5" Type="http://schemas.openxmlformats.org/officeDocument/2006/relationships/hyperlink" Target="https://www.publicdomainpictures.net/en/" TargetMode="External"/><Relationship Id="rId4" Type="http://schemas.openxmlformats.org/officeDocument/2006/relationships/hyperlink" Target="https://pixabay.com/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xperience.justice.telequebec.t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intre De Graffiti, Hipster, Adolescent">
            <a:extLst>
              <a:ext uri="{FF2B5EF4-FFF2-40B4-BE49-F238E27FC236}">
                <a16:creationId xmlns:a16="http://schemas.microsoft.com/office/drawing/2014/main" id="{106B6290-2CDB-4D0E-864C-E2403A4ABE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9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A4FE597-F981-42F6-9C81-717D4571E009}"/>
              </a:ext>
            </a:extLst>
          </p:cNvPr>
          <p:cNvSpPr>
            <a:spLocks noGrp="1"/>
          </p:cNvSpPr>
          <p:nvPr>
            <p:ph type="ctrTitle"/>
          </p:nvPr>
        </p:nvSpPr>
        <p:spPr>
          <a:xfrm>
            <a:off x="481029" y="5261888"/>
            <a:ext cx="3529476" cy="2506525"/>
          </a:xfrm>
        </p:spPr>
        <p:txBody>
          <a:bodyPr anchor="b">
            <a:normAutofit fontScale="90000"/>
          </a:bodyPr>
          <a:lstStyle/>
          <a:p>
            <a:pPr algn="l"/>
            <a:r>
              <a:rPr lang="fr-CA" sz="3100" dirty="0">
                <a:solidFill>
                  <a:schemeClr val="accent4">
                    <a:lumMod val="50000"/>
                  </a:schemeClr>
                </a:solidFill>
                <a:latin typeface="Miriam" panose="020B0604020202020204" pitchFamily="34" charset="-79"/>
                <a:cs typeface="Miriam" panose="020B0604020202020204" pitchFamily="34" charset="-79"/>
              </a:rPr>
              <a:t>L’intervention à caractère social et les lois, Fiche 9 </a:t>
            </a:r>
            <a:br>
              <a:rPr lang="fr-CA" sz="3100" dirty="0">
                <a:solidFill>
                  <a:schemeClr val="accent4">
                    <a:lumMod val="50000"/>
                  </a:schemeClr>
                </a:solidFill>
                <a:latin typeface="Miriam" panose="020B0604020202020204" pitchFamily="34" charset="-79"/>
                <a:cs typeface="Miriam" panose="020B0604020202020204" pitchFamily="34" charset="-79"/>
              </a:rPr>
            </a:br>
            <a:r>
              <a:rPr lang="fr-CA" sz="3100" dirty="0">
                <a:solidFill>
                  <a:schemeClr val="accent4">
                    <a:lumMod val="50000"/>
                  </a:schemeClr>
                </a:solidFill>
                <a:latin typeface="Miriam" panose="020B0604020202020204" pitchFamily="34" charset="-79"/>
                <a:cs typeface="Miriam" panose="020B0604020202020204" pitchFamily="34" charset="-79"/>
              </a:rPr>
              <a:t>(pp.112-129)</a:t>
            </a:r>
            <a:br>
              <a:rPr lang="fr-CA" sz="4800" dirty="0">
                <a:solidFill>
                  <a:schemeClr val="accent4">
                    <a:lumMod val="50000"/>
                  </a:schemeClr>
                </a:solidFill>
                <a:latin typeface="Modern Love" panose="04090805081005020601" pitchFamily="82" charset="0"/>
              </a:rPr>
            </a:br>
            <a:br>
              <a:rPr lang="fr-CA" sz="4800" dirty="0">
                <a:solidFill>
                  <a:schemeClr val="accent4">
                    <a:lumMod val="50000"/>
                  </a:schemeClr>
                </a:solidFill>
                <a:latin typeface="Modern Love" panose="04090805081005020601" pitchFamily="82" charset="0"/>
              </a:rPr>
            </a:br>
            <a:endParaRPr lang="fr-CA" sz="4800"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ous-titre 2">
            <a:extLst>
              <a:ext uri="{FF2B5EF4-FFF2-40B4-BE49-F238E27FC236}">
                <a16:creationId xmlns:a16="http://schemas.microsoft.com/office/drawing/2014/main" id="{B7866100-6E98-4AE4-979F-E20440915548}"/>
              </a:ext>
            </a:extLst>
          </p:cNvPr>
          <p:cNvSpPr txBox="1">
            <a:spLocks/>
          </p:cNvSpPr>
          <p:nvPr/>
        </p:nvSpPr>
        <p:spPr>
          <a:xfrm>
            <a:off x="435310" y="2592815"/>
            <a:ext cx="4023359" cy="12081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400" dirty="0">
                <a:latin typeface="Miriam" panose="020B0502050101010101" pitchFamily="34" charset="-79"/>
                <a:cs typeface="Miriam" panose="020B0502050101010101" pitchFamily="34" charset="-79"/>
              </a:rPr>
              <a:t>Loi sur le système de justice pénale pour les adolescents-LSJPA</a:t>
            </a:r>
            <a:endParaRPr lang="fr-CA" sz="3400" dirty="0">
              <a:latin typeface="Miriam" panose="020B0502050101010101" pitchFamily="34" charset="-79"/>
              <a:cs typeface="Miriam" panose="020B0502050101010101" pitchFamily="34" charset="-79"/>
            </a:endParaRPr>
          </a:p>
        </p:txBody>
      </p:sp>
    </p:spTree>
    <p:extLst>
      <p:ext uri="{BB962C8B-B14F-4D97-AF65-F5344CB8AC3E}">
        <p14:creationId xmlns:p14="http://schemas.microsoft.com/office/powerpoint/2010/main" val="238795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Femme Policier, Police">
            <a:extLst>
              <a:ext uri="{FF2B5EF4-FFF2-40B4-BE49-F238E27FC236}">
                <a16:creationId xmlns:a16="http://schemas.microsoft.com/office/drawing/2014/main" id="{097DE888-639A-402D-8786-12214045E9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69" r="1057"/>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72" name="Freeform: Shape 7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3" name="Group 7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74" name="Group 7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78" name="Freeform: Shape 7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5" name="Group 7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76" name="Freeform: Shape 7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335648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4CF55-7CDD-4B5A-B6F8-664B6B7FE63C}"/>
              </a:ext>
            </a:extLst>
          </p:cNvPr>
          <p:cNvSpPr>
            <a:spLocks noGrp="1"/>
          </p:cNvSpPr>
          <p:nvPr>
            <p:ph type="title"/>
          </p:nvPr>
        </p:nvSpPr>
        <p:spPr>
          <a:solidFill>
            <a:schemeClr val="accent1">
              <a:lumMod val="50000"/>
            </a:schemeClr>
          </a:solidFill>
        </p:spPr>
        <p:txBody>
          <a:bodyPr>
            <a:normAutofit/>
          </a:bodyPr>
          <a:lstStyle/>
          <a:p>
            <a:pPr algn="ctr"/>
            <a:r>
              <a:rPr lang="fr-CA" sz="4800" b="1" dirty="0">
                <a:solidFill>
                  <a:schemeClr val="bg1"/>
                </a:solidFill>
              </a:rPr>
              <a:t>Délit= intervention policière</a:t>
            </a:r>
          </a:p>
        </p:txBody>
      </p:sp>
      <p:sp>
        <p:nvSpPr>
          <p:cNvPr id="3" name="Espace réservé du contenu 2">
            <a:extLst>
              <a:ext uri="{FF2B5EF4-FFF2-40B4-BE49-F238E27FC236}">
                <a16:creationId xmlns:a16="http://schemas.microsoft.com/office/drawing/2014/main" id="{30CB6ACC-7262-4D9F-9DE1-5FB510E1FEF9}"/>
              </a:ext>
            </a:extLst>
          </p:cNvPr>
          <p:cNvSpPr>
            <a:spLocks noGrp="1"/>
          </p:cNvSpPr>
          <p:nvPr>
            <p:ph idx="1"/>
          </p:nvPr>
        </p:nvSpPr>
        <p:spPr/>
        <p:txBody>
          <a:bodyPr>
            <a:normAutofit lnSpcReduction="10000"/>
          </a:bodyPr>
          <a:lstStyle/>
          <a:p>
            <a:r>
              <a:rPr lang="fr-CA" dirty="0"/>
              <a:t> Policier= pouvoir discrétionnaire</a:t>
            </a:r>
          </a:p>
          <a:p>
            <a:pPr marL="0" indent="0">
              <a:buNone/>
            </a:pPr>
            <a:endParaRPr lang="fr-CA" dirty="0"/>
          </a:p>
          <a:p>
            <a:r>
              <a:rPr lang="fr-CA" dirty="0"/>
              <a:t> Doit réfléchir au IC2= CME (choix de mesure extrajudiciaire)</a:t>
            </a:r>
          </a:p>
          <a:p>
            <a:endParaRPr lang="fr-CA" dirty="0"/>
          </a:p>
          <a:p>
            <a:pPr lvl="1">
              <a:buFont typeface="Wingdings" panose="05000000000000000000" pitchFamily="2" charset="2"/>
              <a:buChar char="ü"/>
            </a:pPr>
            <a:r>
              <a:rPr lang="fr-CA" dirty="0"/>
              <a:t>Infraction (valide avec la liste des délits admissibles pour mesures extra)</a:t>
            </a:r>
          </a:p>
          <a:p>
            <a:pPr lvl="1">
              <a:buFont typeface="Wingdings" panose="05000000000000000000" pitchFamily="2" charset="2"/>
              <a:buChar char="ü"/>
            </a:pPr>
            <a:r>
              <a:rPr lang="fr-CA" dirty="0"/>
              <a:t>Individu (âge, attitude, antécédents, gang de rue, ...)</a:t>
            </a:r>
          </a:p>
          <a:p>
            <a:pPr lvl="1">
              <a:buFont typeface="Wingdings" panose="05000000000000000000" pitchFamily="2" charset="2"/>
              <a:buChar char="ü"/>
            </a:pPr>
            <a:r>
              <a:rPr lang="fr-CA" dirty="0"/>
              <a:t>Contexte (impulsivité, influence des pairs, lors d’une fête…)</a:t>
            </a:r>
          </a:p>
          <a:p>
            <a:pPr lvl="1">
              <a:buFont typeface="Wingdings" panose="05000000000000000000" pitchFamily="2" charset="2"/>
              <a:buChar char="ü"/>
            </a:pPr>
            <a:r>
              <a:rPr lang="fr-CA" dirty="0"/>
              <a:t>Conséquences (justice réparatrice= analyse des impacts sur le plan humain, matériel et financier)</a:t>
            </a:r>
          </a:p>
          <a:p>
            <a:pPr lvl="1">
              <a:buFont typeface="Wingdings" panose="05000000000000000000" pitchFamily="2" charset="2"/>
              <a:buChar char="ü"/>
            </a:pPr>
            <a:endParaRPr lang="fr-CA" dirty="0"/>
          </a:p>
          <a:p>
            <a:pPr lvl="1">
              <a:buFont typeface="Wingdings" panose="05000000000000000000" pitchFamily="2" charset="2"/>
              <a:buChar char="ü"/>
            </a:pPr>
            <a:r>
              <a:rPr lang="fr-CA" dirty="0"/>
              <a:t>Voir exemples Tableau 9.1 (p.115)</a:t>
            </a:r>
          </a:p>
        </p:txBody>
      </p:sp>
    </p:spTree>
    <p:extLst>
      <p:ext uri="{BB962C8B-B14F-4D97-AF65-F5344CB8AC3E}">
        <p14:creationId xmlns:p14="http://schemas.microsoft.com/office/powerpoint/2010/main" val="182501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823E2322-6D82-4CD3-BC17-3FA33818C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12" r="-1" b="7967"/>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A6E45D0-A9A2-4226-8749-E6299CBF8EAB}"/>
              </a:ext>
            </a:extLst>
          </p:cNvPr>
          <p:cNvSpPr txBox="1"/>
          <p:nvPr/>
        </p:nvSpPr>
        <p:spPr>
          <a:xfrm rot="19883367">
            <a:off x="5886373" y="1086238"/>
            <a:ext cx="3983526" cy="553998"/>
          </a:xfrm>
          <a:prstGeom prst="rect">
            <a:avLst/>
          </a:prstGeom>
          <a:noFill/>
        </p:spPr>
        <p:txBody>
          <a:bodyPr wrap="none" rtlCol="0">
            <a:spAutoFit/>
          </a:bodyPr>
          <a:lstStyle/>
          <a:p>
            <a:r>
              <a:rPr lang="fr-CA" sz="3000" dirty="0">
                <a:solidFill>
                  <a:schemeClr val="bg1"/>
                </a:solidFill>
              </a:rPr>
              <a:t>Mesures extrajudiciaires</a:t>
            </a:r>
          </a:p>
        </p:txBody>
      </p:sp>
      <p:sp>
        <p:nvSpPr>
          <p:cNvPr id="7" name="ZoneTexte 6">
            <a:extLst>
              <a:ext uri="{FF2B5EF4-FFF2-40B4-BE49-F238E27FC236}">
                <a16:creationId xmlns:a16="http://schemas.microsoft.com/office/drawing/2014/main" id="{1C7B5645-70B3-41CB-BCB3-1E4C22C15540}"/>
              </a:ext>
            </a:extLst>
          </p:cNvPr>
          <p:cNvSpPr txBox="1"/>
          <p:nvPr/>
        </p:nvSpPr>
        <p:spPr>
          <a:xfrm rot="1803221">
            <a:off x="6282443" y="5179828"/>
            <a:ext cx="3191386" cy="553998"/>
          </a:xfrm>
          <a:prstGeom prst="rect">
            <a:avLst/>
          </a:prstGeom>
          <a:noFill/>
        </p:spPr>
        <p:txBody>
          <a:bodyPr wrap="none" rtlCol="0">
            <a:spAutoFit/>
          </a:bodyPr>
          <a:lstStyle/>
          <a:p>
            <a:r>
              <a:rPr lang="fr-CA" sz="3000" dirty="0">
                <a:solidFill>
                  <a:schemeClr val="bg1"/>
                </a:solidFill>
              </a:rPr>
              <a:t>Mesures judiciaires</a:t>
            </a:r>
          </a:p>
        </p:txBody>
      </p:sp>
      <p:sp>
        <p:nvSpPr>
          <p:cNvPr id="9" name="ZoneTexte 8">
            <a:extLst>
              <a:ext uri="{FF2B5EF4-FFF2-40B4-BE49-F238E27FC236}">
                <a16:creationId xmlns:a16="http://schemas.microsoft.com/office/drawing/2014/main" id="{260704FE-F42B-4CB0-83DA-DBD0EE8B3FF1}"/>
              </a:ext>
            </a:extLst>
          </p:cNvPr>
          <p:cNvSpPr txBox="1"/>
          <p:nvPr/>
        </p:nvSpPr>
        <p:spPr>
          <a:xfrm>
            <a:off x="612128" y="2161613"/>
            <a:ext cx="5384807" cy="553998"/>
          </a:xfrm>
          <a:prstGeom prst="rect">
            <a:avLst/>
          </a:prstGeom>
          <a:noFill/>
        </p:spPr>
        <p:txBody>
          <a:bodyPr wrap="none" rtlCol="0">
            <a:spAutoFit/>
          </a:bodyPr>
          <a:lstStyle/>
          <a:p>
            <a:r>
              <a:rPr lang="fr-CA" sz="3000" dirty="0">
                <a:solidFill>
                  <a:schemeClr val="bg1"/>
                </a:solidFill>
              </a:rPr>
              <a:t>Délit ou soupçon de délit commis</a:t>
            </a:r>
          </a:p>
        </p:txBody>
      </p:sp>
    </p:spTree>
    <p:extLst>
      <p:ext uri="{BB962C8B-B14F-4D97-AF65-F5344CB8AC3E}">
        <p14:creationId xmlns:p14="http://schemas.microsoft.com/office/powerpoint/2010/main" val="16622031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Femme Policier, Drôle, Figure, Police">
            <a:extLst>
              <a:ext uri="{FF2B5EF4-FFF2-40B4-BE49-F238E27FC236}">
                <a16:creationId xmlns:a16="http://schemas.microsoft.com/office/drawing/2014/main" id="{A9741765-175B-40BF-92AF-0DF4755261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898F35F-E18F-4A1B-BBF5-7CC8087B9A4C}"/>
              </a:ext>
            </a:extLst>
          </p:cNvPr>
          <p:cNvSpPr txBox="1"/>
          <p:nvPr/>
        </p:nvSpPr>
        <p:spPr>
          <a:xfrm>
            <a:off x="1394347" y="587494"/>
            <a:ext cx="4701653" cy="4801314"/>
          </a:xfrm>
          <a:prstGeom prst="rect">
            <a:avLst/>
          </a:prstGeom>
          <a:noFill/>
        </p:spPr>
        <p:txBody>
          <a:bodyPr wrap="square" rtlCol="0">
            <a:spAutoFit/>
          </a:bodyPr>
          <a:lstStyle/>
          <a:p>
            <a:r>
              <a:rPr lang="fr-FR" sz="4200" kern="1200" dirty="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Les mesures extrajudiciaires</a:t>
            </a:r>
            <a:endParaRPr lang="fr-FR" sz="4200" kern="1200" dirty="0">
              <a:solidFill>
                <a:schemeClr val="bg1"/>
              </a:solidFill>
              <a:latin typeface="+mn-lt"/>
              <a:ea typeface="+mn-ea"/>
              <a:cs typeface="+mn-cs"/>
            </a:endParaRPr>
          </a:p>
          <a:p>
            <a:pPr marL="571500" indent="-571500">
              <a:buFontTx/>
              <a:buChar char="-"/>
            </a:pPr>
            <a:r>
              <a:rPr lang="fr-FR" dirty="0">
                <a:solidFill>
                  <a:schemeClr val="bg1"/>
                </a:solidFill>
              </a:rPr>
              <a:t>Aucune mesure</a:t>
            </a:r>
          </a:p>
          <a:p>
            <a:pPr marL="571500" indent="-571500">
              <a:buFontTx/>
              <a:buChar char="-"/>
            </a:pPr>
            <a:r>
              <a:rPr lang="fr-FR" dirty="0">
                <a:solidFill>
                  <a:schemeClr val="bg1"/>
                </a:solidFill>
              </a:rPr>
              <a:t>Avertissement</a:t>
            </a:r>
          </a:p>
          <a:p>
            <a:pPr marL="571500" indent="-571500">
              <a:buFontTx/>
              <a:buChar char="-"/>
            </a:pPr>
            <a:r>
              <a:rPr lang="fr-FR" dirty="0">
                <a:solidFill>
                  <a:schemeClr val="bg1"/>
                </a:solidFill>
              </a:rPr>
              <a:t>Renvoi à un OJA</a:t>
            </a:r>
            <a:endParaRPr lang="fr-CA" sz="4400" kern="1200" dirty="0">
              <a:solidFill>
                <a:schemeClr val="bg1"/>
              </a:solidFill>
              <a:latin typeface="+mn-lt"/>
              <a:ea typeface="+mn-ea"/>
              <a:cs typeface="+mn-cs"/>
            </a:endParaRPr>
          </a:p>
          <a:p>
            <a:r>
              <a:rPr lang="fr-CA" sz="4400" dirty="0">
                <a:solidFill>
                  <a:schemeClr val="bg1"/>
                </a:solidFill>
                <a:hlinkClick r:id="rId4">
                  <a:extLst>
                    <a:ext uri="{A12FA001-AC4F-418D-AE19-62706E023703}">
                      <ahyp:hlinkClr xmlns:ahyp="http://schemas.microsoft.com/office/drawing/2018/hyperlinkcolor" val="tx"/>
                    </a:ext>
                  </a:extLst>
                </a:hlinkClick>
              </a:rPr>
              <a:t>Les sanctions extrajudiciaires</a:t>
            </a:r>
            <a:endParaRPr lang="fr-CA" sz="4400" dirty="0">
              <a:solidFill>
                <a:schemeClr val="bg1"/>
              </a:solidFill>
            </a:endParaRPr>
          </a:p>
          <a:p>
            <a:pPr marL="342900" indent="-342900">
              <a:buFontTx/>
              <a:buChar char="-"/>
            </a:pPr>
            <a:r>
              <a:rPr lang="fr-CA" sz="2000" kern="1200" dirty="0">
                <a:solidFill>
                  <a:schemeClr val="bg1"/>
                </a:solidFill>
                <a:latin typeface="+mn-lt"/>
                <a:ea typeface="+mn-ea"/>
                <a:cs typeface="+mn-cs"/>
              </a:rPr>
              <a:t>Mesures de réparation envers la victime</a:t>
            </a:r>
          </a:p>
          <a:p>
            <a:pPr marL="342900" indent="-342900">
              <a:buFontTx/>
              <a:buChar char="-"/>
            </a:pPr>
            <a:r>
              <a:rPr lang="fr-CA" sz="2000" dirty="0">
                <a:solidFill>
                  <a:schemeClr val="bg1"/>
                </a:solidFill>
              </a:rPr>
              <a:t>Mesures de réparation envers la société</a:t>
            </a:r>
          </a:p>
          <a:p>
            <a:pPr marL="342900" indent="-342900">
              <a:buFontTx/>
              <a:buChar char="-"/>
            </a:pPr>
            <a:r>
              <a:rPr lang="fr-CA" sz="2000" kern="1200" dirty="0">
                <a:solidFill>
                  <a:schemeClr val="bg1"/>
                </a:solidFill>
                <a:latin typeface="+mn-lt"/>
                <a:ea typeface="+mn-ea"/>
                <a:cs typeface="+mn-cs"/>
              </a:rPr>
              <a:t>Mesu</a:t>
            </a:r>
            <a:r>
              <a:rPr lang="fr-CA" sz="2000" dirty="0">
                <a:solidFill>
                  <a:schemeClr val="bg1"/>
                </a:solidFill>
              </a:rPr>
              <a:t>res de développement des habiletés sociales</a:t>
            </a:r>
            <a:endParaRPr lang="fr-FR" sz="2000" kern="1200" dirty="0">
              <a:solidFill>
                <a:schemeClr val="bg1"/>
              </a:solidFill>
              <a:latin typeface="+mn-lt"/>
              <a:ea typeface="+mn-ea"/>
              <a:cs typeface="+mn-cs"/>
            </a:endParaRPr>
          </a:p>
        </p:txBody>
      </p:sp>
      <p:sp>
        <p:nvSpPr>
          <p:cNvPr id="10" name="ZoneTexte 9">
            <a:extLst>
              <a:ext uri="{FF2B5EF4-FFF2-40B4-BE49-F238E27FC236}">
                <a16:creationId xmlns:a16="http://schemas.microsoft.com/office/drawing/2014/main" id="{19EB8DFC-A5CB-4729-BC29-9C3AD8C4E8D9}"/>
              </a:ext>
            </a:extLst>
          </p:cNvPr>
          <p:cNvSpPr txBox="1"/>
          <p:nvPr/>
        </p:nvSpPr>
        <p:spPr>
          <a:xfrm>
            <a:off x="1559717" y="5693329"/>
            <a:ext cx="6162472" cy="584775"/>
          </a:xfrm>
          <a:prstGeom prst="rect">
            <a:avLst/>
          </a:prstGeom>
          <a:noFill/>
        </p:spPr>
        <p:txBody>
          <a:bodyPr wrap="square">
            <a:spAutoFit/>
          </a:bodyPr>
          <a:lstStyle/>
          <a:p>
            <a:r>
              <a:rPr lang="fr-CA" sz="3200" dirty="0">
                <a:solidFill>
                  <a:schemeClr val="bg1"/>
                </a:solidFill>
                <a:hlinkClick r:id="rId5">
                  <a:extLst>
                    <a:ext uri="{A12FA001-AC4F-418D-AE19-62706E023703}">
                      <ahyp:hlinkClr xmlns:ahyp="http://schemas.microsoft.com/office/drawing/2018/hyperlinkcolor" val="tx"/>
                    </a:ext>
                  </a:extLst>
                </a:hlinkClick>
              </a:rPr>
              <a:t>LSJPA La trousse</a:t>
            </a:r>
            <a:endParaRPr lang="fr-CA" sz="3200" dirty="0">
              <a:solidFill>
                <a:schemeClr val="bg1"/>
              </a:solidFill>
            </a:endParaRPr>
          </a:p>
        </p:txBody>
      </p:sp>
    </p:spTree>
    <p:extLst>
      <p:ext uri="{BB962C8B-B14F-4D97-AF65-F5344CB8AC3E}">
        <p14:creationId xmlns:p14="http://schemas.microsoft.com/office/powerpoint/2010/main" val="407769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E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édia en ligne 3" title="La justice réparatrice - Équijustice">
            <a:hlinkClick r:id="" action="ppaction://media"/>
            <a:extLst>
              <a:ext uri="{FF2B5EF4-FFF2-40B4-BE49-F238E27FC236}">
                <a16:creationId xmlns:a16="http://schemas.microsoft.com/office/drawing/2014/main" id="{52A31D3E-4FA7-470E-94DE-CCB221B66E83}"/>
              </a:ext>
            </a:extLst>
          </p:cNvPr>
          <p:cNvPicPr>
            <a:picLocks noGrp="1" noRot="1" noChangeAspect="1"/>
          </p:cNvPicPr>
          <p:nvPr>
            <p:ph idx="1"/>
            <a:videoFile r:link="rId1"/>
          </p:nvPr>
        </p:nvPicPr>
        <p:blipFill>
          <a:blip r:embed="rId3"/>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2072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9EE3E-C810-71BF-8ACE-32765FB8FECA}"/>
              </a:ext>
            </a:extLst>
          </p:cNvPr>
          <p:cNvSpPr>
            <a:spLocks noGrp="1"/>
          </p:cNvSpPr>
          <p:nvPr>
            <p:ph type="title"/>
          </p:nvPr>
        </p:nvSpPr>
        <p:spPr/>
        <p:txBody>
          <a:bodyPr>
            <a:normAutofit/>
          </a:bodyPr>
          <a:lstStyle/>
          <a:p>
            <a:r>
              <a:rPr lang="fr-CA" dirty="0"/>
              <a:t>Le policier hésite car mesures extra ne conviennent pas? Transfert au DPCP </a:t>
            </a:r>
          </a:p>
        </p:txBody>
      </p:sp>
      <p:sp>
        <p:nvSpPr>
          <p:cNvPr id="3" name="Espace réservé du contenu 2">
            <a:extLst>
              <a:ext uri="{FF2B5EF4-FFF2-40B4-BE49-F238E27FC236}">
                <a16:creationId xmlns:a16="http://schemas.microsoft.com/office/drawing/2014/main" id="{9526FE11-9079-22EB-0FEC-EE6E35219790}"/>
              </a:ext>
            </a:extLst>
          </p:cNvPr>
          <p:cNvSpPr>
            <a:spLocks noGrp="1"/>
          </p:cNvSpPr>
          <p:nvPr>
            <p:ph sz="half" idx="1"/>
          </p:nvPr>
        </p:nvSpPr>
        <p:spPr/>
        <p:txBody>
          <a:bodyPr>
            <a:normAutofit/>
          </a:bodyPr>
          <a:lstStyle/>
          <a:p>
            <a:pPr marL="0" indent="0">
              <a:buNone/>
            </a:pPr>
            <a:r>
              <a:rPr lang="fr-CA" dirty="0">
                <a:solidFill>
                  <a:schemeClr val="accent1"/>
                </a:solidFill>
              </a:rPr>
              <a:t>Le procureur </a:t>
            </a:r>
            <a:r>
              <a:rPr lang="fr-CA" dirty="0"/>
              <a:t>attitré a 3 options: </a:t>
            </a:r>
          </a:p>
          <a:p>
            <a:pPr marL="0" indent="0">
              <a:buNone/>
            </a:pPr>
            <a:endParaRPr lang="fr-CA" dirty="0"/>
          </a:p>
          <a:p>
            <a:pPr marL="457200" lvl="1" indent="0">
              <a:buNone/>
            </a:pPr>
            <a:r>
              <a:rPr lang="fr-CA" dirty="0"/>
              <a:t>A) Fermer le dossier;</a:t>
            </a:r>
          </a:p>
          <a:p>
            <a:pPr marL="457200" lvl="1" indent="0">
              <a:buNone/>
            </a:pPr>
            <a:r>
              <a:rPr lang="fr-CA" dirty="0"/>
              <a:t>B) Le transférer au </a:t>
            </a:r>
            <a:r>
              <a:rPr lang="fr-CA" dirty="0">
                <a:solidFill>
                  <a:srgbClr val="00B050"/>
                </a:solidFill>
              </a:rPr>
              <a:t>Délégué à la jeunesse;</a:t>
            </a:r>
          </a:p>
          <a:p>
            <a:pPr marL="457200" lvl="1" indent="0">
              <a:buNone/>
            </a:pPr>
            <a:r>
              <a:rPr lang="fr-CA" dirty="0"/>
              <a:t>C) Porter des accusations formelles </a:t>
            </a:r>
            <a:r>
              <a:rPr lang="fr-CA" dirty="0">
                <a:solidFill>
                  <a:srgbClr val="C00000"/>
                </a:solidFill>
              </a:rPr>
              <a:t>(sanctions judiciaires).</a:t>
            </a:r>
          </a:p>
          <a:p>
            <a:pPr marL="457200" lvl="1" indent="0">
              <a:buNone/>
            </a:pPr>
            <a:endParaRPr lang="fr-CA" dirty="0"/>
          </a:p>
        </p:txBody>
      </p:sp>
      <p:sp>
        <p:nvSpPr>
          <p:cNvPr id="4" name="Espace réservé du contenu 3">
            <a:extLst>
              <a:ext uri="{FF2B5EF4-FFF2-40B4-BE49-F238E27FC236}">
                <a16:creationId xmlns:a16="http://schemas.microsoft.com/office/drawing/2014/main" id="{884B6649-0CA5-FD03-F2D1-F4529F0AF759}"/>
              </a:ext>
            </a:extLst>
          </p:cNvPr>
          <p:cNvSpPr>
            <a:spLocks noGrp="1"/>
          </p:cNvSpPr>
          <p:nvPr>
            <p:ph sz="half" idx="2"/>
          </p:nvPr>
        </p:nvSpPr>
        <p:spPr/>
        <p:txBody>
          <a:bodyPr>
            <a:normAutofit/>
          </a:bodyPr>
          <a:lstStyle/>
          <a:p>
            <a:pPr marL="457200" lvl="1" indent="0">
              <a:buNone/>
            </a:pPr>
            <a:r>
              <a:rPr lang="fr-CA" dirty="0">
                <a:solidFill>
                  <a:srgbClr val="00B050"/>
                </a:solidFill>
              </a:rPr>
              <a:t>Le Délégué à la jeunesse </a:t>
            </a:r>
            <a:r>
              <a:rPr lang="fr-CA" dirty="0"/>
              <a:t>travaille pour le CJ et est un agent de probation. Il a 3 options:</a:t>
            </a:r>
          </a:p>
          <a:p>
            <a:pPr lvl="1"/>
            <a:r>
              <a:rPr lang="fr-CA" dirty="0"/>
              <a:t>A) Fermer le dossier;</a:t>
            </a:r>
          </a:p>
          <a:p>
            <a:pPr lvl="1"/>
            <a:r>
              <a:rPr lang="fr-CA" dirty="0"/>
              <a:t>B) Proposer le programme de sanctions extrajudiciaires (avec les OJA);</a:t>
            </a:r>
          </a:p>
          <a:p>
            <a:pPr lvl="1"/>
            <a:r>
              <a:rPr lang="fr-CA" dirty="0"/>
              <a:t>C) Retourner le dossier au </a:t>
            </a:r>
            <a:r>
              <a:rPr lang="fr-CA" dirty="0">
                <a:solidFill>
                  <a:schemeClr val="accent1"/>
                </a:solidFill>
              </a:rPr>
              <a:t>DPCP </a:t>
            </a:r>
            <a:r>
              <a:rPr lang="fr-CA" dirty="0"/>
              <a:t>en recommandant d’intenter des poursuites </a:t>
            </a:r>
            <a:r>
              <a:rPr lang="fr-CA" dirty="0">
                <a:solidFill>
                  <a:srgbClr val="C00000"/>
                </a:solidFill>
              </a:rPr>
              <a:t>(sanctions judiciaires)</a:t>
            </a:r>
          </a:p>
          <a:p>
            <a:pPr lvl="1"/>
            <a:endParaRPr lang="fr-CA" dirty="0"/>
          </a:p>
        </p:txBody>
      </p:sp>
    </p:spTree>
    <p:extLst>
      <p:ext uri="{BB962C8B-B14F-4D97-AF65-F5344CB8AC3E}">
        <p14:creationId xmlns:p14="http://schemas.microsoft.com/office/powerpoint/2010/main" val="71975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uge, Cour, Maillet, Administration">
            <a:extLst>
              <a:ext uri="{FF2B5EF4-FFF2-40B4-BE49-F238E27FC236}">
                <a16:creationId xmlns:a16="http://schemas.microsoft.com/office/drawing/2014/main" id="{5B0E86A1-A02B-4448-A850-79851D6DA3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77" b="7814"/>
          <a:stretch/>
        </p:blipFill>
        <p:spPr bwMode="auto">
          <a:xfrm>
            <a:off x="78828" y="-43258"/>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Sous-titre 2">
            <a:extLst>
              <a:ext uri="{FF2B5EF4-FFF2-40B4-BE49-F238E27FC236}">
                <a16:creationId xmlns:a16="http://schemas.microsoft.com/office/drawing/2014/main" id="{8EFEAC3D-4AD4-40E5-B0A1-E046F139388F}"/>
              </a:ext>
            </a:extLst>
          </p:cNvPr>
          <p:cNvSpPr txBox="1">
            <a:spLocks/>
          </p:cNvSpPr>
          <p:nvPr/>
        </p:nvSpPr>
        <p:spPr>
          <a:xfrm>
            <a:off x="4009686" y="347004"/>
            <a:ext cx="5215593" cy="12531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2800" dirty="0">
                <a:solidFill>
                  <a:schemeClr val="bg1"/>
                </a:solidFill>
                <a:latin typeface="Modern Love" panose="04090805081005020601" pitchFamily="82" charset="0"/>
              </a:rPr>
              <a:t>LE PROCESSUS JUDICIAIRE</a:t>
            </a:r>
          </a:p>
          <a:p>
            <a:endParaRPr lang="fr-CA" sz="2000" dirty="0">
              <a:solidFill>
                <a:schemeClr val="bg1"/>
              </a:solidFill>
            </a:endParaRPr>
          </a:p>
        </p:txBody>
      </p:sp>
    </p:spTree>
    <p:extLst>
      <p:ext uri="{BB962C8B-B14F-4D97-AF65-F5344CB8AC3E}">
        <p14:creationId xmlns:p14="http://schemas.microsoft.com/office/powerpoint/2010/main" val="3220029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15A550A-C6DB-4930-984D-E55F05AF1812}"/>
              </a:ext>
            </a:extLst>
          </p:cNvPr>
          <p:cNvSpPr txBox="1"/>
          <p:nvPr/>
        </p:nvSpPr>
        <p:spPr>
          <a:xfrm>
            <a:off x="686840" y="2913053"/>
            <a:ext cx="2541530" cy="1384995"/>
          </a:xfrm>
          <a:prstGeom prst="rect">
            <a:avLst/>
          </a:prstGeom>
          <a:noFill/>
        </p:spPr>
        <p:txBody>
          <a:bodyPr wrap="none" rtlCol="0">
            <a:spAutoFit/>
          </a:bodyPr>
          <a:lstStyle/>
          <a:p>
            <a:pPr algn="ctr"/>
            <a:r>
              <a:rPr lang="fr-CA" sz="4200" dirty="0">
                <a:solidFill>
                  <a:schemeClr val="bg1"/>
                </a:solidFill>
                <a:latin typeface="Modern Love" panose="04090805081005020601" pitchFamily="82" charset="0"/>
              </a:rPr>
              <a:t>La peine </a:t>
            </a:r>
          </a:p>
          <a:p>
            <a:pPr algn="ctr"/>
            <a:r>
              <a:rPr lang="fr-CA" sz="4200" dirty="0">
                <a:solidFill>
                  <a:schemeClr val="bg1"/>
                </a:solidFill>
                <a:latin typeface="Modern Love" panose="04090805081005020601" pitchFamily="82" charset="0"/>
              </a:rPr>
              <a:t>adulte</a:t>
            </a:r>
          </a:p>
        </p:txBody>
      </p:sp>
      <p:sp>
        <p:nvSpPr>
          <p:cNvPr id="5" name="Titre 4">
            <a:extLst>
              <a:ext uri="{FF2B5EF4-FFF2-40B4-BE49-F238E27FC236}">
                <a16:creationId xmlns:a16="http://schemas.microsoft.com/office/drawing/2014/main" id="{FCE6D56E-F330-4FF9-B56A-05646EE0E882}"/>
              </a:ext>
            </a:extLst>
          </p:cNvPr>
          <p:cNvSpPr>
            <a:spLocks noGrp="1"/>
          </p:cNvSpPr>
          <p:nvPr>
            <p:ph type="title"/>
          </p:nvPr>
        </p:nvSpPr>
        <p:spPr>
          <a:xfrm>
            <a:off x="838200" y="365125"/>
            <a:ext cx="10515600" cy="915035"/>
          </a:xfrm>
        </p:spPr>
        <p:txBody>
          <a:bodyPr>
            <a:normAutofit fontScale="90000"/>
          </a:bodyPr>
          <a:lstStyle/>
          <a:p>
            <a:pPr algn="ctr"/>
            <a:r>
              <a:rPr lang="fr-CA" b="1" dirty="0">
                <a:solidFill>
                  <a:schemeClr val="accent1">
                    <a:lumMod val="50000"/>
                  </a:schemeClr>
                </a:solidFill>
              </a:rPr>
              <a:t>Les mesures judiciaires</a:t>
            </a:r>
            <a:br>
              <a:rPr lang="fr-CA" b="1" dirty="0"/>
            </a:br>
            <a:endParaRPr lang="fr-CA" dirty="0"/>
          </a:p>
        </p:txBody>
      </p:sp>
      <p:sp>
        <p:nvSpPr>
          <p:cNvPr id="3" name="Espace réservé du contenu 2">
            <a:extLst>
              <a:ext uri="{FF2B5EF4-FFF2-40B4-BE49-F238E27FC236}">
                <a16:creationId xmlns:a16="http://schemas.microsoft.com/office/drawing/2014/main" id="{C2259C0A-0217-471B-8C95-AAE172A30A13}"/>
              </a:ext>
            </a:extLst>
          </p:cNvPr>
          <p:cNvSpPr>
            <a:spLocks noGrp="1"/>
          </p:cNvSpPr>
          <p:nvPr>
            <p:ph idx="1"/>
          </p:nvPr>
        </p:nvSpPr>
        <p:spPr>
          <a:xfrm>
            <a:off x="989560" y="1253331"/>
            <a:ext cx="10515600" cy="5239544"/>
          </a:xfrm>
        </p:spPr>
        <p:txBody>
          <a:bodyPr>
            <a:normAutofit fontScale="77500" lnSpcReduction="20000"/>
          </a:bodyPr>
          <a:lstStyle/>
          <a:p>
            <a:endParaRPr lang="fr-CA" dirty="0"/>
          </a:p>
          <a:p>
            <a:r>
              <a:rPr lang="fr-CA" sz="3600" dirty="0"/>
              <a:t>Arrestation</a:t>
            </a:r>
          </a:p>
          <a:p>
            <a:r>
              <a:rPr lang="fr-CA" sz="3600" dirty="0"/>
              <a:t>Prise d’empreintes digitales</a:t>
            </a:r>
          </a:p>
          <a:p>
            <a:r>
              <a:rPr lang="fr-CA" sz="3600" dirty="0"/>
              <a:t>Évaluation de la preuve</a:t>
            </a:r>
          </a:p>
          <a:p>
            <a:r>
              <a:rPr lang="fr-CA" sz="3600" dirty="0"/>
              <a:t>Détention avant comparution </a:t>
            </a:r>
          </a:p>
          <a:p>
            <a:r>
              <a:rPr lang="fr-CA" sz="3600" dirty="0"/>
              <a:t>Comparution </a:t>
            </a:r>
          </a:p>
          <a:p>
            <a:r>
              <a:rPr lang="fr-CA" sz="3600" dirty="0"/>
              <a:t>Procès si plaide non coupable</a:t>
            </a:r>
          </a:p>
          <a:p>
            <a:r>
              <a:rPr lang="fr-CA" sz="3600" dirty="0"/>
              <a:t>Enquête sur la remise en liberté</a:t>
            </a:r>
          </a:p>
          <a:p>
            <a:r>
              <a:rPr lang="fr-CA" sz="3600" dirty="0"/>
              <a:t>Rapport </a:t>
            </a:r>
            <a:r>
              <a:rPr lang="fr-CA" sz="3600" dirty="0" err="1"/>
              <a:t>prédécisionnel</a:t>
            </a:r>
            <a:endParaRPr lang="fr-CA" sz="3600" dirty="0"/>
          </a:p>
          <a:p>
            <a:r>
              <a:rPr lang="fr-CA" sz="3600" dirty="0"/>
              <a:t>Peines spécifiques (p.120) </a:t>
            </a:r>
          </a:p>
          <a:p>
            <a:r>
              <a:rPr lang="fr-CA" sz="3600" dirty="0"/>
              <a:t>Placement sous garde= CJ unité fermée (2/3,1/3)</a:t>
            </a:r>
          </a:p>
          <a:p>
            <a:r>
              <a:rPr lang="fr-CA" sz="3600" dirty="0"/>
              <a:t>Peine adulte (14 ans et plus)</a:t>
            </a:r>
          </a:p>
          <a:p>
            <a:endParaRPr lang="fr-CA" dirty="0"/>
          </a:p>
        </p:txBody>
      </p:sp>
      <p:pic>
        <p:nvPicPr>
          <p:cNvPr id="7" name="Image 6">
            <a:extLst>
              <a:ext uri="{FF2B5EF4-FFF2-40B4-BE49-F238E27FC236}">
                <a16:creationId xmlns:a16="http://schemas.microsoft.com/office/drawing/2014/main" id="{6FCE2A3D-C486-439D-9C45-29E7D10E12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5164" y="1816033"/>
            <a:ext cx="3959996" cy="2639997"/>
          </a:xfrm>
          <a:prstGeom prst="rect">
            <a:avLst/>
          </a:prstGeom>
        </p:spPr>
      </p:pic>
    </p:spTree>
    <p:extLst>
      <p:ext uri="{BB962C8B-B14F-4D97-AF65-F5344CB8AC3E}">
        <p14:creationId xmlns:p14="http://schemas.microsoft.com/office/powerpoint/2010/main" val="36059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E10F4B8A-50EE-3075-7EBB-6CA08B434148}"/>
              </a:ext>
            </a:extLst>
          </p:cNvPr>
          <p:cNvSpPr>
            <a:spLocks noGrp="1"/>
          </p:cNvSpPr>
          <p:nvPr>
            <p:ph type="title"/>
          </p:nvPr>
        </p:nvSpPr>
        <p:spPr>
          <a:xfrm>
            <a:off x="838200" y="365125"/>
            <a:ext cx="5393361" cy="1325563"/>
          </a:xfrm>
        </p:spPr>
        <p:txBody>
          <a:bodyPr>
            <a:normAutofit/>
          </a:bodyPr>
          <a:lstStyle/>
          <a:p>
            <a:r>
              <a:rPr lang="fr-CA" sz="3400"/>
              <a:t>Droits des adolescents et des victimes d’actes criminels</a:t>
            </a:r>
          </a:p>
        </p:txBody>
      </p:sp>
      <p:sp>
        <p:nvSpPr>
          <p:cNvPr id="3" name="Espace réservé du contenu 2">
            <a:extLst>
              <a:ext uri="{FF2B5EF4-FFF2-40B4-BE49-F238E27FC236}">
                <a16:creationId xmlns:a16="http://schemas.microsoft.com/office/drawing/2014/main" id="{EBB38DBD-4655-CD17-1DC9-05305B7C46C6}"/>
              </a:ext>
            </a:extLst>
          </p:cNvPr>
          <p:cNvSpPr>
            <a:spLocks noGrp="1"/>
          </p:cNvSpPr>
          <p:nvPr>
            <p:ph idx="1"/>
          </p:nvPr>
        </p:nvSpPr>
        <p:spPr>
          <a:xfrm>
            <a:off x="838200" y="1825625"/>
            <a:ext cx="5393361" cy="4351338"/>
          </a:xfrm>
        </p:spPr>
        <p:txBody>
          <a:bodyPr>
            <a:normAutofit/>
          </a:bodyPr>
          <a:lstStyle/>
          <a:p>
            <a:r>
              <a:rPr lang="fr-CA" dirty="0"/>
              <a:t>Lire les pages 125 à 127 pour mieux comprendre les définitions et droits pour les adolescents (Chartes) et des victimes d’actes criminels.</a:t>
            </a:r>
          </a:p>
          <a:p>
            <a:endParaRPr lang="fr-CA" dirty="0"/>
          </a:p>
          <a:p>
            <a:r>
              <a:rPr lang="fr-CA" dirty="0"/>
              <a:t>Ces notions seront revues dans le cours «Jeunes en difficulté d’adaptation».</a:t>
            </a:r>
          </a:p>
        </p:txBody>
      </p:sp>
      <p:pic>
        <p:nvPicPr>
          <p:cNvPr id="5" name="Image 4">
            <a:extLst>
              <a:ext uri="{FF2B5EF4-FFF2-40B4-BE49-F238E27FC236}">
                <a16:creationId xmlns:a16="http://schemas.microsoft.com/office/drawing/2014/main" id="{AAF59D7F-4536-DBEF-9733-0CD1E93F5D9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63" r="37887"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51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2D586-8776-F2E5-6D94-D302A20EF5B8}"/>
              </a:ext>
            </a:extLst>
          </p:cNvPr>
          <p:cNvSpPr>
            <a:spLocks noGrp="1"/>
          </p:cNvSpPr>
          <p:nvPr>
            <p:ph type="title"/>
          </p:nvPr>
        </p:nvSpPr>
        <p:spPr/>
        <p:txBody>
          <a:bodyPr/>
          <a:lstStyle/>
          <a:p>
            <a:r>
              <a:rPr lang="fr-CA" dirty="0"/>
              <a:t>En résumé…</a:t>
            </a:r>
          </a:p>
        </p:txBody>
      </p:sp>
      <p:sp>
        <p:nvSpPr>
          <p:cNvPr id="3" name="Espace réservé du contenu 2">
            <a:extLst>
              <a:ext uri="{FF2B5EF4-FFF2-40B4-BE49-F238E27FC236}">
                <a16:creationId xmlns:a16="http://schemas.microsoft.com/office/drawing/2014/main" id="{94924288-4ECE-12E6-B0A3-E58194FE1383}"/>
              </a:ext>
            </a:extLst>
          </p:cNvPr>
          <p:cNvSpPr>
            <a:spLocks noGrp="1"/>
          </p:cNvSpPr>
          <p:nvPr>
            <p:ph idx="1"/>
          </p:nvPr>
        </p:nvSpPr>
        <p:spPr/>
        <p:txBody>
          <a:bodyPr/>
          <a:lstStyle/>
          <a:p>
            <a:r>
              <a:rPr lang="fr-CA" dirty="0"/>
              <a:t>LSJPA permet de tenir compte des particularités des adolescents dans les peines appliquées</a:t>
            </a:r>
          </a:p>
          <a:p>
            <a:r>
              <a:rPr lang="fr-CA" dirty="0"/>
              <a:t>Justice réparatrice et développement des habiletés sociales (DHS) au cœur de la loi</a:t>
            </a:r>
          </a:p>
          <a:p>
            <a:r>
              <a:rPr lang="fr-CA" dirty="0"/>
              <a:t>Plusieurs OC spécialisés existent pour les jeunes contrevenants, ainsi que pour les victimes.</a:t>
            </a:r>
          </a:p>
          <a:p>
            <a:r>
              <a:rPr lang="fr-CA" dirty="0"/>
              <a:t>Une justice qui met en place des mesures de prévention et qui est juste et proportionnelle au délit commis permet de réduire les risques de récidive et de travailler la conscience collective.</a:t>
            </a:r>
          </a:p>
        </p:txBody>
      </p:sp>
    </p:spTree>
    <p:extLst>
      <p:ext uri="{BB962C8B-B14F-4D97-AF65-F5344CB8AC3E}">
        <p14:creationId xmlns:p14="http://schemas.microsoft.com/office/powerpoint/2010/main" val="272192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78E5F9-0557-BDF1-4A06-A31BF8DC3E51}"/>
              </a:ext>
            </a:extLst>
          </p:cNvPr>
          <p:cNvSpPr>
            <a:spLocks noGrp="1"/>
          </p:cNvSpPr>
          <p:nvPr>
            <p:ph type="title"/>
          </p:nvPr>
        </p:nvSpPr>
        <p:spPr>
          <a:xfrm>
            <a:off x="1102368" y="1877492"/>
            <a:ext cx="4030132" cy="3215373"/>
          </a:xfrm>
        </p:spPr>
        <p:txBody>
          <a:bodyPr>
            <a:normAutofit/>
          </a:bodyPr>
          <a:lstStyle/>
          <a:p>
            <a:pPr algn="ctr"/>
            <a:r>
              <a:rPr lang="fr-CA">
                <a:solidFill>
                  <a:schemeClr val="bg1"/>
                </a:solidFill>
              </a:rPr>
              <a:t>Objet de la loi</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Espace réservé du contenu 2">
            <a:extLst>
              <a:ext uri="{FF2B5EF4-FFF2-40B4-BE49-F238E27FC236}">
                <a16:creationId xmlns:a16="http://schemas.microsoft.com/office/drawing/2014/main" id="{62323FD6-23C9-D125-E371-230B77C51EA2}"/>
              </a:ext>
            </a:extLst>
          </p:cNvPr>
          <p:cNvSpPr>
            <a:spLocks noGrp="1"/>
          </p:cNvSpPr>
          <p:nvPr>
            <p:ph idx="1"/>
          </p:nvPr>
        </p:nvSpPr>
        <p:spPr>
          <a:xfrm>
            <a:off x="6234868" y="1130846"/>
            <a:ext cx="5217173" cy="4351338"/>
          </a:xfrm>
        </p:spPr>
        <p:txBody>
          <a:bodyPr>
            <a:normAutofit/>
          </a:bodyPr>
          <a:lstStyle/>
          <a:p>
            <a:r>
              <a:rPr lang="fr-CA" sz="2200" dirty="0">
                <a:solidFill>
                  <a:schemeClr val="bg1"/>
                </a:solidFill>
              </a:rPr>
              <a:t>Fédérale</a:t>
            </a:r>
          </a:p>
          <a:p>
            <a:r>
              <a:rPr lang="fr-CA" sz="2200" dirty="0">
                <a:solidFill>
                  <a:schemeClr val="bg1"/>
                </a:solidFill>
              </a:rPr>
              <a:t>Encadre tout le processus d’intervention auprès des jeunes contrevenants, qu’ils soient poursuivis en justice ou non.</a:t>
            </a:r>
          </a:p>
          <a:p>
            <a:endParaRPr lang="fr-CA" sz="2200" dirty="0">
              <a:solidFill>
                <a:schemeClr val="bg1"/>
              </a:solidFill>
            </a:endParaRPr>
          </a:p>
          <a:p>
            <a:r>
              <a:rPr lang="fr-CA" sz="2200" dirty="0">
                <a:solidFill>
                  <a:schemeClr val="bg1"/>
                </a:solidFill>
              </a:rPr>
              <a:t>Grands principes: prévention, réhabilitation, déjudiciarisation, mesures extrajudiciaires lorsque possible </a:t>
            </a:r>
          </a:p>
          <a:p>
            <a:endParaRPr lang="fr-CA" sz="2200" dirty="0">
              <a:solidFill>
                <a:schemeClr val="bg1"/>
              </a:solidFill>
            </a:endParaRPr>
          </a:p>
          <a:p>
            <a:r>
              <a:rPr lang="fr-CA" sz="2200" dirty="0">
                <a:solidFill>
                  <a:schemeClr val="bg1"/>
                </a:solidFill>
              </a:rPr>
              <a:t>Justice réparatrice</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95067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B9C8-F95C-45B5-907A-3F42B73C85BC}"/>
              </a:ext>
            </a:extLst>
          </p:cNvPr>
          <p:cNvSpPr>
            <a:spLocks noGrp="1"/>
          </p:cNvSpPr>
          <p:nvPr>
            <p:ph type="title"/>
          </p:nvPr>
        </p:nvSpPr>
        <p:spPr/>
        <p:txBody>
          <a:bodyPr/>
          <a:lstStyle/>
          <a:p>
            <a:r>
              <a:rPr lang="fr-CA" dirty="0"/>
              <a:t>Médiagraphie</a:t>
            </a:r>
          </a:p>
        </p:txBody>
      </p:sp>
      <p:sp>
        <p:nvSpPr>
          <p:cNvPr id="3" name="Espace réservé du contenu 2">
            <a:extLst>
              <a:ext uri="{FF2B5EF4-FFF2-40B4-BE49-F238E27FC236}">
                <a16:creationId xmlns:a16="http://schemas.microsoft.com/office/drawing/2014/main" id="{82201A9A-D8E4-4971-BDA2-73F67CB1A5B5}"/>
              </a:ext>
            </a:extLst>
          </p:cNvPr>
          <p:cNvSpPr>
            <a:spLocks noGrp="1"/>
          </p:cNvSpPr>
          <p:nvPr>
            <p:ph idx="1"/>
          </p:nvPr>
        </p:nvSpPr>
        <p:spPr>
          <a:xfrm>
            <a:off x="838200" y="1882229"/>
            <a:ext cx="9601196" cy="4610646"/>
          </a:xfrm>
        </p:spPr>
        <p:txBody>
          <a:bodyPr>
            <a:normAutofit/>
          </a:bodyPr>
          <a:lstStyle/>
          <a:p>
            <a:pPr marL="0" indent="0">
              <a:buNone/>
            </a:pPr>
            <a:r>
              <a:rPr lang="fr-CA" sz="2600" b="1" dirty="0"/>
              <a:t>Sites internet:</a:t>
            </a:r>
          </a:p>
          <a:p>
            <a:r>
              <a:rPr lang="fr-CA" sz="2000" dirty="0" err="1"/>
              <a:t>Equijustice</a:t>
            </a:r>
            <a:r>
              <a:rPr lang="fr-CA" sz="2000" dirty="0"/>
              <a:t>, récupéré le 16 novembre 2020 de </a:t>
            </a:r>
            <a:r>
              <a:rPr lang="fr-CA" sz="2000" dirty="0">
                <a:hlinkClick r:id="rId2"/>
              </a:rPr>
              <a:t>https://equijustice.ca/fr</a:t>
            </a:r>
            <a:endParaRPr lang="fr-CA" sz="2000" dirty="0"/>
          </a:p>
          <a:p>
            <a:r>
              <a:rPr lang="fr-CA" sz="2000" dirty="0"/>
              <a:t>Association </a:t>
            </a:r>
            <a:r>
              <a:rPr lang="fr-CA" sz="2000" b="0" i="0" dirty="0">
                <a:effectLst/>
                <a:latin typeface="+mj-lt"/>
              </a:rPr>
              <a:t>des organismes de justice alternative </a:t>
            </a:r>
            <a:r>
              <a:rPr lang="fr-CA" sz="2000" b="0" i="0">
                <a:effectLst/>
                <a:latin typeface="+mj-lt"/>
              </a:rPr>
              <a:t>du Québec, </a:t>
            </a:r>
            <a:r>
              <a:rPr lang="fr-CA" sz="2000" dirty="0"/>
              <a:t>récupéré le 16 novembre 2020 de </a:t>
            </a:r>
            <a:r>
              <a:rPr lang="fr-CA" sz="2000" dirty="0">
                <a:hlinkClick r:id="rId3"/>
              </a:rPr>
              <a:t>https://www.assojaq.org/</a:t>
            </a:r>
            <a:endParaRPr lang="fr-CA" sz="2000" dirty="0"/>
          </a:p>
          <a:p>
            <a:endParaRPr lang="fr-CA" sz="2000" dirty="0"/>
          </a:p>
          <a:p>
            <a:pPr marL="0" indent="0">
              <a:buNone/>
            </a:pPr>
            <a:r>
              <a:rPr lang="fr-CA" sz="2400" b="1" dirty="0"/>
              <a:t>IMAGES</a:t>
            </a:r>
          </a:p>
          <a:p>
            <a:pPr marL="0" indent="0">
              <a:buNone/>
            </a:pPr>
            <a:r>
              <a:rPr lang="fr-CA" sz="2000" dirty="0"/>
              <a:t>Toutes les images insérées dans la présentation proviennent de banque libre de droits.</a:t>
            </a:r>
          </a:p>
          <a:p>
            <a:r>
              <a:rPr lang="fr-CA" sz="2000" dirty="0" err="1"/>
              <a:t>Pixabay</a:t>
            </a:r>
            <a:r>
              <a:rPr lang="fr-CA" sz="2000" dirty="0"/>
              <a:t>, récupéré de </a:t>
            </a:r>
            <a:r>
              <a:rPr lang="fr-CA" sz="2000" dirty="0">
                <a:hlinkClick r:id="rId4">
                  <a:extLst>
                    <a:ext uri="{A12FA001-AC4F-418D-AE19-62706E023703}">
                      <ahyp:hlinkClr xmlns:ahyp="http://schemas.microsoft.com/office/drawing/2018/hyperlinkcolor" val="tx"/>
                    </a:ext>
                  </a:extLst>
                </a:hlinkClick>
              </a:rPr>
              <a:t>https://pixabay.com/fr/</a:t>
            </a:r>
            <a:endParaRPr lang="fr-CA" sz="2000" dirty="0"/>
          </a:p>
          <a:p>
            <a:r>
              <a:rPr lang="fr-CA" sz="2000" dirty="0" err="1"/>
              <a:t>Publicdomainepicture</a:t>
            </a:r>
            <a:r>
              <a:rPr lang="fr-CA" sz="2000" dirty="0"/>
              <a:t>, récupéré de </a:t>
            </a:r>
            <a:r>
              <a:rPr lang="fr-CA" sz="2000" dirty="0">
                <a:hlinkClick r:id="rId5">
                  <a:extLst>
                    <a:ext uri="{A12FA001-AC4F-418D-AE19-62706E023703}">
                      <ahyp:hlinkClr xmlns:ahyp="http://schemas.microsoft.com/office/drawing/2018/hyperlinkcolor" val="tx"/>
                    </a:ext>
                  </a:extLst>
                </a:hlinkClick>
              </a:rPr>
              <a:t>https://www.publicdomainpictures.net/en/</a:t>
            </a:r>
            <a:endParaRPr lang="fr-CA" sz="2000" dirty="0"/>
          </a:p>
          <a:p>
            <a:endParaRPr lang="fr-CA" sz="2000" dirty="0"/>
          </a:p>
        </p:txBody>
      </p:sp>
    </p:spTree>
    <p:extLst>
      <p:ext uri="{BB962C8B-B14F-4D97-AF65-F5344CB8AC3E}">
        <p14:creationId xmlns:p14="http://schemas.microsoft.com/office/powerpoint/2010/main" val="147169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 4">
            <a:hlinkClick r:id="rId2"/>
            <a:extLst>
              <a:ext uri="{FF2B5EF4-FFF2-40B4-BE49-F238E27FC236}">
                <a16:creationId xmlns:a16="http://schemas.microsoft.com/office/drawing/2014/main" id="{130B6F33-A8C4-4306-872F-D7ACD777FEA0}"/>
              </a:ext>
            </a:extLst>
          </p:cNvPr>
          <p:cNvPicPr>
            <a:picLocks noChangeAspect="1"/>
          </p:cNvPicPr>
          <p:nvPr/>
        </p:nvPicPr>
        <p:blipFill rotWithShape="1">
          <a:blip r:embed="rId3">
            <a:extLst>
              <a:ext uri="{28A0092B-C50C-407E-A947-70E740481C1C}">
                <a14:useLocalDpi xmlns:a14="http://schemas.microsoft.com/office/drawing/2010/main" val="0"/>
              </a:ext>
            </a:extLst>
          </a:blip>
          <a:srcRect l="193" r="11791"/>
          <a:stretch/>
        </p:blipFill>
        <p:spPr>
          <a:xfrm>
            <a:off x="20" y="1282"/>
            <a:ext cx="12191980" cy="6856718"/>
          </a:xfrm>
          <a:prstGeom prst="rect">
            <a:avLst/>
          </a:prstGeom>
        </p:spPr>
      </p:pic>
    </p:spTree>
    <p:extLst>
      <p:ext uri="{BB962C8B-B14F-4D97-AF65-F5344CB8AC3E}">
        <p14:creationId xmlns:p14="http://schemas.microsoft.com/office/powerpoint/2010/main" val="413365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17 Ans">
            <a:extLst>
              <a:ext uri="{FF2B5EF4-FFF2-40B4-BE49-F238E27FC236}">
                <a16:creationId xmlns:a16="http://schemas.microsoft.com/office/drawing/2014/main" id="{0440133F-6147-4EC1-9156-7C3D67F187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51" r="2" b="2"/>
          <a:stretch/>
        </p:blipFill>
        <p:spPr bwMode="auto">
          <a:xfrm>
            <a:off x="6297606" y="643467"/>
            <a:ext cx="5129754" cy="5571066"/>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2 Ans">
            <a:extLst>
              <a:ext uri="{FF2B5EF4-FFF2-40B4-BE49-F238E27FC236}">
                <a16:creationId xmlns:a16="http://schemas.microsoft.com/office/drawing/2014/main" id="{FE9D85A9-B6CC-478F-9357-CE9248B5B2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51" r="2" b="2"/>
          <a:stretch/>
        </p:blipFill>
        <p:spPr bwMode="auto">
          <a:xfrm>
            <a:off x="764638" y="643467"/>
            <a:ext cx="512975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5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392C9F2-EB44-41FA-BFB1-4A40134ED691}"/>
              </a:ext>
            </a:extLst>
          </p:cNvPr>
          <p:cNvSpPr>
            <a:spLocks noGrp="1"/>
          </p:cNvSpPr>
          <p:nvPr>
            <p:ph type="title"/>
          </p:nvPr>
        </p:nvSpPr>
        <p:spPr>
          <a:xfrm>
            <a:off x="638557" y="1055717"/>
            <a:ext cx="3377183" cy="3681976"/>
          </a:xfrm>
          <a:noFill/>
        </p:spPr>
        <p:txBody>
          <a:bodyPr vert="horz" lIns="91440" tIns="45720" rIns="91440" bIns="45720" rtlCol="0" anchor="b">
            <a:normAutofit/>
          </a:bodyPr>
          <a:lstStyle/>
          <a:p>
            <a:br>
              <a:rPr lang="en-US" sz="4400" dirty="0">
                <a:solidFill>
                  <a:schemeClr val="bg1"/>
                </a:solidFill>
              </a:rPr>
            </a:br>
            <a:br>
              <a:rPr lang="en-US" sz="4400" dirty="0">
                <a:solidFill>
                  <a:schemeClr val="bg1"/>
                </a:solidFill>
              </a:rPr>
            </a:br>
            <a:r>
              <a:rPr lang="en-US" sz="4400" dirty="0" err="1">
                <a:solidFill>
                  <a:schemeClr val="bg1"/>
                </a:solidFill>
              </a:rPr>
              <a:t>Mythe</a:t>
            </a:r>
            <a:r>
              <a:rPr lang="en-US" sz="4400" dirty="0">
                <a:solidFill>
                  <a:schemeClr val="bg1"/>
                </a:solidFill>
              </a:rPr>
              <a:t> </a:t>
            </a:r>
            <a:r>
              <a:rPr lang="en-US" sz="4400" dirty="0" err="1">
                <a:solidFill>
                  <a:schemeClr val="bg1"/>
                </a:solidFill>
              </a:rPr>
              <a:t>ou</a:t>
            </a:r>
            <a:r>
              <a:rPr lang="en-US" sz="4400" dirty="0">
                <a:solidFill>
                  <a:schemeClr val="bg1"/>
                </a:solidFill>
              </a:rPr>
              <a:t> </a:t>
            </a:r>
            <a:r>
              <a:rPr lang="en-US" sz="4400" dirty="0" err="1">
                <a:solidFill>
                  <a:schemeClr val="bg1"/>
                </a:solidFill>
              </a:rPr>
              <a:t>réalité</a:t>
            </a:r>
            <a:r>
              <a:rPr lang="en-US" sz="4400" dirty="0">
                <a:solidFill>
                  <a:schemeClr val="bg1"/>
                </a:solidFill>
              </a:rPr>
              <a:t> ?</a:t>
            </a:r>
          </a:p>
        </p:txBody>
      </p:sp>
      <p:pic>
        <p:nvPicPr>
          <p:cNvPr id="5" name="Picture 2" descr="L'Homme, À La Recherche, Mots, Livre">
            <a:extLst>
              <a:ext uri="{FF2B5EF4-FFF2-40B4-BE49-F238E27FC236}">
                <a16:creationId xmlns:a16="http://schemas.microsoft.com/office/drawing/2014/main" id="{F58F7851-A19B-4C6E-8AED-AD080932AC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32" r="11145" b="2"/>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EE3E0706-9AF9-58CE-1C5C-CB75061E2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31" y="1055717"/>
            <a:ext cx="2143125" cy="2143125"/>
          </a:xfrm>
          <a:prstGeom prst="rect">
            <a:avLst/>
          </a:prstGeom>
        </p:spPr>
      </p:pic>
    </p:spTree>
    <p:extLst>
      <p:ext uri="{BB962C8B-B14F-4D97-AF65-F5344CB8AC3E}">
        <p14:creationId xmlns:p14="http://schemas.microsoft.com/office/powerpoint/2010/main" val="82731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E3533-F3A1-4D7E-A708-5325B574E757}"/>
              </a:ext>
            </a:extLst>
          </p:cNvPr>
          <p:cNvSpPr>
            <a:spLocks noGrp="1"/>
          </p:cNvSpPr>
          <p:nvPr>
            <p:ph type="title"/>
          </p:nvPr>
        </p:nvSpPr>
        <p:spPr>
          <a:xfrm>
            <a:off x="6485847" y="993372"/>
            <a:ext cx="5138808" cy="3592768"/>
          </a:xfrm>
          <a:noFill/>
        </p:spPr>
        <p:txBody>
          <a:bodyPr vert="horz" lIns="91440" tIns="45720" rIns="91440" bIns="45720" rtlCol="0" anchor="b">
            <a:normAutofit/>
          </a:bodyPr>
          <a:lstStyle/>
          <a:p>
            <a:pPr algn="ctr"/>
            <a:r>
              <a:rPr lang="en-US" sz="6000" dirty="0">
                <a:solidFill>
                  <a:srgbClr val="660066"/>
                </a:solidFill>
                <a:latin typeface="Miriam" panose="020B0502050101010101" pitchFamily="34" charset="-79"/>
                <a:cs typeface="Miriam" panose="020B0502050101010101" pitchFamily="34" charset="-79"/>
              </a:rPr>
              <a:t>Avant 12 </a:t>
            </a:r>
            <a:r>
              <a:rPr lang="en-US" sz="6000" dirty="0" err="1">
                <a:solidFill>
                  <a:srgbClr val="660066"/>
                </a:solidFill>
                <a:latin typeface="Miriam" panose="020B0502050101010101" pitchFamily="34" charset="-79"/>
                <a:cs typeface="Miriam" panose="020B0502050101010101" pitchFamily="34" charset="-79"/>
              </a:rPr>
              <a:t>ans</a:t>
            </a:r>
            <a:r>
              <a:rPr lang="en-US" sz="6000" dirty="0">
                <a:solidFill>
                  <a:srgbClr val="660066"/>
                </a:solidFill>
                <a:latin typeface="Miriam" panose="020B0502050101010101" pitchFamily="34" charset="-79"/>
                <a:cs typeface="Miriam" panose="020B0502050101010101" pitchFamily="34" charset="-79"/>
              </a:rPr>
              <a:t> et après 17 </a:t>
            </a:r>
            <a:r>
              <a:rPr lang="en-US" sz="6000" dirty="0" err="1">
                <a:solidFill>
                  <a:srgbClr val="660066"/>
                </a:solidFill>
                <a:latin typeface="Miriam" panose="020B0502050101010101" pitchFamily="34" charset="-79"/>
                <a:cs typeface="Miriam" panose="020B0502050101010101" pitchFamily="34" charset="-79"/>
              </a:rPr>
              <a:t>ans</a:t>
            </a:r>
            <a:r>
              <a:rPr lang="en-US" sz="6000" dirty="0">
                <a:solidFill>
                  <a:srgbClr val="660066"/>
                </a:solidFill>
                <a:latin typeface="Miriam" panose="020B0502050101010101" pitchFamily="34" charset="-79"/>
                <a:cs typeface="Miriam" panose="020B0502050101010101" pitchFamily="34" charset="-79"/>
              </a:rPr>
              <a:t>?</a:t>
            </a:r>
          </a:p>
        </p:txBody>
      </p:sp>
      <p:sp>
        <p:nvSpPr>
          <p:cNvPr id="71" name="Rectangle 70">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523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11 Ans">
            <a:extLst>
              <a:ext uri="{FF2B5EF4-FFF2-40B4-BE49-F238E27FC236}">
                <a16:creationId xmlns:a16="http://schemas.microsoft.com/office/drawing/2014/main" id="{ACBD870F-4122-4E94-82E5-700A5E846FE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41"/>
          <a:stretch/>
        </p:blipFill>
        <p:spPr bwMode="auto">
          <a:xfrm>
            <a:off x="1120701" y="1112060"/>
            <a:ext cx="3861262" cy="463385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2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a:extLst>
              <a:ext uri="{FF2B5EF4-FFF2-40B4-BE49-F238E27FC236}">
                <a16:creationId xmlns:a16="http://schemas.microsoft.com/office/drawing/2014/main" id="{E55BBC9A-7763-4F65-A564-A91F705914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93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34B6D4-D817-4191-A8FF-3CCA9A4D527E}"/>
              </a:ext>
            </a:extLst>
          </p:cNvPr>
          <p:cNvSpPr>
            <a:spLocks noGrp="1"/>
          </p:cNvSpPr>
          <p:nvPr>
            <p:ph type="title"/>
          </p:nvPr>
        </p:nvSpPr>
        <p:spPr>
          <a:solidFill>
            <a:schemeClr val="tx1"/>
          </a:solidFill>
        </p:spPr>
        <p:txBody>
          <a:bodyPr/>
          <a:lstStyle/>
          <a:p>
            <a:r>
              <a:rPr lang="fr-CA" dirty="0">
                <a:solidFill>
                  <a:schemeClr val="bg1"/>
                </a:solidFill>
              </a:rPr>
              <a:t>Les principes de base</a:t>
            </a:r>
          </a:p>
        </p:txBody>
      </p:sp>
      <p:sp>
        <p:nvSpPr>
          <p:cNvPr id="3" name="Espace réservé du contenu 2">
            <a:extLst>
              <a:ext uri="{FF2B5EF4-FFF2-40B4-BE49-F238E27FC236}">
                <a16:creationId xmlns:a16="http://schemas.microsoft.com/office/drawing/2014/main" id="{671E4CF6-9912-4E48-B04A-A7519C44837A}"/>
              </a:ext>
            </a:extLst>
          </p:cNvPr>
          <p:cNvSpPr>
            <a:spLocks noGrp="1"/>
          </p:cNvSpPr>
          <p:nvPr>
            <p:ph idx="1"/>
          </p:nvPr>
        </p:nvSpPr>
        <p:spPr/>
        <p:txBody>
          <a:bodyPr/>
          <a:lstStyle/>
          <a:p>
            <a:pPr>
              <a:buFont typeface="Wingdings" panose="05000000000000000000" pitchFamily="2" charset="2"/>
              <a:buChar char="q"/>
            </a:pPr>
            <a:r>
              <a:rPr lang="fr-CA" dirty="0"/>
              <a:t>Tenir compte du degré moins élevé de maturité ainsi que de la notion de responsabilité morale</a:t>
            </a:r>
          </a:p>
          <a:p>
            <a:pPr>
              <a:buFont typeface="Wingdings" panose="05000000000000000000" pitchFamily="2" charset="2"/>
              <a:buChar char="q"/>
            </a:pPr>
            <a:r>
              <a:rPr lang="fr-CA" dirty="0"/>
              <a:t>Obliger les adolescents à répondre de leurs actes en leur imposant des conséquences…</a:t>
            </a:r>
          </a:p>
          <a:p>
            <a:pPr lvl="1"/>
            <a:r>
              <a:rPr lang="fr-CA" dirty="0">
                <a:solidFill>
                  <a:schemeClr val="accent1"/>
                </a:solidFill>
              </a:rPr>
              <a:t>Justes et proportionnelles </a:t>
            </a:r>
            <a:r>
              <a:rPr lang="fr-CA" dirty="0"/>
              <a:t>au délit commis;</a:t>
            </a:r>
          </a:p>
          <a:p>
            <a:pPr lvl="1"/>
            <a:r>
              <a:rPr lang="fr-CA" dirty="0"/>
              <a:t>Qui favorisent la </a:t>
            </a:r>
            <a:r>
              <a:rPr lang="fr-CA" dirty="0">
                <a:solidFill>
                  <a:schemeClr val="accent1"/>
                </a:solidFill>
              </a:rPr>
              <a:t>réparation</a:t>
            </a:r>
            <a:r>
              <a:rPr lang="fr-CA" dirty="0"/>
              <a:t> des dommages;</a:t>
            </a:r>
          </a:p>
          <a:p>
            <a:pPr lvl="1"/>
            <a:r>
              <a:rPr lang="fr-CA" dirty="0"/>
              <a:t>Assurer la </a:t>
            </a:r>
            <a:r>
              <a:rPr lang="fr-CA" dirty="0">
                <a:solidFill>
                  <a:schemeClr val="accent1"/>
                </a:solidFill>
              </a:rPr>
              <a:t>protection </a:t>
            </a:r>
            <a:r>
              <a:rPr lang="fr-CA" dirty="0"/>
              <a:t>du public;</a:t>
            </a:r>
          </a:p>
          <a:p>
            <a:pPr lvl="1"/>
            <a:r>
              <a:rPr lang="fr-CA" dirty="0">
                <a:solidFill>
                  <a:schemeClr val="accent1"/>
                </a:solidFill>
              </a:rPr>
              <a:t>Prévenir la délinquance </a:t>
            </a:r>
            <a:r>
              <a:rPr lang="fr-CA" dirty="0"/>
              <a:t>en s’attaquant à ses causes;</a:t>
            </a:r>
          </a:p>
          <a:p>
            <a:pPr lvl="1"/>
            <a:r>
              <a:rPr lang="fr-CA" dirty="0"/>
              <a:t>Prendre les mesures spéciales qui permettent un </a:t>
            </a:r>
            <a:r>
              <a:rPr lang="fr-CA" dirty="0">
                <a:solidFill>
                  <a:schemeClr val="accent1"/>
                </a:solidFill>
              </a:rPr>
              <a:t>traitement équitable </a:t>
            </a:r>
            <a:r>
              <a:rPr lang="fr-CA" dirty="0"/>
              <a:t>tout en protégeant </a:t>
            </a:r>
            <a:r>
              <a:rPr lang="fr-CA" dirty="0">
                <a:solidFill>
                  <a:schemeClr val="accent1"/>
                </a:solidFill>
              </a:rPr>
              <a:t>les droits </a:t>
            </a:r>
            <a:r>
              <a:rPr lang="fr-CA" dirty="0"/>
              <a:t>des adolescents.</a:t>
            </a:r>
          </a:p>
        </p:txBody>
      </p:sp>
    </p:spTree>
    <p:extLst>
      <p:ext uri="{BB962C8B-B14F-4D97-AF65-F5344CB8AC3E}">
        <p14:creationId xmlns:p14="http://schemas.microsoft.com/office/powerpoint/2010/main" val="372574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B8A0E-24AF-DBBB-E007-F05FCBED9153}"/>
              </a:ext>
            </a:extLst>
          </p:cNvPr>
          <p:cNvSpPr>
            <a:spLocks noGrp="1"/>
          </p:cNvSpPr>
          <p:nvPr>
            <p:ph type="title"/>
          </p:nvPr>
        </p:nvSpPr>
        <p:spPr/>
        <p:txBody>
          <a:bodyPr/>
          <a:lstStyle/>
          <a:p>
            <a:r>
              <a:rPr lang="fr-CA" dirty="0"/>
              <a:t>Exemples de particularités de la LSJPA vs Code criminel</a:t>
            </a:r>
          </a:p>
        </p:txBody>
      </p:sp>
      <p:sp>
        <p:nvSpPr>
          <p:cNvPr id="3" name="Espace réservé du contenu 2">
            <a:extLst>
              <a:ext uri="{FF2B5EF4-FFF2-40B4-BE49-F238E27FC236}">
                <a16:creationId xmlns:a16="http://schemas.microsoft.com/office/drawing/2014/main" id="{D6EBF000-448B-E44D-0441-E8FF330AC1BE}"/>
              </a:ext>
            </a:extLst>
          </p:cNvPr>
          <p:cNvSpPr>
            <a:spLocks noGrp="1"/>
          </p:cNvSpPr>
          <p:nvPr>
            <p:ph idx="1"/>
          </p:nvPr>
        </p:nvSpPr>
        <p:spPr/>
        <p:txBody>
          <a:bodyPr/>
          <a:lstStyle/>
          <a:p>
            <a:r>
              <a:rPr lang="fr-CA" dirty="0"/>
              <a:t>Ordonnance de non publication pour respecter la protection de la jeunesse (sauf exception);</a:t>
            </a:r>
          </a:p>
          <a:p>
            <a:r>
              <a:rPr lang="fr-CA" dirty="0"/>
              <a:t>Absence de dossier judiciaire (dossier jeunesse à la place qui devient inaccessible après un temps) aussi connu sous le nom de dossier social, dossier adolescent;</a:t>
            </a:r>
          </a:p>
          <a:p>
            <a:r>
              <a:rPr lang="fr-CA" dirty="0"/>
              <a:t>Attention aux </a:t>
            </a:r>
            <a:r>
              <a:rPr lang="fr-CA" dirty="0">
                <a:solidFill>
                  <a:srgbClr val="FF0000"/>
                </a:solidFill>
              </a:rPr>
              <a:t>récidives en tant qu’adulte: </a:t>
            </a:r>
            <a:r>
              <a:rPr lang="fr-CA" dirty="0"/>
              <a:t>on ressort alors le dossier jeunesse qui s’ajoute à son dossier judiciaire!</a:t>
            </a:r>
          </a:p>
          <a:p>
            <a:r>
              <a:rPr lang="fr-CA" dirty="0"/>
              <a:t>Mesures extrajudiciaires</a:t>
            </a:r>
          </a:p>
          <a:p>
            <a:r>
              <a:rPr lang="fr-CA" dirty="0"/>
              <a:t>OJA</a:t>
            </a:r>
          </a:p>
        </p:txBody>
      </p:sp>
    </p:spTree>
    <p:extLst>
      <p:ext uri="{BB962C8B-B14F-4D97-AF65-F5344CB8AC3E}">
        <p14:creationId xmlns:p14="http://schemas.microsoft.com/office/powerpoint/2010/main" val="41903476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736</Words>
  <Application>Microsoft Office PowerPoint</Application>
  <PresentationFormat>Grand écran</PresentationFormat>
  <Paragraphs>92</Paragraphs>
  <Slides>20</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Light</vt:lpstr>
      <vt:lpstr>Miriam</vt:lpstr>
      <vt:lpstr>Modern Love</vt:lpstr>
      <vt:lpstr>Wingdings</vt:lpstr>
      <vt:lpstr>Thème Office</vt:lpstr>
      <vt:lpstr>L’intervention à caractère social et les lois, Fiche 9  (pp.112-129)  </vt:lpstr>
      <vt:lpstr>Objet de la loi</vt:lpstr>
      <vt:lpstr>Présentation PowerPoint</vt:lpstr>
      <vt:lpstr>Présentation PowerPoint</vt:lpstr>
      <vt:lpstr>  Mythe ou réalité ?</vt:lpstr>
      <vt:lpstr>Avant 12 ans et après 17 ans?</vt:lpstr>
      <vt:lpstr>Présentation PowerPoint</vt:lpstr>
      <vt:lpstr>Les principes de base</vt:lpstr>
      <vt:lpstr>Exemples de particularités de la LSJPA vs Code criminel</vt:lpstr>
      <vt:lpstr>Présentation PowerPoint</vt:lpstr>
      <vt:lpstr>Délit= intervention policière</vt:lpstr>
      <vt:lpstr>Présentation PowerPoint</vt:lpstr>
      <vt:lpstr>Présentation PowerPoint</vt:lpstr>
      <vt:lpstr>Présentation PowerPoint</vt:lpstr>
      <vt:lpstr>Le policier hésite car mesures extra ne conviennent pas? Transfert au DPCP </vt:lpstr>
      <vt:lpstr>Présentation PowerPoint</vt:lpstr>
      <vt:lpstr>Les mesures judiciaires </vt:lpstr>
      <vt:lpstr>Droits des adolescents et des victimes d’actes criminels</vt:lpstr>
      <vt:lpstr>En résumé…</vt:lpstr>
      <vt:lpstr>Médiagraphie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351-221 ME Ressources communautaires et aspects légaux</dc:title>
  <dc:creator>Isabelle Dostie</dc:creator>
  <cp:lastModifiedBy>Céline Gagnon</cp:lastModifiedBy>
  <cp:revision>21</cp:revision>
  <dcterms:created xsi:type="dcterms:W3CDTF">2020-12-02T14:26:10Z</dcterms:created>
  <dcterms:modified xsi:type="dcterms:W3CDTF">2023-10-20T19:15:42Z</dcterms:modified>
</cp:coreProperties>
</file>