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478" r:id="rId4"/>
    <p:sldId id="473" r:id="rId5"/>
    <p:sldId id="475" r:id="rId6"/>
    <p:sldId id="476" r:id="rId7"/>
    <p:sldId id="477" r:id="rId8"/>
    <p:sldId id="482" r:id="rId9"/>
    <p:sldId id="479" r:id="rId10"/>
    <p:sldId id="483" r:id="rId11"/>
    <p:sldId id="484" r:id="rId12"/>
    <p:sldId id="480" r:id="rId13"/>
    <p:sldId id="48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21E18F-28C5-4E20-A5E8-85C52E11F768}" type="doc">
      <dgm:prSet loTypeId="urn:microsoft.com/office/officeart/2005/8/layout/matrix3" loCatId="matrix" qsTypeId="urn:microsoft.com/office/officeart/2005/8/quickstyle/simple1" qsCatId="simple" csTypeId="urn:microsoft.com/office/officeart/2005/8/colors/colorful1" csCatId="colorful" phldr="1"/>
      <dgm:spPr/>
      <dgm:t>
        <a:bodyPr/>
        <a:lstStyle/>
        <a:p>
          <a:endParaRPr lang="en-US"/>
        </a:p>
      </dgm:t>
    </dgm:pt>
    <dgm:pt modelId="{242178BA-A29F-4316-8E19-1A0E60BF6D47}">
      <dgm:prSet/>
      <dgm:spPr/>
      <dgm:t>
        <a:bodyPr/>
        <a:lstStyle/>
        <a:p>
          <a:r>
            <a:rPr lang="fr-CA"/>
            <a:t>Grand employeur d’éducateurs spécialisés (le nombre le plus élevé de TES se retrouve en CJ)</a:t>
          </a:r>
          <a:endParaRPr lang="en-US"/>
        </a:p>
      </dgm:t>
    </dgm:pt>
    <dgm:pt modelId="{42D9A478-A178-4B66-B92F-92B4FAC39103}" type="parTrans" cxnId="{2693DE16-07A0-4AC3-9E1D-432AE5D582D2}">
      <dgm:prSet/>
      <dgm:spPr/>
      <dgm:t>
        <a:bodyPr/>
        <a:lstStyle/>
        <a:p>
          <a:endParaRPr lang="en-US"/>
        </a:p>
      </dgm:t>
    </dgm:pt>
    <dgm:pt modelId="{D6DBAE22-3B97-4B4A-AE68-A9FB905CB1A9}" type="sibTrans" cxnId="{2693DE16-07A0-4AC3-9E1D-432AE5D582D2}">
      <dgm:prSet/>
      <dgm:spPr/>
      <dgm:t>
        <a:bodyPr/>
        <a:lstStyle/>
        <a:p>
          <a:endParaRPr lang="en-US"/>
        </a:p>
      </dgm:t>
    </dgm:pt>
    <dgm:pt modelId="{43962490-AE8A-47F8-BC15-3C33AADC9535}">
      <dgm:prSet/>
      <dgm:spPr/>
      <dgm:t>
        <a:bodyPr/>
        <a:lstStyle/>
        <a:p>
          <a:r>
            <a:rPr lang="fr-CA"/>
            <a:t>16 CJ au Québec, pour les enfants de 0 à 18 ans moins un jour dont la sécurité et/ou le développement est compromis</a:t>
          </a:r>
          <a:endParaRPr lang="en-US"/>
        </a:p>
      </dgm:t>
    </dgm:pt>
    <dgm:pt modelId="{38B4E0B4-21C5-40F8-B86D-4CE6EFBFE88C}" type="parTrans" cxnId="{097B77A1-43F7-4B60-850A-DADF4545FA54}">
      <dgm:prSet/>
      <dgm:spPr/>
      <dgm:t>
        <a:bodyPr/>
        <a:lstStyle/>
        <a:p>
          <a:endParaRPr lang="en-US"/>
        </a:p>
      </dgm:t>
    </dgm:pt>
    <dgm:pt modelId="{DBB86A1C-0F01-42AF-B13E-6B469985E8EB}" type="sibTrans" cxnId="{097B77A1-43F7-4B60-850A-DADF4545FA54}">
      <dgm:prSet/>
      <dgm:spPr/>
      <dgm:t>
        <a:bodyPr/>
        <a:lstStyle/>
        <a:p>
          <a:endParaRPr lang="en-US"/>
        </a:p>
      </dgm:t>
    </dgm:pt>
    <dgm:pt modelId="{84EF27F0-E6E2-48C2-AB2C-D31B52C03FBA}">
      <dgm:prSet/>
      <dgm:spPr/>
      <dgm:t>
        <a:bodyPr/>
        <a:lstStyle/>
        <a:p>
          <a:r>
            <a:rPr lang="fr-CA"/>
            <a:t>Jeunes sous la loi LPJ et/ou LSJPA</a:t>
          </a:r>
          <a:endParaRPr lang="en-US"/>
        </a:p>
      </dgm:t>
    </dgm:pt>
    <dgm:pt modelId="{C73DF261-9A10-46C6-BE78-C1597AD73443}" type="parTrans" cxnId="{3BDFEC06-EE0C-4CB5-B16E-E8F04EC8E9D7}">
      <dgm:prSet/>
      <dgm:spPr/>
      <dgm:t>
        <a:bodyPr/>
        <a:lstStyle/>
        <a:p>
          <a:endParaRPr lang="en-US"/>
        </a:p>
      </dgm:t>
    </dgm:pt>
    <dgm:pt modelId="{1CD06865-2C32-486C-8245-55C3C62D3629}" type="sibTrans" cxnId="{3BDFEC06-EE0C-4CB5-B16E-E8F04EC8E9D7}">
      <dgm:prSet/>
      <dgm:spPr/>
      <dgm:t>
        <a:bodyPr/>
        <a:lstStyle/>
        <a:p>
          <a:endParaRPr lang="en-US"/>
        </a:p>
      </dgm:t>
    </dgm:pt>
    <dgm:pt modelId="{268006EF-3BBD-4C6B-B643-518DB54EE08F}">
      <dgm:prSet/>
      <dgm:spPr/>
      <dgm:t>
        <a:bodyPr/>
        <a:lstStyle/>
        <a:p>
          <a:r>
            <a:rPr lang="fr-CA" dirty="0"/>
            <a:t>Rappel que les CJ regroupent les missions des CPEJ et des CRJDA et CRMDA</a:t>
          </a:r>
          <a:endParaRPr lang="en-US" dirty="0"/>
        </a:p>
      </dgm:t>
    </dgm:pt>
    <dgm:pt modelId="{C2E0DD8A-9E52-45ED-BBD2-A2A0DE4D3B89}" type="parTrans" cxnId="{16A6B504-9405-4BC0-8642-04959688BC63}">
      <dgm:prSet/>
      <dgm:spPr/>
      <dgm:t>
        <a:bodyPr/>
        <a:lstStyle/>
        <a:p>
          <a:endParaRPr lang="en-US"/>
        </a:p>
      </dgm:t>
    </dgm:pt>
    <dgm:pt modelId="{4F82771D-208A-4C2C-BA2E-8CDC33CF56C5}" type="sibTrans" cxnId="{16A6B504-9405-4BC0-8642-04959688BC63}">
      <dgm:prSet/>
      <dgm:spPr/>
      <dgm:t>
        <a:bodyPr/>
        <a:lstStyle/>
        <a:p>
          <a:endParaRPr lang="en-US"/>
        </a:p>
      </dgm:t>
    </dgm:pt>
    <dgm:pt modelId="{B7941863-B2CC-48F7-B6E8-D46D064785D1}" type="pres">
      <dgm:prSet presAssocID="{9221E18F-28C5-4E20-A5E8-85C52E11F768}" presName="matrix" presStyleCnt="0">
        <dgm:presLayoutVars>
          <dgm:chMax val="1"/>
          <dgm:dir/>
          <dgm:resizeHandles val="exact"/>
        </dgm:presLayoutVars>
      </dgm:prSet>
      <dgm:spPr/>
    </dgm:pt>
    <dgm:pt modelId="{F68598C9-F07D-4C67-8041-8B46047CC6E3}" type="pres">
      <dgm:prSet presAssocID="{9221E18F-28C5-4E20-A5E8-85C52E11F768}" presName="diamond" presStyleLbl="bgShp" presStyleIdx="0" presStyleCnt="1"/>
      <dgm:spPr/>
    </dgm:pt>
    <dgm:pt modelId="{8A4059DA-ADB8-48EA-A145-BD2309A23352}" type="pres">
      <dgm:prSet presAssocID="{9221E18F-28C5-4E20-A5E8-85C52E11F768}" presName="quad1" presStyleLbl="node1" presStyleIdx="0" presStyleCnt="4">
        <dgm:presLayoutVars>
          <dgm:chMax val="0"/>
          <dgm:chPref val="0"/>
          <dgm:bulletEnabled val="1"/>
        </dgm:presLayoutVars>
      </dgm:prSet>
      <dgm:spPr/>
    </dgm:pt>
    <dgm:pt modelId="{4D57705D-2DE5-445F-901E-91D0848A0773}" type="pres">
      <dgm:prSet presAssocID="{9221E18F-28C5-4E20-A5E8-85C52E11F768}" presName="quad2" presStyleLbl="node1" presStyleIdx="1" presStyleCnt="4">
        <dgm:presLayoutVars>
          <dgm:chMax val="0"/>
          <dgm:chPref val="0"/>
          <dgm:bulletEnabled val="1"/>
        </dgm:presLayoutVars>
      </dgm:prSet>
      <dgm:spPr/>
    </dgm:pt>
    <dgm:pt modelId="{CD5D864B-4248-4C29-912E-B1BA9A00A449}" type="pres">
      <dgm:prSet presAssocID="{9221E18F-28C5-4E20-A5E8-85C52E11F768}" presName="quad3" presStyleLbl="node1" presStyleIdx="2" presStyleCnt="4">
        <dgm:presLayoutVars>
          <dgm:chMax val="0"/>
          <dgm:chPref val="0"/>
          <dgm:bulletEnabled val="1"/>
        </dgm:presLayoutVars>
      </dgm:prSet>
      <dgm:spPr/>
    </dgm:pt>
    <dgm:pt modelId="{977BF2EB-6AAF-4CB4-A56E-1822B309DD0A}" type="pres">
      <dgm:prSet presAssocID="{9221E18F-28C5-4E20-A5E8-85C52E11F768}" presName="quad4" presStyleLbl="node1" presStyleIdx="3" presStyleCnt="4">
        <dgm:presLayoutVars>
          <dgm:chMax val="0"/>
          <dgm:chPref val="0"/>
          <dgm:bulletEnabled val="1"/>
        </dgm:presLayoutVars>
      </dgm:prSet>
      <dgm:spPr/>
    </dgm:pt>
  </dgm:ptLst>
  <dgm:cxnLst>
    <dgm:cxn modelId="{16A6B504-9405-4BC0-8642-04959688BC63}" srcId="{9221E18F-28C5-4E20-A5E8-85C52E11F768}" destId="{268006EF-3BBD-4C6B-B643-518DB54EE08F}" srcOrd="3" destOrd="0" parTransId="{C2E0DD8A-9E52-45ED-BBD2-A2A0DE4D3B89}" sibTransId="{4F82771D-208A-4C2C-BA2E-8CDC33CF56C5}"/>
    <dgm:cxn modelId="{3BDFEC06-EE0C-4CB5-B16E-E8F04EC8E9D7}" srcId="{9221E18F-28C5-4E20-A5E8-85C52E11F768}" destId="{84EF27F0-E6E2-48C2-AB2C-D31B52C03FBA}" srcOrd="2" destOrd="0" parTransId="{C73DF261-9A10-46C6-BE78-C1597AD73443}" sibTransId="{1CD06865-2C32-486C-8245-55C3C62D3629}"/>
    <dgm:cxn modelId="{2693DE16-07A0-4AC3-9E1D-432AE5D582D2}" srcId="{9221E18F-28C5-4E20-A5E8-85C52E11F768}" destId="{242178BA-A29F-4316-8E19-1A0E60BF6D47}" srcOrd="0" destOrd="0" parTransId="{42D9A478-A178-4B66-B92F-92B4FAC39103}" sibTransId="{D6DBAE22-3B97-4B4A-AE68-A9FB905CB1A9}"/>
    <dgm:cxn modelId="{ED22E053-503B-46E3-9084-EDF7E5D125A7}" type="presOf" srcId="{43962490-AE8A-47F8-BC15-3C33AADC9535}" destId="{4D57705D-2DE5-445F-901E-91D0848A0773}" srcOrd="0" destOrd="0" presId="urn:microsoft.com/office/officeart/2005/8/layout/matrix3"/>
    <dgm:cxn modelId="{BAC41E9D-3BC0-434D-B1C0-5363F9E80CC6}" type="presOf" srcId="{9221E18F-28C5-4E20-A5E8-85C52E11F768}" destId="{B7941863-B2CC-48F7-B6E8-D46D064785D1}" srcOrd="0" destOrd="0" presId="urn:microsoft.com/office/officeart/2005/8/layout/matrix3"/>
    <dgm:cxn modelId="{57C994A0-03C6-408E-A86B-F5EAC2F57153}" type="presOf" srcId="{242178BA-A29F-4316-8E19-1A0E60BF6D47}" destId="{8A4059DA-ADB8-48EA-A145-BD2309A23352}" srcOrd="0" destOrd="0" presId="urn:microsoft.com/office/officeart/2005/8/layout/matrix3"/>
    <dgm:cxn modelId="{097B77A1-43F7-4B60-850A-DADF4545FA54}" srcId="{9221E18F-28C5-4E20-A5E8-85C52E11F768}" destId="{43962490-AE8A-47F8-BC15-3C33AADC9535}" srcOrd="1" destOrd="0" parTransId="{38B4E0B4-21C5-40F8-B86D-4CE6EFBFE88C}" sibTransId="{DBB86A1C-0F01-42AF-B13E-6B469985E8EB}"/>
    <dgm:cxn modelId="{1E7F04B1-98DC-4D6B-A7C8-AC379CC16DAC}" type="presOf" srcId="{268006EF-3BBD-4C6B-B643-518DB54EE08F}" destId="{977BF2EB-6AAF-4CB4-A56E-1822B309DD0A}" srcOrd="0" destOrd="0" presId="urn:microsoft.com/office/officeart/2005/8/layout/matrix3"/>
    <dgm:cxn modelId="{D59210B3-D42F-4F06-91DD-620D0970EF36}" type="presOf" srcId="{84EF27F0-E6E2-48C2-AB2C-D31B52C03FBA}" destId="{CD5D864B-4248-4C29-912E-B1BA9A00A449}" srcOrd="0" destOrd="0" presId="urn:microsoft.com/office/officeart/2005/8/layout/matrix3"/>
    <dgm:cxn modelId="{EE5B7D86-3ABC-4F1F-8AE0-E865979A33A6}" type="presParOf" srcId="{B7941863-B2CC-48F7-B6E8-D46D064785D1}" destId="{F68598C9-F07D-4C67-8041-8B46047CC6E3}" srcOrd="0" destOrd="0" presId="urn:microsoft.com/office/officeart/2005/8/layout/matrix3"/>
    <dgm:cxn modelId="{8F0041EA-E396-40FF-AA18-B9289EAA02AE}" type="presParOf" srcId="{B7941863-B2CC-48F7-B6E8-D46D064785D1}" destId="{8A4059DA-ADB8-48EA-A145-BD2309A23352}" srcOrd="1" destOrd="0" presId="urn:microsoft.com/office/officeart/2005/8/layout/matrix3"/>
    <dgm:cxn modelId="{1FFD34DD-71D6-448B-844F-7A0D07D60BE4}" type="presParOf" srcId="{B7941863-B2CC-48F7-B6E8-D46D064785D1}" destId="{4D57705D-2DE5-445F-901E-91D0848A0773}" srcOrd="2" destOrd="0" presId="urn:microsoft.com/office/officeart/2005/8/layout/matrix3"/>
    <dgm:cxn modelId="{A50FD641-5F20-4518-92C2-2F7914AF1566}" type="presParOf" srcId="{B7941863-B2CC-48F7-B6E8-D46D064785D1}" destId="{CD5D864B-4248-4C29-912E-B1BA9A00A449}" srcOrd="3" destOrd="0" presId="urn:microsoft.com/office/officeart/2005/8/layout/matrix3"/>
    <dgm:cxn modelId="{C878E471-7D82-494B-A5FE-113BC972D3CE}" type="presParOf" srcId="{B7941863-B2CC-48F7-B6E8-D46D064785D1}" destId="{977BF2EB-6AAF-4CB4-A56E-1822B309DD0A}"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15D296-95B2-49D2-BA05-17E761022426}"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41028692-0E49-46C0-BC13-BCF5F413EB57}">
      <dgm:prSet/>
      <dgm:spPr/>
      <dgm:t>
        <a:bodyPr/>
        <a:lstStyle/>
        <a:p>
          <a:r>
            <a:rPr lang="fr-CA"/>
            <a:t>Loi sur le système de santé et de services sociaux (LSSSS) –Fiche 3, Dostie</a:t>
          </a:r>
          <a:endParaRPr lang="en-US"/>
        </a:p>
      </dgm:t>
    </dgm:pt>
    <dgm:pt modelId="{0A59F59E-99CE-4719-B66E-5E298479A7BE}" type="parTrans" cxnId="{D582B5D2-9FFA-41B7-BA1D-4E8EC9AEAD5E}">
      <dgm:prSet/>
      <dgm:spPr/>
      <dgm:t>
        <a:bodyPr/>
        <a:lstStyle/>
        <a:p>
          <a:endParaRPr lang="en-US"/>
        </a:p>
      </dgm:t>
    </dgm:pt>
    <dgm:pt modelId="{1A6C18DE-91F4-495A-9742-1D1AB7541E7E}" type="sibTrans" cxnId="{D582B5D2-9FFA-41B7-BA1D-4E8EC9AEAD5E}">
      <dgm:prSet/>
      <dgm:spPr/>
      <dgm:t>
        <a:bodyPr/>
        <a:lstStyle/>
        <a:p>
          <a:endParaRPr lang="en-US"/>
        </a:p>
      </dgm:t>
    </dgm:pt>
    <dgm:pt modelId="{B28E3EEE-4118-44BB-BDA3-C86B1E67CC5B}">
      <dgm:prSet/>
      <dgm:spPr/>
      <dgm:t>
        <a:bodyPr/>
        <a:lstStyle/>
        <a:p>
          <a:r>
            <a:rPr lang="fr-CA"/>
            <a:t>Loi sur la protection des personnes dont l’état mental présente un danger pour elles-mêmes ou pour autrui (LPP)- Fiche 4, Dostie</a:t>
          </a:r>
          <a:endParaRPr lang="en-US"/>
        </a:p>
      </dgm:t>
    </dgm:pt>
    <dgm:pt modelId="{6AAD343E-11D8-4EA5-9F6E-F98C9722394D}" type="parTrans" cxnId="{63E15F54-5CAE-41DD-852D-AF876C2FC83C}">
      <dgm:prSet/>
      <dgm:spPr/>
      <dgm:t>
        <a:bodyPr/>
        <a:lstStyle/>
        <a:p>
          <a:endParaRPr lang="en-US"/>
        </a:p>
      </dgm:t>
    </dgm:pt>
    <dgm:pt modelId="{2FCF5E78-6582-47C9-916F-275E1B7876CB}" type="sibTrans" cxnId="{63E15F54-5CAE-41DD-852D-AF876C2FC83C}">
      <dgm:prSet/>
      <dgm:spPr/>
      <dgm:t>
        <a:bodyPr/>
        <a:lstStyle/>
        <a:p>
          <a:endParaRPr lang="en-US"/>
        </a:p>
      </dgm:t>
    </dgm:pt>
    <dgm:pt modelId="{F43D92E0-2006-4F0E-B8D2-94E1D148A82B}">
      <dgm:prSet/>
      <dgm:spPr/>
      <dgm:t>
        <a:bodyPr/>
        <a:lstStyle/>
        <a:p>
          <a:r>
            <a:rPr lang="fr-CA"/>
            <a:t>Loi sur le curateur public (représentation des mineurs pp.55-59) – Fiche 5, Dostie</a:t>
          </a:r>
          <a:endParaRPr lang="en-US"/>
        </a:p>
      </dgm:t>
    </dgm:pt>
    <dgm:pt modelId="{9EB33AB4-1F68-4E54-9828-7A7AA1E00679}" type="parTrans" cxnId="{4426EF49-B6FC-471F-9925-2BEEFE9B49AF}">
      <dgm:prSet/>
      <dgm:spPr/>
      <dgm:t>
        <a:bodyPr/>
        <a:lstStyle/>
        <a:p>
          <a:endParaRPr lang="en-US"/>
        </a:p>
      </dgm:t>
    </dgm:pt>
    <dgm:pt modelId="{9C9891F9-9A0D-4959-8351-285B402E5547}" type="sibTrans" cxnId="{4426EF49-B6FC-471F-9925-2BEEFE9B49AF}">
      <dgm:prSet/>
      <dgm:spPr/>
      <dgm:t>
        <a:bodyPr/>
        <a:lstStyle/>
        <a:p>
          <a:endParaRPr lang="en-US"/>
        </a:p>
      </dgm:t>
    </dgm:pt>
    <dgm:pt modelId="{126CF231-617A-4E25-BF42-FE8B4306E450}">
      <dgm:prSet/>
      <dgm:spPr/>
      <dgm:t>
        <a:bodyPr/>
        <a:lstStyle/>
        <a:p>
          <a:r>
            <a:rPr lang="fr-CA"/>
            <a:t>Loi assurant l’exercice des droits des personnes handicapées en vue de leur intégration scolaire, professionnelle et sociale (LPH)- Fiche 6, Dostie</a:t>
          </a:r>
          <a:endParaRPr lang="en-US"/>
        </a:p>
      </dgm:t>
    </dgm:pt>
    <dgm:pt modelId="{184F9CC0-DBE0-4717-AEA8-4C1BD4C73C73}" type="parTrans" cxnId="{E94D8C41-3A65-4D5D-9588-0648E214E09B}">
      <dgm:prSet/>
      <dgm:spPr/>
      <dgm:t>
        <a:bodyPr/>
        <a:lstStyle/>
        <a:p>
          <a:endParaRPr lang="en-US"/>
        </a:p>
      </dgm:t>
    </dgm:pt>
    <dgm:pt modelId="{166ABEB1-F102-4E1E-8508-3E486B82E10C}" type="sibTrans" cxnId="{E94D8C41-3A65-4D5D-9588-0648E214E09B}">
      <dgm:prSet/>
      <dgm:spPr/>
      <dgm:t>
        <a:bodyPr/>
        <a:lstStyle/>
        <a:p>
          <a:endParaRPr lang="en-US"/>
        </a:p>
      </dgm:t>
    </dgm:pt>
    <dgm:pt modelId="{2106A4B2-E655-4A17-8F26-89FA51BFC602}">
      <dgm:prSet/>
      <dgm:spPr/>
      <dgm:t>
        <a:bodyPr/>
        <a:lstStyle/>
        <a:p>
          <a:r>
            <a:rPr lang="fr-CA" dirty="0"/>
            <a:t>Loi de la protection de la jeunesse (LPJ)- Fiche 8, Dostie</a:t>
          </a:r>
          <a:endParaRPr lang="en-US" dirty="0"/>
        </a:p>
      </dgm:t>
    </dgm:pt>
    <dgm:pt modelId="{5C16E6EB-8BF8-43D9-B12C-19A7E290CF62}" type="parTrans" cxnId="{3D4C4E3D-7664-481A-AA34-3D5D10568C30}">
      <dgm:prSet/>
      <dgm:spPr/>
      <dgm:t>
        <a:bodyPr/>
        <a:lstStyle/>
        <a:p>
          <a:endParaRPr lang="en-US"/>
        </a:p>
      </dgm:t>
    </dgm:pt>
    <dgm:pt modelId="{CBC33EAB-F759-43BB-B279-D08FDDE6EEB9}" type="sibTrans" cxnId="{3D4C4E3D-7664-481A-AA34-3D5D10568C30}">
      <dgm:prSet/>
      <dgm:spPr/>
      <dgm:t>
        <a:bodyPr/>
        <a:lstStyle/>
        <a:p>
          <a:endParaRPr lang="en-US"/>
        </a:p>
      </dgm:t>
    </dgm:pt>
    <dgm:pt modelId="{72258391-C274-4D32-89C5-0D27358F26F3}">
      <dgm:prSet/>
      <dgm:spPr/>
      <dgm:t>
        <a:bodyPr/>
        <a:lstStyle/>
        <a:p>
          <a:r>
            <a:rPr lang="fr-CA" dirty="0"/>
            <a:t>Loi sur le système de justice pénale pour adolescents (LSJPA) -Fiche 9, Dostie</a:t>
          </a:r>
          <a:endParaRPr lang="en-US" dirty="0"/>
        </a:p>
      </dgm:t>
    </dgm:pt>
    <dgm:pt modelId="{2761992B-B280-4183-BA84-E6110F93A537}" type="parTrans" cxnId="{30710867-32DE-45FC-8373-8D9577216BE1}">
      <dgm:prSet/>
      <dgm:spPr/>
      <dgm:t>
        <a:bodyPr/>
        <a:lstStyle/>
        <a:p>
          <a:endParaRPr lang="en-US"/>
        </a:p>
      </dgm:t>
    </dgm:pt>
    <dgm:pt modelId="{51DFA034-D1A9-4596-A108-F5F4C7F581A2}" type="sibTrans" cxnId="{30710867-32DE-45FC-8373-8D9577216BE1}">
      <dgm:prSet/>
      <dgm:spPr/>
      <dgm:t>
        <a:bodyPr/>
        <a:lstStyle/>
        <a:p>
          <a:endParaRPr lang="en-US"/>
        </a:p>
      </dgm:t>
    </dgm:pt>
    <dgm:pt modelId="{9EE01D33-F62D-4897-9C1D-09C10F0FE11A}" type="pres">
      <dgm:prSet presAssocID="{6415D296-95B2-49D2-BA05-17E761022426}" presName="diagram" presStyleCnt="0">
        <dgm:presLayoutVars>
          <dgm:dir/>
          <dgm:resizeHandles val="exact"/>
        </dgm:presLayoutVars>
      </dgm:prSet>
      <dgm:spPr/>
    </dgm:pt>
    <dgm:pt modelId="{EB5287CC-9CB6-4949-87A3-71C7D4DFE03A}" type="pres">
      <dgm:prSet presAssocID="{41028692-0E49-46C0-BC13-BCF5F413EB57}" presName="node" presStyleLbl="node1" presStyleIdx="0" presStyleCnt="6">
        <dgm:presLayoutVars>
          <dgm:bulletEnabled val="1"/>
        </dgm:presLayoutVars>
      </dgm:prSet>
      <dgm:spPr/>
    </dgm:pt>
    <dgm:pt modelId="{F7866BFB-FFA4-43F3-977E-CD6435BF5CD3}" type="pres">
      <dgm:prSet presAssocID="{1A6C18DE-91F4-495A-9742-1D1AB7541E7E}" presName="sibTrans" presStyleCnt="0"/>
      <dgm:spPr/>
    </dgm:pt>
    <dgm:pt modelId="{9E9E4C5A-E255-4AA4-87E5-C0D42FE1CB81}" type="pres">
      <dgm:prSet presAssocID="{B28E3EEE-4118-44BB-BDA3-C86B1E67CC5B}" presName="node" presStyleLbl="node1" presStyleIdx="1" presStyleCnt="6">
        <dgm:presLayoutVars>
          <dgm:bulletEnabled val="1"/>
        </dgm:presLayoutVars>
      </dgm:prSet>
      <dgm:spPr/>
    </dgm:pt>
    <dgm:pt modelId="{E2719D65-DF59-4012-89A2-7A5EC845A09A}" type="pres">
      <dgm:prSet presAssocID="{2FCF5E78-6582-47C9-916F-275E1B7876CB}" presName="sibTrans" presStyleCnt="0"/>
      <dgm:spPr/>
    </dgm:pt>
    <dgm:pt modelId="{CAAB4AAC-7185-45C6-91F4-060253F82911}" type="pres">
      <dgm:prSet presAssocID="{F43D92E0-2006-4F0E-B8D2-94E1D148A82B}" presName="node" presStyleLbl="node1" presStyleIdx="2" presStyleCnt="6">
        <dgm:presLayoutVars>
          <dgm:bulletEnabled val="1"/>
        </dgm:presLayoutVars>
      </dgm:prSet>
      <dgm:spPr/>
    </dgm:pt>
    <dgm:pt modelId="{E1F25F6C-146C-4DE7-B13E-4632879673D1}" type="pres">
      <dgm:prSet presAssocID="{9C9891F9-9A0D-4959-8351-285B402E5547}" presName="sibTrans" presStyleCnt="0"/>
      <dgm:spPr/>
    </dgm:pt>
    <dgm:pt modelId="{7B9BA0B7-094E-47C7-85B1-7D618C8299E7}" type="pres">
      <dgm:prSet presAssocID="{126CF231-617A-4E25-BF42-FE8B4306E450}" presName="node" presStyleLbl="node1" presStyleIdx="3" presStyleCnt="6">
        <dgm:presLayoutVars>
          <dgm:bulletEnabled val="1"/>
        </dgm:presLayoutVars>
      </dgm:prSet>
      <dgm:spPr/>
    </dgm:pt>
    <dgm:pt modelId="{028E3954-AE89-4C5A-A152-E040EE3F66B3}" type="pres">
      <dgm:prSet presAssocID="{166ABEB1-F102-4E1E-8508-3E486B82E10C}" presName="sibTrans" presStyleCnt="0"/>
      <dgm:spPr/>
    </dgm:pt>
    <dgm:pt modelId="{FDF199C7-A20F-4E6B-A192-1B5953669FDC}" type="pres">
      <dgm:prSet presAssocID="{2106A4B2-E655-4A17-8F26-89FA51BFC602}" presName="node" presStyleLbl="node1" presStyleIdx="4" presStyleCnt="6">
        <dgm:presLayoutVars>
          <dgm:bulletEnabled val="1"/>
        </dgm:presLayoutVars>
      </dgm:prSet>
      <dgm:spPr/>
    </dgm:pt>
    <dgm:pt modelId="{BBC0A329-E915-4C10-B548-353DFBAAFE21}" type="pres">
      <dgm:prSet presAssocID="{CBC33EAB-F759-43BB-B279-D08FDDE6EEB9}" presName="sibTrans" presStyleCnt="0"/>
      <dgm:spPr/>
    </dgm:pt>
    <dgm:pt modelId="{046AA763-3A3C-47FF-B659-33CE8612EF3A}" type="pres">
      <dgm:prSet presAssocID="{72258391-C274-4D32-89C5-0D27358F26F3}" presName="node" presStyleLbl="node1" presStyleIdx="5" presStyleCnt="6">
        <dgm:presLayoutVars>
          <dgm:bulletEnabled val="1"/>
        </dgm:presLayoutVars>
      </dgm:prSet>
      <dgm:spPr/>
    </dgm:pt>
  </dgm:ptLst>
  <dgm:cxnLst>
    <dgm:cxn modelId="{3D4C4E3D-7664-481A-AA34-3D5D10568C30}" srcId="{6415D296-95B2-49D2-BA05-17E761022426}" destId="{2106A4B2-E655-4A17-8F26-89FA51BFC602}" srcOrd="4" destOrd="0" parTransId="{5C16E6EB-8BF8-43D9-B12C-19A7E290CF62}" sibTransId="{CBC33EAB-F759-43BB-B279-D08FDDE6EEB9}"/>
    <dgm:cxn modelId="{8854395E-687E-46BB-AD94-BAA2B0248553}" type="presOf" srcId="{B28E3EEE-4118-44BB-BDA3-C86B1E67CC5B}" destId="{9E9E4C5A-E255-4AA4-87E5-C0D42FE1CB81}" srcOrd="0" destOrd="0" presId="urn:microsoft.com/office/officeart/2005/8/layout/default"/>
    <dgm:cxn modelId="{E94D8C41-3A65-4D5D-9588-0648E214E09B}" srcId="{6415D296-95B2-49D2-BA05-17E761022426}" destId="{126CF231-617A-4E25-BF42-FE8B4306E450}" srcOrd="3" destOrd="0" parTransId="{184F9CC0-DBE0-4717-AEA8-4C1BD4C73C73}" sibTransId="{166ABEB1-F102-4E1E-8508-3E486B82E10C}"/>
    <dgm:cxn modelId="{30710867-32DE-45FC-8373-8D9577216BE1}" srcId="{6415D296-95B2-49D2-BA05-17E761022426}" destId="{72258391-C274-4D32-89C5-0D27358F26F3}" srcOrd="5" destOrd="0" parTransId="{2761992B-B280-4183-BA84-E6110F93A537}" sibTransId="{51DFA034-D1A9-4596-A108-F5F4C7F581A2}"/>
    <dgm:cxn modelId="{4426EF49-B6FC-471F-9925-2BEEFE9B49AF}" srcId="{6415D296-95B2-49D2-BA05-17E761022426}" destId="{F43D92E0-2006-4F0E-B8D2-94E1D148A82B}" srcOrd="2" destOrd="0" parTransId="{9EB33AB4-1F68-4E54-9828-7A7AA1E00679}" sibTransId="{9C9891F9-9A0D-4959-8351-285B402E5547}"/>
    <dgm:cxn modelId="{63E15F54-5CAE-41DD-852D-AF876C2FC83C}" srcId="{6415D296-95B2-49D2-BA05-17E761022426}" destId="{B28E3EEE-4118-44BB-BDA3-C86B1E67CC5B}" srcOrd="1" destOrd="0" parTransId="{6AAD343E-11D8-4EA5-9F6E-F98C9722394D}" sibTransId="{2FCF5E78-6582-47C9-916F-275E1B7876CB}"/>
    <dgm:cxn modelId="{D48BBC7A-6134-40A7-962E-3DE8DA03A6F0}" type="presOf" srcId="{2106A4B2-E655-4A17-8F26-89FA51BFC602}" destId="{FDF199C7-A20F-4E6B-A192-1B5953669FDC}" srcOrd="0" destOrd="0" presId="urn:microsoft.com/office/officeart/2005/8/layout/default"/>
    <dgm:cxn modelId="{E293D0AF-513E-4452-9879-63B83AD9F48B}" type="presOf" srcId="{72258391-C274-4D32-89C5-0D27358F26F3}" destId="{046AA763-3A3C-47FF-B659-33CE8612EF3A}" srcOrd="0" destOrd="0" presId="urn:microsoft.com/office/officeart/2005/8/layout/default"/>
    <dgm:cxn modelId="{FDA27FCE-0673-4BCF-8361-86ED7A9B9B66}" type="presOf" srcId="{F43D92E0-2006-4F0E-B8D2-94E1D148A82B}" destId="{CAAB4AAC-7185-45C6-91F4-060253F82911}" srcOrd="0" destOrd="0" presId="urn:microsoft.com/office/officeart/2005/8/layout/default"/>
    <dgm:cxn modelId="{D582B5D2-9FFA-41B7-BA1D-4E8EC9AEAD5E}" srcId="{6415D296-95B2-49D2-BA05-17E761022426}" destId="{41028692-0E49-46C0-BC13-BCF5F413EB57}" srcOrd="0" destOrd="0" parTransId="{0A59F59E-99CE-4719-B66E-5E298479A7BE}" sibTransId="{1A6C18DE-91F4-495A-9742-1D1AB7541E7E}"/>
    <dgm:cxn modelId="{C2355FEC-A4A6-4377-A766-DACD9B11DCE0}" type="presOf" srcId="{126CF231-617A-4E25-BF42-FE8B4306E450}" destId="{7B9BA0B7-094E-47C7-85B1-7D618C8299E7}" srcOrd="0" destOrd="0" presId="urn:microsoft.com/office/officeart/2005/8/layout/default"/>
    <dgm:cxn modelId="{97D229F4-22B5-4E3A-8BBB-F45DA96FE7A6}" type="presOf" srcId="{6415D296-95B2-49D2-BA05-17E761022426}" destId="{9EE01D33-F62D-4897-9C1D-09C10F0FE11A}" srcOrd="0" destOrd="0" presId="urn:microsoft.com/office/officeart/2005/8/layout/default"/>
    <dgm:cxn modelId="{E777DCFF-E9EC-41A9-B559-E7A3532EBA8D}" type="presOf" srcId="{41028692-0E49-46C0-BC13-BCF5F413EB57}" destId="{EB5287CC-9CB6-4949-87A3-71C7D4DFE03A}" srcOrd="0" destOrd="0" presId="urn:microsoft.com/office/officeart/2005/8/layout/default"/>
    <dgm:cxn modelId="{2D1909A4-3FA3-41F5-A552-D084449ABFCE}" type="presParOf" srcId="{9EE01D33-F62D-4897-9C1D-09C10F0FE11A}" destId="{EB5287CC-9CB6-4949-87A3-71C7D4DFE03A}" srcOrd="0" destOrd="0" presId="urn:microsoft.com/office/officeart/2005/8/layout/default"/>
    <dgm:cxn modelId="{3BD9E7D8-CBA9-4291-8F4F-F3E25E599CA4}" type="presParOf" srcId="{9EE01D33-F62D-4897-9C1D-09C10F0FE11A}" destId="{F7866BFB-FFA4-43F3-977E-CD6435BF5CD3}" srcOrd="1" destOrd="0" presId="urn:microsoft.com/office/officeart/2005/8/layout/default"/>
    <dgm:cxn modelId="{DA116440-6423-435B-A216-52CCE3E4CB3B}" type="presParOf" srcId="{9EE01D33-F62D-4897-9C1D-09C10F0FE11A}" destId="{9E9E4C5A-E255-4AA4-87E5-C0D42FE1CB81}" srcOrd="2" destOrd="0" presId="urn:microsoft.com/office/officeart/2005/8/layout/default"/>
    <dgm:cxn modelId="{6028B585-3AE6-4E9D-8746-594729CB79B5}" type="presParOf" srcId="{9EE01D33-F62D-4897-9C1D-09C10F0FE11A}" destId="{E2719D65-DF59-4012-89A2-7A5EC845A09A}" srcOrd="3" destOrd="0" presId="urn:microsoft.com/office/officeart/2005/8/layout/default"/>
    <dgm:cxn modelId="{2045C3B1-D760-43E3-A264-1CD4B9491870}" type="presParOf" srcId="{9EE01D33-F62D-4897-9C1D-09C10F0FE11A}" destId="{CAAB4AAC-7185-45C6-91F4-060253F82911}" srcOrd="4" destOrd="0" presId="urn:microsoft.com/office/officeart/2005/8/layout/default"/>
    <dgm:cxn modelId="{454664C0-0B41-4396-A8A5-F73D48AC4752}" type="presParOf" srcId="{9EE01D33-F62D-4897-9C1D-09C10F0FE11A}" destId="{E1F25F6C-146C-4DE7-B13E-4632879673D1}" srcOrd="5" destOrd="0" presId="urn:microsoft.com/office/officeart/2005/8/layout/default"/>
    <dgm:cxn modelId="{A3C7A6C9-998F-4C5F-A41E-B6CF5A5C74BA}" type="presParOf" srcId="{9EE01D33-F62D-4897-9C1D-09C10F0FE11A}" destId="{7B9BA0B7-094E-47C7-85B1-7D618C8299E7}" srcOrd="6" destOrd="0" presId="urn:microsoft.com/office/officeart/2005/8/layout/default"/>
    <dgm:cxn modelId="{850CF1F9-F3AA-4556-8F8F-DA7BDAF2DD45}" type="presParOf" srcId="{9EE01D33-F62D-4897-9C1D-09C10F0FE11A}" destId="{028E3954-AE89-4C5A-A152-E040EE3F66B3}" srcOrd="7" destOrd="0" presId="urn:microsoft.com/office/officeart/2005/8/layout/default"/>
    <dgm:cxn modelId="{47D12141-A15A-4814-A4B5-350C6C0A6B35}" type="presParOf" srcId="{9EE01D33-F62D-4897-9C1D-09C10F0FE11A}" destId="{FDF199C7-A20F-4E6B-A192-1B5953669FDC}" srcOrd="8" destOrd="0" presId="urn:microsoft.com/office/officeart/2005/8/layout/default"/>
    <dgm:cxn modelId="{AEF9E05E-A729-410C-9EDF-2F42D9F93AE1}" type="presParOf" srcId="{9EE01D33-F62D-4897-9C1D-09C10F0FE11A}" destId="{BBC0A329-E915-4C10-B548-353DFBAAFE21}" srcOrd="9" destOrd="0" presId="urn:microsoft.com/office/officeart/2005/8/layout/default"/>
    <dgm:cxn modelId="{5333017E-A8BA-4E49-8B35-C4B15588BF50}" type="presParOf" srcId="{9EE01D33-F62D-4897-9C1D-09C10F0FE11A}" destId="{046AA763-3A3C-47FF-B659-33CE8612EF3A}"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2579A0-6261-4554-ABD1-40D3039934A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DE814FD-83A4-478D-8AB6-FAE15D4FA4A9}">
      <dgm:prSet/>
      <dgm:spPr/>
      <dgm:t>
        <a:bodyPr/>
        <a:lstStyle/>
        <a:p>
          <a:r>
            <a:rPr lang="fr-CA"/>
            <a:t>Développer les aspects de son mandat par le biais d’AVQ et d’AVD, en particulier les DHS et l’autonomisation;</a:t>
          </a:r>
          <a:endParaRPr lang="en-US"/>
        </a:p>
      </dgm:t>
    </dgm:pt>
    <dgm:pt modelId="{AEA50850-BE53-4414-9779-C735CC63A123}" type="parTrans" cxnId="{757E9893-EDD7-4120-A0F0-455A5767C9DB}">
      <dgm:prSet/>
      <dgm:spPr/>
      <dgm:t>
        <a:bodyPr/>
        <a:lstStyle/>
        <a:p>
          <a:endParaRPr lang="en-US"/>
        </a:p>
      </dgm:t>
    </dgm:pt>
    <dgm:pt modelId="{8B93C6DD-E795-4855-809B-23015FEAF2D4}" type="sibTrans" cxnId="{757E9893-EDD7-4120-A0F0-455A5767C9DB}">
      <dgm:prSet/>
      <dgm:spPr/>
      <dgm:t>
        <a:bodyPr/>
        <a:lstStyle/>
        <a:p>
          <a:endParaRPr lang="en-US"/>
        </a:p>
      </dgm:t>
    </dgm:pt>
    <dgm:pt modelId="{D28600CD-5225-4890-9328-65E275F22C31}">
      <dgm:prSet/>
      <dgm:spPr/>
      <dgm:t>
        <a:bodyPr/>
        <a:lstStyle/>
        <a:p>
          <a:r>
            <a:rPr lang="fr-CA"/>
            <a:t>Élaborer et appliquer les PI. Faire la passation de certains outils cliniques autorisés. Rédaction des notes évolutives rigoureuses (tribunal)</a:t>
          </a:r>
          <a:endParaRPr lang="en-US"/>
        </a:p>
      </dgm:t>
    </dgm:pt>
    <dgm:pt modelId="{C37D4A73-3335-42CF-97C6-B8C03ACE9E66}" type="parTrans" cxnId="{6A199298-F52C-4885-8009-DFE34D0F0753}">
      <dgm:prSet/>
      <dgm:spPr/>
      <dgm:t>
        <a:bodyPr/>
        <a:lstStyle/>
        <a:p>
          <a:endParaRPr lang="en-US"/>
        </a:p>
      </dgm:t>
    </dgm:pt>
    <dgm:pt modelId="{30B0D00B-B397-4DB2-8EB2-2231FDA6A8F0}" type="sibTrans" cxnId="{6A199298-F52C-4885-8009-DFE34D0F0753}">
      <dgm:prSet/>
      <dgm:spPr/>
      <dgm:t>
        <a:bodyPr/>
        <a:lstStyle/>
        <a:p>
          <a:endParaRPr lang="en-US"/>
        </a:p>
      </dgm:t>
    </dgm:pt>
    <dgm:pt modelId="{AA8C53A7-4A6B-4B2E-974C-91E9F86DC0C1}">
      <dgm:prSet/>
      <dgm:spPr/>
      <dgm:t>
        <a:bodyPr/>
        <a:lstStyle/>
        <a:p>
          <a:r>
            <a:rPr lang="fr-CA"/>
            <a:t>Faire des suivis individuels et de groupe avec jeunes et familles;</a:t>
          </a:r>
          <a:endParaRPr lang="en-US"/>
        </a:p>
      </dgm:t>
    </dgm:pt>
    <dgm:pt modelId="{2F9E5547-1424-4577-9440-69C882AA2FA9}" type="parTrans" cxnId="{9E4541A0-6C86-446F-8501-DE8EA2CF69A2}">
      <dgm:prSet/>
      <dgm:spPr/>
      <dgm:t>
        <a:bodyPr/>
        <a:lstStyle/>
        <a:p>
          <a:endParaRPr lang="en-US"/>
        </a:p>
      </dgm:t>
    </dgm:pt>
    <dgm:pt modelId="{3D29AFC0-940B-41BF-A04A-DF82D9E30787}" type="sibTrans" cxnId="{9E4541A0-6C86-446F-8501-DE8EA2CF69A2}">
      <dgm:prSet/>
      <dgm:spPr/>
      <dgm:t>
        <a:bodyPr/>
        <a:lstStyle/>
        <a:p>
          <a:endParaRPr lang="en-US"/>
        </a:p>
      </dgm:t>
    </dgm:pt>
    <dgm:pt modelId="{AAB06068-A5A3-40B5-8C2F-4A2364D43929}">
      <dgm:prSet/>
      <dgm:spPr/>
      <dgm:t>
        <a:bodyPr/>
        <a:lstStyle/>
        <a:p>
          <a:r>
            <a:rPr lang="fr-CA"/>
            <a:t>Participer aux rencontres multidisciplinaires;</a:t>
          </a:r>
          <a:endParaRPr lang="en-US"/>
        </a:p>
      </dgm:t>
    </dgm:pt>
    <dgm:pt modelId="{2A323E07-ECF7-472E-8B7A-E0D36149E0B4}" type="parTrans" cxnId="{6E4BC8F9-604E-4E0A-9C91-9744596F708C}">
      <dgm:prSet/>
      <dgm:spPr/>
      <dgm:t>
        <a:bodyPr/>
        <a:lstStyle/>
        <a:p>
          <a:endParaRPr lang="en-US"/>
        </a:p>
      </dgm:t>
    </dgm:pt>
    <dgm:pt modelId="{20DC24DE-216C-49DD-BF57-9F0D699C3649}" type="sibTrans" cxnId="{6E4BC8F9-604E-4E0A-9C91-9744596F708C}">
      <dgm:prSet/>
      <dgm:spPr/>
      <dgm:t>
        <a:bodyPr/>
        <a:lstStyle/>
        <a:p>
          <a:endParaRPr lang="en-US"/>
        </a:p>
      </dgm:t>
    </dgm:pt>
    <dgm:pt modelId="{B028E9CE-B944-4760-AEE3-E51EDAC6ED19}">
      <dgm:prSet/>
      <dgm:spPr/>
      <dgm:t>
        <a:bodyPr/>
        <a:lstStyle/>
        <a:p>
          <a:r>
            <a:rPr lang="fr-CA"/>
            <a:t>Assurer la sécurité des jeunes avec une approche rassurante.</a:t>
          </a:r>
          <a:endParaRPr lang="en-US"/>
        </a:p>
      </dgm:t>
    </dgm:pt>
    <dgm:pt modelId="{F1C88EC0-F7A8-40AE-8F7D-A0D2BBD9846C}" type="parTrans" cxnId="{48FE70AE-CB61-4DEB-BD06-EDBE0FD5B4EE}">
      <dgm:prSet/>
      <dgm:spPr/>
      <dgm:t>
        <a:bodyPr/>
        <a:lstStyle/>
        <a:p>
          <a:endParaRPr lang="en-US"/>
        </a:p>
      </dgm:t>
    </dgm:pt>
    <dgm:pt modelId="{388F784D-6E0A-4E43-8CA5-26A680D8B9D6}" type="sibTrans" cxnId="{48FE70AE-CB61-4DEB-BD06-EDBE0FD5B4EE}">
      <dgm:prSet/>
      <dgm:spPr/>
      <dgm:t>
        <a:bodyPr/>
        <a:lstStyle/>
        <a:p>
          <a:endParaRPr lang="en-US"/>
        </a:p>
      </dgm:t>
    </dgm:pt>
    <dgm:pt modelId="{C6AF92BC-572E-4B04-9CF3-08E6699936B0}" type="pres">
      <dgm:prSet presAssocID="{5B2579A0-6261-4554-ABD1-40D3039934A7}" presName="root" presStyleCnt="0">
        <dgm:presLayoutVars>
          <dgm:dir/>
          <dgm:resizeHandles val="exact"/>
        </dgm:presLayoutVars>
      </dgm:prSet>
      <dgm:spPr/>
    </dgm:pt>
    <dgm:pt modelId="{89060591-430B-470C-8030-B7CDEB00151D}" type="pres">
      <dgm:prSet presAssocID="{6DE814FD-83A4-478D-8AB6-FAE15D4FA4A9}" presName="compNode" presStyleCnt="0"/>
      <dgm:spPr/>
    </dgm:pt>
    <dgm:pt modelId="{7574483D-A2E8-461D-BC2F-4B18452E53C4}" type="pres">
      <dgm:prSet presAssocID="{6DE814FD-83A4-478D-8AB6-FAE15D4FA4A9}" presName="bgRect" presStyleLbl="bgShp" presStyleIdx="0" presStyleCnt="5"/>
      <dgm:spPr/>
    </dgm:pt>
    <dgm:pt modelId="{521CEB0F-FD03-4A01-8D80-E71A5B5B626A}" type="pres">
      <dgm:prSet presAssocID="{6DE814FD-83A4-478D-8AB6-FAE15D4FA4A9}"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itations"/>
        </a:ext>
      </dgm:extLst>
    </dgm:pt>
    <dgm:pt modelId="{426315BA-D9A1-4F40-AF02-882185D9374A}" type="pres">
      <dgm:prSet presAssocID="{6DE814FD-83A4-478D-8AB6-FAE15D4FA4A9}" presName="spaceRect" presStyleCnt="0"/>
      <dgm:spPr/>
    </dgm:pt>
    <dgm:pt modelId="{F7AA0D51-DB27-4402-8990-F70031AA1930}" type="pres">
      <dgm:prSet presAssocID="{6DE814FD-83A4-478D-8AB6-FAE15D4FA4A9}" presName="parTx" presStyleLbl="revTx" presStyleIdx="0" presStyleCnt="5">
        <dgm:presLayoutVars>
          <dgm:chMax val="0"/>
          <dgm:chPref val="0"/>
        </dgm:presLayoutVars>
      </dgm:prSet>
      <dgm:spPr/>
    </dgm:pt>
    <dgm:pt modelId="{1A480EA8-69DE-41A9-80D2-6AA8F0CF6ABB}" type="pres">
      <dgm:prSet presAssocID="{8B93C6DD-E795-4855-809B-23015FEAF2D4}" presName="sibTrans" presStyleCnt="0"/>
      <dgm:spPr/>
    </dgm:pt>
    <dgm:pt modelId="{3FFCAA2A-448B-4074-9F78-09EE02A92B3F}" type="pres">
      <dgm:prSet presAssocID="{D28600CD-5225-4890-9328-65E275F22C31}" presName="compNode" presStyleCnt="0"/>
      <dgm:spPr/>
    </dgm:pt>
    <dgm:pt modelId="{7AEA8FF4-CD17-4AB1-B092-8BC50282AB16}" type="pres">
      <dgm:prSet presAssocID="{D28600CD-5225-4890-9328-65E275F22C31}" presName="bgRect" presStyleLbl="bgShp" presStyleIdx="1" presStyleCnt="5"/>
      <dgm:spPr/>
    </dgm:pt>
    <dgm:pt modelId="{09DCF837-6036-477D-9BF2-5406528C6707}" type="pres">
      <dgm:prSet presAssocID="{D28600CD-5225-4890-9328-65E275F22C3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rayon"/>
        </a:ext>
      </dgm:extLst>
    </dgm:pt>
    <dgm:pt modelId="{D7B6312E-BEB4-4A91-B631-751BDDED87E5}" type="pres">
      <dgm:prSet presAssocID="{D28600CD-5225-4890-9328-65E275F22C31}" presName="spaceRect" presStyleCnt="0"/>
      <dgm:spPr/>
    </dgm:pt>
    <dgm:pt modelId="{C6600B2F-22AA-4A53-B0B0-95062FC1F81F}" type="pres">
      <dgm:prSet presAssocID="{D28600CD-5225-4890-9328-65E275F22C31}" presName="parTx" presStyleLbl="revTx" presStyleIdx="1" presStyleCnt="5">
        <dgm:presLayoutVars>
          <dgm:chMax val="0"/>
          <dgm:chPref val="0"/>
        </dgm:presLayoutVars>
      </dgm:prSet>
      <dgm:spPr/>
    </dgm:pt>
    <dgm:pt modelId="{FA8095AD-758D-4DD2-87F0-6403460C876C}" type="pres">
      <dgm:prSet presAssocID="{30B0D00B-B397-4DB2-8EB2-2231FDA6A8F0}" presName="sibTrans" presStyleCnt="0"/>
      <dgm:spPr/>
    </dgm:pt>
    <dgm:pt modelId="{1CDF1942-FDA3-4CE7-B43D-E1B21CEFA695}" type="pres">
      <dgm:prSet presAssocID="{AA8C53A7-4A6B-4B2E-974C-91E9F86DC0C1}" presName="compNode" presStyleCnt="0"/>
      <dgm:spPr/>
    </dgm:pt>
    <dgm:pt modelId="{37E99522-C690-4AFE-AD2B-EA16D1D4FA4B}" type="pres">
      <dgm:prSet presAssocID="{AA8C53A7-4A6B-4B2E-974C-91E9F86DC0C1}" presName="bgRect" presStyleLbl="bgShp" presStyleIdx="2" presStyleCnt="5"/>
      <dgm:spPr/>
    </dgm:pt>
    <dgm:pt modelId="{7529C9CE-E415-4860-8D44-17D28BF002D9}" type="pres">
      <dgm:prSet presAssocID="{AA8C53A7-4A6B-4B2E-974C-91E9F86DC0C1}"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e"/>
        </a:ext>
      </dgm:extLst>
    </dgm:pt>
    <dgm:pt modelId="{48A4DFDA-7DDB-4AB3-9F2A-510FD0AF67ED}" type="pres">
      <dgm:prSet presAssocID="{AA8C53A7-4A6B-4B2E-974C-91E9F86DC0C1}" presName="spaceRect" presStyleCnt="0"/>
      <dgm:spPr/>
    </dgm:pt>
    <dgm:pt modelId="{B09561EE-6287-4C41-BAF5-B51BC500B6F5}" type="pres">
      <dgm:prSet presAssocID="{AA8C53A7-4A6B-4B2E-974C-91E9F86DC0C1}" presName="parTx" presStyleLbl="revTx" presStyleIdx="2" presStyleCnt="5">
        <dgm:presLayoutVars>
          <dgm:chMax val="0"/>
          <dgm:chPref val="0"/>
        </dgm:presLayoutVars>
      </dgm:prSet>
      <dgm:spPr/>
    </dgm:pt>
    <dgm:pt modelId="{09F04428-0C31-4967-8266-7419D05A6A53}" type="pres">
      <dgm:prSet presAssocID="{3D29AFC0-940B-41BF-A04A-DF82D9E30787}" presName="sibTrans" presStyleCnt="0"/>
      <dgm:spPr/>
    </dgm:pt>
    <dgm:pt modelId="{9FF2926A-F69E-4EDE-907C-50456F3B787C}" type="pres">
      <dgm:prSet presAssocID="{AAB06068-A5A3-40B5-8C2F-4A2364D43929}" presName="compNode" presStyleCnt="0"/>
      <dgm:spPr/>
    </dgm:pt>
    <dgm:pt modelId="{7B61F6A1-486B-4A5D-A521-172405AE4147}" type="pres">
      <dgm:prSet presAssocID="{AAB06068-A5A3-40B5-8C2F-4A2364D43929}" presName="bgRect" presStyleLbl="bgShp" presStyleIdx="3" presStyleCnt="5"/>
      <dgm:spPr/>
    </dgm:pt>
    <dgm:pt modelId="{A76DB0D5-B559-4463-89E6-AA326781C5B2}" type="pres">
      <dgm:prSet presAssocID="{AAB06068-A5A3-40B5-8C2F-4A2364D43929}"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oignée de main"/>
        </a:ext>
      </dgm:extLst>
    </dgm:pt>
    <dgm:pt modelId="{644EA6C4-8D87-45E7-8DDA-F4D9C49A6719}" type="pres">
      <dgm:prSet presAssocID="{AAB06068-A5A3-40B5-8C2F-4A2364D43929}" presName="spaceRect" presStyleCnt="0"/>
      <dgm:spPr/>
    </dgm:pt>
    <dgm:pt modelId="{9BFC62EE-3E87-4AAD-B1F3-E1ACB85BC2D9}" type="pres">
      <dgm:prSet presAssocID="{AAB06068-A5A3-40B5-8C2F-4A2364D43929}" presName="parTx" presStyleLbl="revTx" presStyleIdx="3" presStyleCnt="5">
        <dgm:presLayoutVars>
          <dgm:chMax val="0"/>
          <dgm:chPref val="0"/>
        </dgm:presLayoutVars>
      </dgm:prSet>
      <dgm:spPr/>
    </dgm:pt>
    <dgm:pt modelId="{611D283C-1606-493B-830C-4F9371D04292}" type="pres">
      <dgm:prSet presAssocID="{20DC24DE-216C-49DD-BF57-9F0D699C3649}" presName="sibTrans" presStyleCnt="0"/>
      <dgm:spPr/>
    </dgm:pt>
    <dgm:pt modelId="{A04C9916-AF95-4A81-8B2E-886509B5BA51}" type="pres">
      <dgm:prSet presAssocID="{B028E9CE-B944-4760-AEE3-E51EDAC6ED19}" presName="compNode" presStyleCnt="0"/>
      <dgm:spPr/>
    </dgm:pt>
    <dgm:pt modelId="{4D77ED2C-4595-4F2C-893E-F3FCC7CDC769}" type="pres">
      <dgm:prSet presAssocID="{B028E9CE-B944-4760-AEE3-E51EDAC6ED19}" presName="bgRect" presStyleLbl="bgShp" presStyleIdx="4" presStyleCnt="5"/>
      <dgm:spPr/>
    </dgm:pt>
    <dgm:pt modelId="{1302965B-BE0C-46DC-B09A-E50A288F7951}" type="pres">
      <dgm:prSet presAssocID="{B028E9CE-B944-4760-AEE3-E51EDAC6ED19}"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ild with Balloon"/>
        </a:ext>
      </dgm:extLst>
    </dgm:pt>
    <dgm:pt modelId="{AF819710-F600-409B-8751-BB2864D7D507}" type="pres">
      <dgm:prSet presAssocID="{B028E9CE-B944-4760-AEE3-E51EDAC6ED19}" presName="spaceRect" presStyleCnt="0"/>
      <dgm:spPr/>
    </dgm:pt>
    <dgm:pt modelId="{0F9F05F4-EE6D-4122-B065-5451017BB851}" type="pres">
      <dgm:prSet presAssocID="{B028E9CE-B944-4760-AEE3-E51EDAC6ED19}" presName="parTx" presStyleLbl="revTx" presStyleIdx="4" presStyleCnt="5">
        <dgm:presLayoutVars>
          <dgm:chMax val="0"/>
          <dgm:chPref val="0"/>
        </dgm:presLayoutVars>
      </dgm:prSet>
      <dgm:spPr/>
    </dgm:pt>
  </dgm:ptLst>
  <dgm:cxnLst>
    <dgm:cxn modelId="{489F6F0A-F1B5-46D2-BF53-C217AB9F2721}" type="presOf" srcId="{AA8C53A7-4A6B-4B2E-974C-91E9F86DC0C1}" destId="{B09561EE-6287-4C41-BAF5-B51BC500B6F5}" srcOrd="0" destOrd="0" presId="urn:microsoft.com/office/officeart/2018/2/layout/IconVerticalSolidList"/>
    <dgm:cxn modelId="{28DF411E-6733-4462-A572-327C95735A83}" type="presOf" srcId="{5B2579A0-6261-4554-ABD1-40D3039934A7}" destId="{C6AF92BC-572E-4B04-9CF3-08E6699936B0}" srcOrd="0" destOrd="0" presId="urn:microsoft.com/office/officeart/2018/2/layout/IconVerticalSolidList"/>
    <dgm:cxn modelId="{9ACFA926-4A33-4351-87B4-57FEB10A4DE1}" type="presOf" srcId="{6DE814FD-83A4-478D-8AB6-FAE15D4FA4A9}" destId="{F7AA0D51-DB27-4402-8990-F70031AA1930}" srcOrd="0" destOrd="0" presId="urn:microsoft.com/office/officeart/2018/2/layout/IconVerticalSolidList"/>
    <dgm:cxn modelId="{E897EE2C-F95D-415D-95F3-59682B6F1E28}" type="presOf" srcId="{D28600CD-5225-4890-9328-65E275F22C31}" destId="{C6600B2F-22AA-4A53-B0B0-95062FC1F81F}" srcOrd="0" destOrd="0" presId="urn:microsoft.com/office/officeart/2018/2/layout/IconVerticalSolidList"/>
    <dgm:cxn modelId="{C6159A44-37F9-47F2-A222-0712FA057C8A}" type="presOf" srcId="{B028E9CE-B944-4760-AEE3-E51EDAC6ED19}" destId="{0F9F05F4-EE6D-4122-B065-5451017BB851}" srcOrd="0" destOrd="0" presId="urn:microsoft.com/office/officeart/2018/2/layout/IconVerticalSolidList"/>
    <dgm:cxn modelId="{FB741B49-71B0-436A-AFBF-65880529DA96}" type="presOf" srcId="{AAB06068-A5A3-40B5-8C2F-4A2364D43929}" destId="{9BFC62EE-3E87-4AAD-B1F3-E1ACB85BC2D9}" srcOrd="0" destOrd="0" presId="urn:microsoft.com/office/officeart/2018/2/layout/IconVerticalSolidList"/>
    <dgm:cxn modelId="{757E9893-EDD7-4120-A0F0-455A5767C9DB}" srcId="{5B2579A0-6261-4554-ABD1-40D3039934A7}" destId="{6DE814FD-83A4-478D-8AB6-FAE15D4FA4A9}" srcOrd="0" destOrd="0" parTransId="{AEA50850-BE53-4414-9779-C735CC63A123}" sibTransId="{8B93C6DD-E795-4855-809B-23015FEAF2D4}"/>
    <dgm:cxn modelId="{6A199298-F52C-4885-8009-DFE34D0F0753}" srcId="{5B2579A0-6261-4554-ABD1-40D3039934A7}" destId="{D28600CD-5225-4890-9328-65E275F22C31}" srcOrd="1" destOrd="0" parTransId="{C37D4A73-3335-42CF-97C6-B8C03ACE9E66}" sibTransId="{30B0D00B-B397-4DB2-8EB2-2231FDA6A8F0}"/>
    <dgm:cxn modelId="{9E4541A0-6C86-446F-8501-DE8EA2CF69A2}" srcId="{5B2579A0-6261-4554-ABD1-40D3039934A7}" destId="{AA8C53A7-4A6B-4B2E-974C-91E9F86DC0C1}" srcOrd="2" destOrd="0" parTransId="{2F9E5547-1424-4577-9440-69C882AA2FA9}" sibTransId="{3D29AFC0-940B-41BF-A04A-DF82D9E30787}"/>
    <dgm:cxn modelId="{48FE70AE-CB61-4DEB-BD06-EDBE0FD5B4EE}" srcId="{5B2579A0-6261-4554-ABD1-40D3039934A7}" destId="{B028E9CE-B944-4760-AEE3-E51EDAC6ED19}" srcOrd="4" destOrd="0" parTransId="{F1C88EC0-F7A8-40AE-8F7D-A0D2BBD9846C}" sibTransId="{388F784D-6E0A-4E43-8CA5-26A680D8B9D6}"/>
    <dgm:cxn modelId="{6E4BC8F9-604E-4E0A-9C91-9744596F708C}" srcId="{5B2579A0-6261-4554-ABD1-40D3039934A7}" destId="{AAB06068-A5A3-40B5-8C2F-4A2364D43929}" srcOrd="3" destOrd="0" parTransId="{2A323E07-ECF7-472E-8B7A-E0D36149E0B4}" sibTransId="{20DC24DE-216C-49DD-BF57-9F0D699C3649}"/>
    <dgm:cxn modelId="{BBA8F6CF-ECB2-46B2-96A6-62FB5B0B2E4B}" type="presParOf" srcId="{C6AF92BC-572E-4B04-9CF3-08E6699936B0}" destId="{89060591-430B-470C-8030-B7CDEB00151D}" srcOrd="0" destOrd="0" presId="urn:microsoft.com/office/officeart/2018/2/layout/IconVerticalSolidList"/>
    <dgm:cxn modelId="{C4D05309-9697-4A80-BE41-A8B5465736B2}" type="presParOf" srcId="{89060591-430B-470C-8030-B7CDEB00151D}" destId="{7574483D-A2E8-461D-BC2F-4B18452E53C4}" srcOrd="0" destOrd="0" presId="urn:microsoft.com/office/officeart/2018/2/layout/IconVerticalSolidList"/>
    <dgm:cxn modelId="{D14B8D85-A50D-4F71-88A5-882551BD331B}" type="presParOf" srcId="{89060591-430B-470C-8030-B7CDEB00151D}" destId="{521CEB0F-FD03-4A01-8D80-E71A5B5B626A}" srcOrd="1" destOrd="0" presId="urn:microsoft.com/office/officeart/2018/2/layout/IconVerticalSolidList"/>
    <dgm:cxn modelId="{DC88624C-10B5-46FF-A9F7-596A1162CECC}" type="presParOf" srcId="{89060591-430B-470C-8030-B7CDEB00151D}" destId="{426315BA-D9A1-4F40-AF02-882185D9374A}" srcOrd="2" destOrd="0" presId="urn:microsoft.com/office/officeart/2018/2/layout/IconVerticalSolidList"/>
    <dgm:cxn modelId="{1D928E1D-103B-46CD-895B-2BC16EBE6C3A}" type="presParOf" srcId="{89060591-430B-470C-8030-B7CDEB00151D}" destId="{F7AA0D51-DB27-4402-8990-F70031AA1930}" srcOrd="3" destOrd="0" presId="urn:microsoft.com/office/officeart/2018/2/layout/IconVerticalSolidList"/>
    <dgm:cxn modelId="{8A20544A-F203-43D1-B9E4-08A94F0D933C}" type="presParOf" srcId="{C6AF92BC-572E-4B04-9CF3-08E6699936B0}" destId="{1A480EA8-69DE-41A9-80D2-6AA8F0CF6ABB}" srcOrd="1" destOrd="0" presId="urn:microsoft.com/office/officeart/2018/2/layout/IconVerticalSolidList"/>
    <dgm:cxn modelId="{061257D6-3173-4B9D-A81F-E54F0C3909BA}" type="presParOf" srcId="{C6AF92BC-572E-4B04-9CF3-08E6699936B0}" destId="{3FFCAA2A-448B-4074-9F78-09EE02A92B3F}" srcOrd="2" destOrd="0" presId="urn:microsoft.com/office/officeart/2018/2/layout/IconVerticalSolidList"/>
    <dgm:cxn modelId="{8B740B0C-4F56-4664-B9A7-5A7BFCC341FB}" type="presParOf" srcId="{3FFCAA2A-448B-4074-9F78-09EE02A92B3F}" destId="{7AEA8FF4-CD17-4AB1-B092-8BC50282AB16}" srcOrd="0" destOrd="0" presId="urn:microsoft.com/office/officeart/2018/2/layout/IconVerticalSolidList"/>
    <dgm:cxn modelId="{4B3B605B-B672-4FA2-B4B5-79295A38A95E}" type="presParOf" srcId="{3FFCAA2A-448B-4074-9F78-09EE02A92B3F}" destId="{09DCF837-6036-477D-9BF2-5406528C6707}" srcOrd="1" destOrd="0" presId="urn:microsoft.com/office/officeart/2018/2/layout/IconVerticalSolidList"/>
    <dgm:cxn modelId="{A1C61264-7C93-4994-853A-2E4B211CF895}" type="presParOf" srcId="{3FFCAA2A-448B-4074-9F78-09EE02A92B3F}" destId="{D7B6312E-BEB4-4A91-B631-751BDDED87E5}" srcOrd="2" destOrd="0" presId="urn:microsoft.com/office/officeart/2018/2/layout/IconVerticalSolidList"/>
    <dgm:cxn modelId="{9E5998EC-1C3C-43E4-AA11-FD0CE320A139}" type="presParOf" srcId="{3FFCAA2A-448B-4074-9F78-09EE02A92B3F}" destId="{C6600B2F-22AA-4A53-B0B0-95062FC1F81F}" srcOrd="3" destOrd="0" presId="urn:microsoft.com/office/officeart/2018/2/layout/IconVerticalSolidList"/>
    <dgm:cxn modelId="{6C9BEC5E-6412-4ED2-AE81-DEDDFAB35B86}" type="presParOf" srcId="{C6AF92BC-572E-4B04-9CF3-08E6699936B0}" destId="{FA8095AD-758D-4DD2-87F0-6403460C876C}" srcOrd="3" destOrd="0" presId="urn:microsoft.com/office/officeart/2018/2/layout/IconVerticalSolidList"/>
    <dgm:cxn modelId="{5926BD80-97D5-4C9C-B1E2-79A35E24259F}" type="presParOf" srcId="{C6AF92BC-572E-4B04-9CF3-08E6699936B0}" destId="{1CDF1942-FDA3-4CE7-B43D-E1B21CEFA695}" srcOrd="4" destOrd="0" presId="urn:microsoft.com/office/officeart/2018/2/layout/IconVerticalSolidList"/>
    <dgm:cxn modelId="{237E0F78-ED69-4F54-A318-A4295A86C285}" type="presParOf" srcId="{1CDF1942-FDA3-4CE7-B43D-E1B21CEFA695}" destId="{37E99522-C690-4AFE-AD2B-EA16D1D4FA4B}" srcOrd="0" destOrd="0" presId="urn:microsoft.com/office/officeart/2018/2/layout/IconVerticalSolidList"/>
    <dgm:cxn modelId="{D93E9BD2-F5B9-4378-8550-A5770B2A9880}" type="presParOf" srcId="{1CDF1942-FDA3-4CE7-B43D-E1B21CEFA695}" destId="{7529C9CE-E415-4860-8D44-17D28BF002D9}" srcOrd="1" destOrd="0" presId="urn:microsoft.com/office/officeart/2018/2/layout/IconVerticalSolidList"/>
    <dgm:cxn modelId="{330FDB58-BA67-416F-8966-74A49EDB6845}" type="presParOf" srcId="{1CDF1942-FDA3-4CE7-B43D-E1B21CEFA695}" destId="{48A4DFDA-7DDB-4AB3-9F2A-510FD0AF67ED}" srcOrd="2" destOrd="0" presId="urn:microsoft.com/office/officeart/2018/2/layout/IconVerticalSolidList"/>
    <dgm:cxn modelId="{59F8E176-4287-41AF-ADD7-2C9311E4A9C5}" type="presParOf" srcId="{1CDF1942-FDA3-4CE7-B43D-E1B21CEFA695}" destId="{B09561EE-6287-4C41-BAF5-B51BC500B6F5}" srcOrd="3" destOrd="0" presId="urn:microsoft.com/office/officeart/2018/2/layout/IconVerticalSolidList"/>
    <dgm:cxn modelId="{5E8818DF-F26E-4399-9675-C8334FA69FA1}" type="presParOf" srcId="{C6AF92BC-572E-4B04-9CF3-08E6699936B0}" destId="{09F04428-0C31-4967-8266-7419D05A6A53}" srcOrd="5" destOrd="0" presId="urn:microsoft.com/office/officeart/2018/2/layout/IconVerticalSolidList"/>
    <dgm:cxn modelId="{42D8D975-DC30-47A5-980A-2822D0B0B2C3}" type="presParOf" srcId="{C6AF92BC-572E-4B04-9CF3-08E6699936B0}" destId="{9FF2926A-F69E-4EDE-907C-50456F3B787C}" srcOrd="6" destOrd="0" presId="urn:microsoft.com/office/officeart/2018/2/layout/IconVerticalSolidList"/>
    <dgm:cxn modelId="{FA810424-EC10-49A5-B26C-0E9EEE4321DD}" type="presParOf" srcId="{9FF2926A-F69E-4EDE-907C-50456F3B787C}" destId="{7B61F6A1-486B-4A5D-A521-172405AE4147}" srcOrd="0" destOrd="0" presId="urn:microsoft.com/office/officeart/2018/2/layout/IconVerticalSolidList"/>
    <dgm:cxn modelId="{0941BD5E-8592-4F8D-9A28-8EED8468FE6E}" type="presParOf" srcId="{9FF2926A-F69E-4EDE-907C-50456F3B787C}" destId="{A76DB0D5-B559-4463-89E6-AA326781C5B2}" srcOrd="1" destOrd="0" presId="urn:microsoft.com/office/officeart/2018/2/layout/IconVerticalSolidList"/>
    <dgm:cxn modelId="{7F2B8B10-8803-4495-9721-61A03CDC6539}" type="presParOf" srcId="{9FF2926A-F69E-4EDE-907C-50456F3B787C}" destId="{644EA6C4-8D87-45E7-8DDA-F4D9C49A6719}" srcOrd="2" destOrd="0" presId="urn:microsoft.com/office/officeart/2018/2/layout/IconVerticalSolidList"/>
    <dgm:cxn modelId="{A9BD980D-2502-4E71-9A29-F2D13A7AAF7A}" type="presParOf" srcId="{9FF2926A-F69E-4EDE-907C-50456F3B787C}" destId="{9BFC62EE-3E87-4AAD-B1F3-E1ACB85BC2D9}" srcOrd="3" destOrd="0" presId="urn:microsoft.com/office/officeart/2018/2/layout/IconVerticalSolidList"/>
    <dgm:cxn modelId="{64414E05-2C68-4C4E-8109-BA1315A2341E}" type="presParOf" srcId="{C6AF92BC-572E-4B04-9CF3-08E6699936B0}" destId="{611D283C-1606-493B-830C-4F9371D04292}" srcOrd="7" destOrd="0" presId="urn:microsoft.com/office/officeart/2018/2/layout/IconVerticalSolidList"/>
    <dgm:cxn modelId="{E1B876D2-6CD3-43E6-8459-019D49A0E584}" type="presParOf" srcId="{C6AF92BC-572E-4B04-9CF3-08E6699936B0}" destId="{A04C9916-AF95-4A81-8B2E-886509B5BA51}" srcOrd="8" destOrd="0" presId="urn:microsoft.com/office/officeart/2018/2/layout/IconVerticalSolidList"/>
    <dgm:cxn modelId="{2F5D3746-B2A6-4624-8F45-86DF4FC53D44}" type="presParOf" srcId="{A04C9916-AF95-4A81-8B2E-886509B5BA51}" destId="{4D77ED2C-4595-4F2C-893E-F3FCC7CDC769}" srcOrd="0" destOrd="0" presId="urn:microsoft.com/office/officeart/2018/2/layout/IconVerticalSolidList"/>
    <dgm:cxn modelId="{EDAF47BA-EE89-478C-A06B-BC05221F06FA}" type="presParOf" srcId="{A04C9916-AF95-4A81-8B2E-886509B5BA51}" destId="{1302965B-BE0C-46DC-B09A-E50A288F7951}" srcOrd="1" destOrd="0" presId="urn:microsoft.com/office/officeart/2018/2/layout/IconVerticalSolidList"/>
    <dgm:cxn modelId="{65CB3564-20E9-4835-B2AC-2E596DBB29DE}" type="presParOf" srcId="{A04C9916-AF95-4A81-8B2E-886509B5BA51}" destId="{AF819710-F600-409B-8751-BB2864D7D507}" srcOrd="2" destOrd="0" presId="urn:microsoft.com/office/officeart/2018/2/layout/IconVerticalSolidList"/>
    <dgm:cxn modelId="{02AF910F-20E6-4DDA-BFB2-65328559CDD0}" type="presParOf" srcId="{A04C9916-AF95-4A81-8B2E-886509B5BA51}" destId="{0F9F05F4-EE6D-4122-B065-5451017BB85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749B79-2F0E-441E-9259-E8FE4F367596}" type="doc">
      <dgm:prSet loTypeId="urn:microsoft.com/office/officeart/2005/8/layout/process1" loCatId="process" qsTypeId="urn:microsoft.com/office/officeart/2005/8/quickstyle/simple1" qsCatId="simple" csTypeId="urn:microsoft.com/office/officeart/2005/8/colors/colorful1" csCatId="colorful" phldr="1"/>
      <dgm:spPr/>
      <dgm:t>
        <a:bodyPr/>
        <a:lstStyle/>
        <a:p>
          <a:endParaRPr lang="en-US"/>
        </a:p>
      </dgm:t>
    </dgm:pt>
    <dgm:pt modelId="{2F5CAF39-1699-4E6B-9409-E87EFFD1B66A}">
      <dgm:prSet/>
      <dgm:spPr/>
      <dgm:t>
        <a:bodyPr/>
        <a:lstStyle/>
        <a:p>
          <a:r>
            <a:rPr lang="fr-CA"/>
            <a:t>CJ= embauche +++ les éducateurs spécialisés</a:t>
          </a:r>
          <a:endParaRPr lang="en-US"/>
        </a:p>
      </dgm:t>
    </dgm:pt>
    <dgm:pt modelId="{1DA210C5-2339-4354-9F74-D1D69133EE6D}" type="parTrans" cxnId="{690BD058-4ED9-4621-9E67-16448789CF8E}">
      <dgm:prSet/>
      <dgm:spPr/>
      <dgm:t>
        <a:bodyPr/>
        <a:lstStyle/>
        <a:p>
          <a:endParaRPr lang="en-US"/>
        </a:p>
      </dgm:t>
    </dgm:pt>
    <dgm:pt modelId="{E15BC52A-47E8-4974-8756-0BBB5878CEF5}" type="sibTrans" cxnId="{690BD058-4ED9-4621-9E67-16448789CF8E}">
      <dgm:prSet/>
      <dgm:spPr/>
      <dgm:t>
        <a:bodyPr/>
        <a:lstStyle/>
        <a:p>
          <a:endParaRPr lang="en-US"/>
        </a:p>
      </dgm:t>
    </dgm:pt>
    <dgm:pt modelId="{6866F214-422B-4560-89D8-A972027971BC}">
      <dgm:prSet/>
      <dgm:spPr/>
      <dgm:t>
        <a:bodyPr/>
        <a:lstStyle/>
        <a:p>
          <a:r>
            <a:rPr lang="fr-CA" dirty="0"/>
            <a:t>Travail dans un cadre légal clair et restrictif: il faut prendre le temps de développer le lien de confiance avec le jeune</a:t>
          </a:r>
          <a:endParaRPr lang="en-US" dirty="0"/>
        </a:p>
      </dgm:t>
    </dgm:pt>
    <dgm:pt modelId="{CD6C0A33-2557-4BA1-91FA-20D47D2965C7}" type="parTrans" cxnId="{B824F04E-B306-4F4D-9864-500E7281E6A6}">
      <dgm:prSet/>
      <dgm:spPr/>
      <dgm:t>
        <a:bodyPr/>
        <a:lstStyle/>
        <a:p>
          <a:endParaRPr lang="en-US"/>
        </a:p>
      </dgm:t>
    </dgm:pt>
    <dgm:pt modelId="{F33E9024-A9D8-4647-9978-9FE9E7235C91}" type="sibTrans" cxnId="{B824F04E-B306-4F4D-9864-500E7281E6A6}">
      <dgm:prSet/>
      <dgm:spPr/>
      <dgm:t>
        <a:bodyPr/>
        <a:lstStyle/>
        <a:p>
          <a:endParaRPr lang="en-US"/>
        </a:p>
      </dgm:t>
    </dgm:pt>
    <dgm:pt modelId="{3FC29907-CFED-41A3-A9ED-19BBF67FA39A}">
      <dgm:prSet/>
      <dgm:spPr/>
      <dgm:t>
        <a:bodyPr/>
        <a:lstStyle/>
        <a:p>
          <a:r>
            <a:rPr lang="fr-CA" dirty="0"/>
            <a:t>Bien comprendre les problématiques complexes et variées de la clientèle</a:t>
          </a:r>
          <a:endParaRPr lang="en-US" dirty="0"/>
        </a:p>
      </dgm:t>
    </dgm:pt>
    <dgm:pt modelId="{024B9172-176B-44B9-8C39-41F2ED9FC23B}" type="parTrans" cxnId="{D5819165-C814-4124-840A-8ADF478C035A}">
      <dgm:prSet/>
      <dgm:spPr/>
      <dgm:t>
        <a:bodyPr/>
        <a:lstStyle/>
        <a:p>
          <a:endParaRPr lang="en-US"/>
        </a:p>
      </dgm:t>
    </dgm:pt>
    <dgm:pt modelId="{BE91D1DB-4C09-41E2-A4A4-E5798F97ADD9}" type="sibTrans" cxnId="{D5819165-C814-4124-840A-8ADF478C035A}">
      <dgm:prSet/>
      <dgm:spPr/>
      <dgm:t>
        <a:bodyPr/>
        <a:lstStyle/>
        <a:p>
          <a:endParaRPr lang="en-US"/>
        </a:p>
      </dgm:t>
    </dgm:pt>
    <dgm:pt modelId="{7E54F3E9-E909-4B77-B957-BA62120D03F4}">
      <dgm:prSet/>
      <dgm:spPr/>
      <dgm:t>
        <a:bodyPr/>
        <a:lstStyle/>
        <a:p>
          <a:r>
            <a:rPr lang="fr-CA"/>
            <a:t>Prévenir, éduquer accompagner </a:t>
          </a:r>
          <a:r>
            <a:rPr lang="fr-CA">
              <a:sym typeface="Wingdings" panose="05000000000000000000" pitchFamily="2" charset="2"/>
            </a:rPr>
            <a:t></a:t>
          </a:r>
          <a:endParaRPr lang="en-US"/>
        </a:p>
      </dgm:t>
    </dgm:pt>
    <dgm:pt modelId="{2028CFC1-4712-4057-9734-C2FD92A075A3}" type="parTrans" cxnId="{FA7B78AD-8F96-42A1-98FD-1121A0B38D0D}">
      <dgm:prSet/>
      <dgm:spPr/>
      <dgm:t>
        <a:bodyPr/>
        <a:lstStyle/>
        <a:p>
          <a:endParaRPr lang="en-US"/>
        </a:p>
      </dgm:t>
    </dgm:pt>
    <dgm:pt modelId="{A7364561-7F9E-45C5-A951-313D8F791F40}" type="sibTrans" cxnId="{FA7B78AD-8F96-42A1-98FD-1121A0B38D0D}">
      <dgm:prSet/>
      <dgm:spPr/>
      <dgm:t>
        <a:bodyPr/>
        <a:lstStyle/>
        <a:p>
          <a:endParaRPr lang="en-US"/>
        </a:p>
      </dgm:t>
    </dgm:pt>
    <dgm:pt modelId="{1998631B-737C-4304-B785-07B4E10045CB}" type="pres">
      <dgm:prSet presAssocID="{D3749B79-2F0E-441E-9259-E8FE4F367596}" presName="Name0" presStyleCnt="0">
        <dgm:presLayoutVars>
          <dgm:dir/>
          <dgm:resizeHandles val="exact"/>
        </dgm:presLayoutVars>
      </dgm:prSet>
      <dgm:spPr/>
    </dgm:pt>
    <dgm:pt modelId="{287F0BCE-84B5-4E83-A9BD-98BC749DC5EE}" type="pres">
      <dgm:prSet presAssocID="{2F5CAF39-1699-4E6B-9409-E87EFFD1B66A}" presName="node" presStyleLbl="node1" presStyleIdx="0" presStyleCnt="4">
        <dgm:presLayoutVars>
          <dgm:bulletEnabled val="1"/>
        </dgm:presLayoutVars>
      </dgm:prSet>
      <dgm:spPr/>
    </dgm:pt>
    <dgm:pt modelId="{D03E5C06-C64D-4D38-9E4E-0FC985B1311B}" type="pres">
      <dgm:prSet presAssocID="{E15BC52A-47E8-4974-8756-0BBB5878CEF5}" presName="sibTrans" presStyleLbl="sibTrans2D1" presStyleIdx="0" presStyleCnt="3"/>
      <dgm:spPr/>
    </dgm:pt>
    <dgm:pt modelId="{CF2D884E-D28B-4FEF-89DB-381C41C8450B}" type="pres">
      <dgm:prSet presAssocID="{E15BC52A-47E8-4974-8756-0BBB5878CEF5}" presName="connectorText" presStyleLbl="sibTrans2D1" presStyleIdx="0" presStyleCnt="3"/>
      <dgm:spPr/>
    </dgm:pt>
    <dgm:pt modelId="{3AF918C6-E1E0-4673-A1D1-A9D288B0238D}" type="pres">
      <dgm:prSet presAssocID="{6866F214-422B-4560-89D8-A972027971BC}" presName="node" presStyleLbl="node1" presStyleIdx="1" presStyleCnt="4">
        <dgm:presLayoutVars>
          <dgm:bulletEnabled val="1"/>
        </dgm:presLayoutVars>
      </dgm:prSet>
      <dgm:spPr/>
    </dgm:pt>
    <dgm:pt modelId="{5FEF5C4F-3CB4-419F-A8AF-C2DD828386C2}" type="pres">
      <dgm:prSet presAssocID="{F33E9024-A9D8-4647-9978-9FE9E7235C91}" presName="sibTrans" presStyleLbl="sibTrans2D1" presStyleIdx="1" presStyleCnt="3"/>
      <dgm:spPr/>
    </dgm:pt>
    <dgm:pt modelId="{1CB7F666-B913-426B-8BB2-A02D728D580D}" type="pres">
      <dgm:prSet presAssocID="{F33E9024-A9D8-4647-9978-9FE9E7235C91}" presName="connectorText" presStyleLbl="sibTrans2D1" presStyleIdx="1" presStyleCnt="3"/>
      <dgm:spPr/>
    </dgm:pt>
    <dgm:pt modelId="{9E8070BE-D87A-4A02-B77F-23C2B5C70406}" type="pres">
      <dgm:prSet presAssocID="{3FC29907-CFED-41A3-A9ED-19BBF67FA39A}" presName="node" presStyleLbl="node1" presStyleIdx="2" presStyleCnt="4">
        <dgm:presLayoutVars>
          <dgm:bulletEnabled val="1"/>
        </dgm:presLayoutVars>
      </dgm:prSet>
      <dgm:spPr/>
    </dgm:pt>
    <dgm:pt modelId="{186FFF7F-4626-4F25-B850-15AB90BF1C21}" type="pres">
      <dgm:prSet presAssocID="{BE91D1DB-4C09-41E2-A4A4-E5798F97ADD9}" presName="sibTrans" presStyleLbl="sibTrans2D1" presStyleIdx="2" presStyleCnt="3"/>
      <dgm:spPr/>
    </dgm:pt>
    <dgm:pt modelId="{3D7E4501-B118-414E-95B5-EFF272FFE00B}" type="pres">
      <dgm:prSet presAssocID="{BE91D1DB-4C09-41E2-A4A4-E5798F97ADD9}" presName="connectorText" presStyleLbl="sibTrans2D1" presStyleIdx="2" presStyleCnt="3"/>
      <dgm:spPr/>
    </dgm:pt>
    <dgm:pt modelId="{F18B7997-2E02-41F8-91CA-70021C2EBE76}" type="pres">
      <dgm:prSet presAssocID="{7E54F3E9-E909-4B77-B957-BA62120D03F4}" presName="node" presStyleLbl="node1" presStyleIdx="3" presStyleCnt="4">
        <dgm:presLayoutVars>
          <dgm:bulletEnabled val="1"/>
        </dgm:presLayoutVars>
      </dgm:prSet>
      <dgm:spPr/>
    </dgm:pt>
  </dgm:ptLst>
  <dgm:cxnLst>
    <dgm:cxn modelId="{6D93E85E-4CF1-449B-8F08-51156C41C1D4}" type="presOf" srcId="{E15BC52A-47E8-4974-8756-0BBB5878CEF5}" destId="{CF2D884E-D28B-4FEF-89DB-381C41C8450B}" srcOrd="1" destOrd="0" presId="urn:microsoft.com/office/officeart/2005/8/layout/process1"/>
    <dgm:cxn modelId="{D5819165-C814-4124-840A-8ADF478C035A}" srcId="{D3749B79-2F0E-441E-9259-E8FE4F367596}" destId="{3FC29907-CFED-41A3-A9ED-19BBF67FA39A}" srcOrd="2" destOrd="0" parTransId="{024B9172-176B-44B9-8C39-41F2ED9FC23B}" sibTransId="{BE91D1DB-4C09-41E2-A4A4-E5798F97ADD9}"/>
    <dgm:cxn modelId="{2B7B4C48-D989-4534-BF59-0118E7768422}" type="presOf" srcId="{BE91D1DB-4C09-41E2-A4A4-E5798F97ADD9}" destId="{3D7E4501-B118-414E-95B5-EFF272FFE00B}" srcOrd="1" destOrd="0" presId="urn:microsoft.com/office/officeart/2005/8/layout/process1"/>
    <dgm:cxn modelId="{B824F04E-B306-4F4D-9864-500E7281E6A6}" srcId="{D3749B79-2F0E-441E-9259-E8FE4F367596}" destId="{6866F214-422B-4560-89D8-A972027971BC}" srcOrd="1" destOrd="0" parTransId="{CD6C0A33-2557-4BA1-91FA-20D47D2965C7}" sibTransId="{F33E9024-A9D8-4647-9978-9FE9E7235C91}"/>
    <dgm:cxn modelId="{8BB6A950-E69A-4BF5-A5C4-6A2CA73F35AE}" type="presOf" srcId="{D3749B79-2F0E-441E-9259-E8FE4F367596}" destId="{1998631B-737C-4304-B785-07B4E10045CB}" srcOrd="0" destOrd="0" presId="urn:microsoft.com/office/officeart/2005/8/layout/process1"/>
    <dgm:cxn modelId="{26783C71-915B-4BDD-B73D-BB2BEB45B8D7}" type="presOf" srcId="{2F5CAF39-1699-4E6B-9409-E87EFFD1B66A}" destId="{287F0BCE-84B5-4E83-A9BD-98BC749DC5EE}" srcOrd="0" destOrd="0" presId="urn:microsoft.com/office/officeart/2005/8/layout/process1"/>
    <dgm:cxn modelId="{C8EA9F77-C035-44DE-BFF7-E71112C4F0C2}" type="presOf" srcId="{E15BC52A-47E8-4974-8756-0BBB5878CEF5}" destId="{D03E5C06-C64D-4D38-9E4E-0FC985B1311B}" srcOrd="0" destOrd="0" presId="urn:microsoft.com/office/officeart/2005/8/layout/process1"/>
    <dgm:cxn modelId="{690BD058-4ED9-4621-9E67-16448789CF8E}" srcId="{D3749B79-2F0E-441E-9259-E8FE4F367596}" destId="{2F5CAF39-1699-4E6B-9409-E87EFFD1B66A}" srcOrd="0" destOrd="0" parTransId="{1DA210C5-2339-4354-9F74-D1D69133EE6D}" sibTransId="{E15BC52A-47E8-4974-8756-0BBB5878CEF5}"/>
    <dgm:cxn modelId="{B7549995-E656-4495-A081-75AACF38918C}" type="presOf" srcId="{F33E9024-A9D8-4647-9978-9FE9E7235C91}" destId="{1CB7F666-B913-426B-8BB2-A02D728D580D}" srcOrd="1" destOrd="0" presId="urn:microsoft.com/office/officeart/2005/8/layout/process1"/>
    <dgm:cxn modelId="{56D14C9A-B96F-488B-BF7F-CCD452B0FD99}" type="presOf" srcId="{3FC29907-CFED-41A3-A9ED-19BBF67FA39A}" destId="{9E8070BE-D87A-4A02-B77F-23C2B5C70406}" srcOrd="0" destOrd="0" presId="urn:microsoft.com/office/officeart/2005/8/layout/process1"/>
    <dgm:cxn modelId="{4D65DD9A-F59D-4DB3-A9E4-9D30D700FC55}" type="presOf" srcId="{F33E9024-A9D8-4647-9978-9FE9E7235C91}" destId="{5FEF5C4F-3CB4-419F-A8AF-C2DD828386C2}" srcOrd="0" destOrd="0" presId="urn:microsoft.com/office/officeart/2005/8/layout/process1"/>
    <dgm:cxn modelId="{162DA5AA-2086-4092-BA29-B79689708ECC}" type="presOf" srcId="{6866F214-422B-4560-89D8-A972027971BC}" destId="{3AF918C6-E1E0-4673-A1D1-A9D288B0238D}" srcOrd="0" destOrd="0" presId="urn:microsoft.com/office/officeart/2005/8/layout/process1"/>
    <dgm:cxn modelId="{FA7B78AD-8F96-42A1-98FD-1121A0B38D0D}" srcId="{D3749B79-2F0E-441E-9259-E8FE4F367596}" destId="{7E54F3E9-E909-4B77-B957-BA62120D03F4}" srcOrd="3" destOrd="0" parTransId="{2028CFC1-4712-4057-9734-C2FD92A075A3}" sibTransId="{A7364561-7F9E-45C5-A951-313D8F791F40}"/>
    <dgm:cxn modelId="{7F98EEBE-905C-4C9A-9E49-0AE6348A8325}" type="presOf" srcId="{BE91D1DB-4C09-41E2-A4A4-E5798F97ADD9}" destId="{186FFF7F-4626-4F25-B850-15AB90BF1C21}" srcOrd="0" destOrd="0" presId="urn:microsoft.com/office/officeart/2005/8/layout/process1"/>
    <dgm:cxn modelId="{9205CEC5-2C6C-4001-B8E0-6FCF5B873293}" type="presOf" srcId="{7E54F3E9-E909-4B77-B957-BA62120D03F4}" destId="{F18B7997-2E02-41F8-91CA-70021C2EBE76}" srcOrd="0" destOrd="0" presId="urn:microsoft.com/office/officeart/2005/8/layout/process1"/>
    <dgm:cxn modelId="{F64767B9-BA8A-4194-9C1C-44CBFE9A612C}" type="presParOf" srcId="{1998631B-737C-4304-B785-07B4E10045CB}" destId="{287F0BCE-84B5-4E83-A9BD-98BC749DC5EE}" srcOrd="0" destOrd="0" presId="urn:microsoft.com/office/officeart/2005/8/layout/process1"/>
    <dgm:cxn modelId="{3A18168D-C0BF-4CF0-ADAC-7629CC495216}" type="presParOf" srcId="{1998631B-737C-4304-B785-07B4E10045CB}" destId="{D03E5C06-C64D-4D38-9E4E-0FC985B1311B}" srcOrd="1" destOrd="0" presId="urn:microsoft.com/office/officeart/2005/8/layout/process1"/>
    <dgm:cxn modelId="{F878CD0C-4EAC-4109-8554-AC7E28A7E81F}" type="presParOf" srcId="{D03E5C06-C64D-4D38-9E4E-0FC985B1311B}" destId="{CF2D884E-D28B-4FEF-89DB-381C41C8450B}" srcOrd="0" destOrd="0" presId="urn:microsoft.com/office/officeart/2005/8/layout/process1"/>
    <dgm:cxn modelId="{6969382C-C4DE-4D29-9F35-02951E8DF111}" type="presParOf" srcId="{1998631B-737C-4304-B785-07B4E10045CB}" destId="{3AF918C6-E1E0-4673-A1D1-A9D288B0238D}" srcOrd="2" destOrd="0" presId="urn:microsoft.com/office/officeart/2005/8/layout/process1"/>
    <dgm:cxn modelId="{716DB92C-D164-47E4-84D5-42C010B8EF62}" type="presParOf" srcId="{1998631B-737C-4304-B785-07B4E10045CB}" destId="{5FEF5C4F-3CB4-419F-A8AF-C2DD828386C2}" srcOrd="3" destOrd="0" presId="urn:microsoft.com/office/officeart/2005/8/layout/process1"/>
    <dgm:cxn modelId="{EA69495B-FC72-4C53-ADB9-C04CAA805AD4}" type="presParOf" srcId="{5FEF5C4F-3CB4-419F-A8AF-C2DD828386C2}" destId="{1CB7F666-B913-426B-8BB2-A02D728D580D}" srcOrd="0" destOrd="0" presId="urn:microsoft.com/office/officeart/2005/8/layout/process1"/>
    <dgm:cxn modelId="{9E33E51C-9658-47C3-A92E-E52E9734A947}" type="presParOf" srcId="{1998631B-737C-4304-B785-07B4E10045CB}" destId="{9E8070BE-D87A-4A02-B77F-23C2B5C70406}" srcOrd="4" destOrd="0" presId="urn:microsoft.com/office/officeart/2005/8/layout/process1"/>
    <dgm:cxn modelId="{1465A9ED-A3D9-4625-9986-14DA26C9931D}" type="presParOf" srcId="{1998631B-737C-4304-B785-07B4E10045CB}" destId="{186FFF7F-4626-4F25-B850-15AB90BF1C21}" srcOrd="5" destOrd="0" presId="urn:microsoft.com/office/officeart/2005/8/layout/process1"/>
    <dgm:cxn modelId="{9AC9D6C8-1F31-45D6-B87F-A48CA4C87971}" type="presParOf" srcId="{186FFF7F-4626-4F25-B850-15AB90BF1C21}" destId="{3D7E4501-B118-414E-95B5-EFF272FFE00B}" srcOrd="0" destOrd="0" presId="urn:microsoft.com/office/officeart/2005/8/layout/process1"/>
    <dgm:cxn modelId="{E6E22C14-32C5-42E2-B98F-A527AB100439}" type="presParOf" srcId="{1998631B-737C-4304-B785-07B4E10045CB}" destId="{F18B7997-2E02-41F8-91CA-70021C2EBE76}"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8598C9-F07D-4C67-8041-8B46047CC6E3}">
      <dsp:nvSpPr>
        <dsp:cNvPr id="0" name=""/>
        <dsp:cNvSpPr/>
      </dsp:nvSpPr>
      <dsp:spPr>
        <a:xfrm>
          <a:off x="561252" y="0"/>
          <a:ext cx="5970749" cy="5970749"/>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4059DA-ADB8-48EA-A145-BD2309A23352}">
      <dsp:nvSpPr>
        <dsp:cNvPr id="0" name=""/>
        <dsp:cNvSpPr/>
      </dsp:nvSpPr>
      <dsp:spPr>
        <a:xfrm>
          <a:off x="1128473" y="567221"/>
          <a:ext cx="2328592" cy="2328592"/>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CA" sz="1700" kern="1200"/>
            <a:t>Grand employeur d’éducateurs spécialisés (le nombre le plus élevé de TES se retrouve en CJ)</a:t>
          </a:r>
          <a:endParaRPr lang="en-US" sz="1700" kern="1200"/>
        </a:p>
      </dsp:txBody>
      <dsp:txXfrm>
        <a:off x="1242145" y="680893"/>
        <a:ext cx="2101248" cy="2101248"/>
      </dsp:txXfrm>
    </dsp:sp>
    <dsp:sp modelId="{4D57705D-2DE5-445F-901E-91D0848A0773}">
      <dsp:nvSpPr>
        <dsp:cNvPr id="0" name=""/>
        <dsp:cNvSpPr/>
      </dsp:nvSpPr>
      <dsp:spPr>
        <a:xfrm>
          <a:off x="3636187" y="567221"/>
          <a:ext cx="2328592" cy="2328592"/>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CA" sz="1700" kern="1200"/>
            <a:t>16 CJ au Québec, pour les enfants de 0 à 18 ans moins un jour dont la sécurité et/ou le développement est compromis</a:t>
          </a:r>
          <a:endParaRPr lang="en-US" sz="1700" kern="1200"/>
        </a:p>
      </dsp:txBody>
      <dsp:txXfrm>
        <a:off x="3749859" y="680893"/>
        <a:ext cx="2101248" cy="2101248"/>
      </dsp:txXfrm>
    </dsp:sp>
    <dsp:sp modelId="{CD5D864B-4248-4C29-912E-B1BA9A00A449}">
      <dsp:nvSpPr>
        <dsp:cNvPr id="0" name=""/>
        <dsp:cNvSpPr/>
      </dsp:nvSpPr>
      <dsp:spPr>
        <a:xfrm>
          <a:off x="1128473" y="3074935"/>
          <a:ext cx="2328592" cy="2328592"/>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CA" sz="1700" kern="1200"/>
            <a:t>Jeunes sous la loi LPJ et/ou LSJPA</a:t>
          </a:r>
          <a:endParaRPr lang="en-US" sz="1700" kern="1200"/>
        </a:p>
      </dsp:txBody>
      <dsp:txXfrm>
        <a:off x="1242145" y="3188607"/>
        <a:ext cx="2101248" cy="2101248"/>
      </dsp:txXfrm>
    </dsp:sp>
    <dsp:sp modelId="{977BF2EB-6AAF-4CB4-A56E-1822B309DD0A}">
      <dsp:nvSpPr>
        <dsp:cNvPr id="0" name=""/>
        <dsp:cNvSpPr/>
      </dsp:nvSpPr>
      <dsp:spPr>
        <a:xfrm>
          <a:off x="3636187" y="3074935"/>
          <a:ext cx="2328592" cy="2328592"/>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CA" sz="1700" kern="1200" dirty="0"/>
            <a:t>Rappel que les CJ regroupent les missions des CPEJ et des CRJDA et CRMDA</a:t>
          </a:r>
          <a:endParaRPr lang="en-US" sz="1700" kern="1200" dirty="0"/>
        </a:p>
      </dsp:txBody>
      <dsp:txXfrm>
        <a:off x="3749859" y="3188607"/>
        <a:ext cx="2101248" cy="21012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5287CC-9CB6-4949-87A3-71C7D4DFE03A}">
      <dsp:nvSpPr>
        <dsp:cNvPr id="0" name=""/>
        <dsp:cNvSpPr/>
      </dsp:nvSpPr>
      <dsp:spPr>
        <a:xfrm>
          <a:off x="255116" y="522"/>
          <a:ext cx="2841919" cy="1705151"/>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CA" sz="1700" kern="1200"/>
            <a:t>Loi sur le système de santé et de services sociaux (LSSSS) –Fiche 3, Dostie</a:t>
          </a:r>
          <a:endParaRPr lang="en-US" sz="1700" kern="1200"/>
        </a:p>
      </dsp:txBody>
      <dsp:txXfrm>
        <a:off x="255116" y="522"/>
        <a:ext cx="2841919" cy="1705151"/>
      </dsp:txXfrm>
    </dsp:sp>
    <dsp:sp modelId="{9E9E4C5A-E255-4AA4-87E5-C0D42FE1CB81}">
      <dsp:nvSpPr>
        <dsp:cNvPr id="0" name=""/>
        <dsp:cNvSpPr/>
      </dsp:nvSpPr>
      <dsp:spPr>
        <a:xfrm>
          <a:off x="3381227" y="522"/>
          <a:ext cx="2841919" cy="1705151"/>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CA" sz="1700" kern="1200"/>
            <a:t>Loi sur la protection des personnes dont l’état mental présente un danger pour elles-mêmes ou pour autrui (LPP)- Fiche 4, Dostie</a:t>
          </a:r>
          <a:endParaRPr lang="en-US" sz="1700" kern="1200"/>
        </a:p>
      </dsp:txBody>
      <dsp:txXfrm>
        <a:off x="3381227" y="522"/>
        <a:ext cx="2841919" cy="1705151"/>
      </dsp:txXfrm>
    </dsp:sp>
    <dsp:sp modelId="{CAAB4AAC-7185-45C6-91F4-060253F82911}">
      <dsp:nvSpPr>
        <dsp:cNvPr id="0" name=""/>
        <dsp:cNvSpPr/>
      </dsp:nvSpPr>
      <dsp:spPr>
        <a:xfrm>
          <a:off x="6507339" y="522"/>
          <a:ext cx="2841919" cy="1705151"/>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CA" sz="1700" kern="1200"/>
            <a:t>Loi sur le curateur public (représentation des mineurs pp.55-59) – Fiche 5, Dostie</a:t>
          </a:r>
          <a:endParaRPr lang="en-US" sz="1700" kern="1200"/>
        </a:p>
      </dsp:txBody>
      <dsp:txXfrm>
        <a:off x="6507339" y="522"/>
        <a:ext cx="2841919" cy="1705151"/>
      </dsp:txXfrm>
    </dsp:sp>
    <dsp:sp modelId="{7B9BA0B7-094E-47C7-85B1-7D618C8299E7}">
      <dsp:nvSpPr>
        <dsp:cNvPr id="0" name=""/>
        <dsp:cNvSpPr/>
      </dsp:nvSpPr>
      <dsp:spPr>
        <a:xfrm>
          <a:off x="255116" y="1989865"/>
          <a:ext cx="2841919" cy="1705151"/>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CA" sz="1700" kern="1200"/>
            <a:t>Loi assurant l’exercice des droits des personnes handicapées en vue de leur intégration scolaire, professionnelle et sociale (LPH)- Fiche 6, Dostie</a:t>
          </a:r>
          <a:endParaRPr lang="en-US" sz="1700" kern="1200"/>
        </a:p>
      </dsp:txBody>
      <dsp:txXfrm>
        <a:off x="255116" y="1989865"/>
        <a:ext cx="2841919" cy="1705151"/>
      </dsp:txXfrm>
    </dsp:sp>
    <dsp:sp modelId="{FDF199C7-A20F-4E6B-A192-1B5953669FDC}">
      <dsp:nvSpPr>
        <dsp:cNvPr id="0" name=""/>
        <dsp:cNvSpPr/>
      </dsp:nvSpPr>
      <dsp:spPr>
        <a:xfrm>
          <a:off x="3381227" y="1989865"/>
          <a:ext cx="2841919" cy="1705151"/>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CA" sz="1700" kern="1200" dirty="0"/>
            <a:t>Loi de la protection de la jeunesse (LPJ)- Fiche 8, Dostie</a:t>
          </a:r>
          <a:endParaRPr lang="en-US" sz="1700" kern="1200" dirty="0"/>
        </a:p>
      </dsp:txBody>
      <dsp:txXfrm>
        <a:off x="3381227" y="1989865"/>
        <a:ext cx="2841919" cy="1705151"/>
      </dsp:txXfrm>
    </dsp:sp>
    <dsp:sp modelId="{046AA763-3A3C-47FF-B659-33CE8612EF3A}">
      <dsp:nvSpPr>
        <dsp:cNvPr id="0" name=""/>
        <dsp:cNvSpPr/>
      </dsp:nvSpPr>
      <dsp:spPr>
        <a:xfrm>
          <a:off x="6507339" y="1989865"/>
          <a:ext cx="2841919" cy="1705151"/>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CA" sz="1700" kern="1200" dirty="0"/>
            <a:t>Loi sur le système de justice pénale pour adolescents (LSJPA) -Fiche 9, Dostie</a:t>
          </a:r>
          <a:endParaRPr lang="en-US" sz="1700" kern="1200" dirty="0"/>
        </a:p>
      </dsp:txBody>
      <dsp:txXfrm>
        <a:off x="6507339" y="1989865"/>
        <a:ext cx="2841919" cy="17051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74483D-A2E8-461D-BC2F-4B18452E53C4}">
      <dsp:nvSpPr>
        <dsp:cNvPr id="0" name=""/>
        <dsp:cNvSpPr/>
      </dsp:nvSpPr>
      <dsp:spPr>
        <a:xfrm>
          <a:off x="0" y="2887"/>
          <a:ext cx="9604375" cy="61496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1CEB0F-FD03-4A01-8D80-E71A5B5B626A}">
      <dsp:nvSpPr>
        <dsp:cNvPr id="0" name=""/>
        <dsp:cNvSpPr/>
      </dsp:nvSpPr>
      <dsp:spPr>
        <a:xfrm>
          <a:off x="186025" y="141253"/>
          <a:ext cx="338228" cy="3382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7AA0D51-DB27-4402-8990-F70031AA1930}">
      <dsp:nvSpPr>
        <dsp:cNvPr id="0" name=""/>
        <dsp:cNvSpPr/>
      </dsp:nvSpPr>
      <dsp:spPr>
        <a:xfrm>
          <a:off x="710279" y="2887"/>
          <a:ext cx="8894095" cy="61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083" tIns="65083" rIns="65083" bIns="65083" numCol="1" spcCol="1270" anchor="ctr" anchorCtr="0">
          <a:noAutofit/>
        </a:bodyPr>
        <a:lstStyle/>
        <a:p>
          <a:pPr marL="0" lvl="0" indent="0" algn="l" defTabSz="755650">
            <a:lnSpc>
              <a:spcPct val="90000"/>
            </a:lnSpc>
            <a:spcBef>
              <a:spcPct val="0"/>
            </a:spcBef>
            <a:spcAft>
              <a:spcPct val="35000"/>
            </a:spcAft>
            <a:buNone/>
          </a:pPr>
          <a:r>
            <a:rPr lang="fr-CA" sz="1700" kern="1200"/>
            <a:t>Développer les aspects de son mandat par le biais d’AVQ et d’AVD, en particulier les DHS et l’autonomisation;</a:t>
          </a:r>
          <a:endParaRPr lang="en-US" sz="1700" kern="1200"/>
        </a:p>
      </dsp:txBody>
      <dsp:txXfrm>
        <a:off x="710279" y="2887"/>
        <a:ext cx="8894095" cy="614960"/>
      </dsp:txXfrm>
    </dsp:sp>
    <dsp:sp modelId="{7AEA8FF4-CD17-4AB1-B092-8BC50282AB16}">
      <dsp:nvSpPr>
        <dsp:cNvPr id="0" name=""/>
        <dsp:cNvSpPr/>
      </dsp:nvSpPr>
      <dsp:spPr>
        <a:xfrm>
          <a:off x="0" y="771588"/>
          <a:ext cx="9604375" cy="61496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DCF837-6036-477D-9BF2-5406528C6707}">
      <dsp:nvSpPr>
        <dsp:cNvPr id="0" name=""/>
        <dsp:cNvSpPr/>
      </dsp:nvSpPr>
      <dsp:spPr>
        <a:xfrm>
          <a:off x="186025" y="909954"/>
          <a:ext cx="338228" cy="33822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6600B2F-22AA-4A53-B0B0-95062FC1F81F}">
      <dsp:nvSpPr>
        <dsp:cNvPr id="0" name=""/>
        <dsp:cNvSpPr/>
      </dsp:nvSpPr>
      <dsp:spPr>
        <a:xfrm>
          <a:off x="710279" y="771588"/>
          <a:ext cx="8894095" cy="61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083" tIns="65083" rIns="65083" bIns="65083" numCol="1" spcCol="1270" anchor="ctr" anchorCtr="0">
          <a:noAutofit/>
        </a:bodyPr>
        <a:lstStyle/>
        <a:p>
          <a:pPr marL="0" lvl="0" indent="0" algn="l" defTabSz="755650">
            <a:lnSpc>
              <a:spcPct val="90000"/>
            </a:lnSpc>
            <a:spcBef>
              <a:spcPct val="0"/>
            </a:spcBef>
            <a:spcAft>
              <a:spcPct val="35000"/>
            </a:spcAft>
            <a:buNone/>
          </a:pPr>
          <a:r>
            <a:rPr lang="fr-CA" sz="1700" kern="1200"/>
            <a:t>Élaborer et appliquer les PI. Faire la passation de certains outils cliniques autorisés. Rédaction des notes évolutives rigoureuses (tribunal)</a:t>
          </a:r>
          <a:endParaRPr lang="en-US" sz="1700" kern="1200"/>
        </a:p>
      </dsp:txBody>
      <dsp:txXfrm>
        <a:off x="710279" y="771588"/>
        <a:ext cx="8894095" cy="614960"/>
      </dsp:txXfrm>
    </dsp:sp>
    <dsp:sp modelId="{37E99522-C690-4AFE-AD2B-EA16D1D4FA4B}">
      <dsp:nvSpPr>
        <dsp:cNvPr id="0" name=""/>
        <dsp:cNvSpPr/>
      </dsp:nvSpPr>
      <dsp:spPr>
        <a:xfrm>
          <a:off x="0" y="1540289"/>
          <a:ext cx="9604375" cy="61496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29C9CE-E415-4860-8D44-17D28BF002D9}">
      <dsp:nvSpPr>
        <dsp:cNvPr id="0" name=""/>
        <dsp:cNvSpPr/>
      </dsp:nvSpPr>
      <dsp:spPr>
        <a:xfrm>
          <a:off x="186025" y="1678655"/>
          <a:ext cx="338228" cy="33822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09561EE-6287-4C41-BAF5-B51BC500B6F5}">
      <dsp:nvSpPr>
        <dsp:cNvPr id="0" name=""/>
        <dsp:cNvSpPr/>
      </dsp:nvSpPr>
      <dsp:spPr>
        <a:xfrm>
          <a:off x="710279" y="1540289"/>
          <a:ext cx="8894095" cy="61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083" tIns="65083" rIns="65083" bIns="65083" numCol="1" spcCol="1270" anchor="ctr" anchorCtr="0">
          <a:noAutofit/>
        </a:bodyPr>
        <a:lstStyle/>
        <a:p>
          <a:pPr marL="0" lvl="0" indent="0" algn="l" defTabSz="755650">
            <a:lnSpc>
              <a:spcPct val="90000"/>
            </a:lnSpc>
            <a:spcBef>
              <a:spcPct val="0"/>
            </a:spcBef>
            <a:spcAft>
              <a:spcPct val="35000"/>
            </a:spcAft>
            <a:buNone/>
          </a:pPr>
          <a:r>
            <a:rPr lang="fr-CA" sz="1700" kern="1200"/>
            <a:t>Faire des suivis individuels et de groupe avec jeunes et familles;</a:t>
          </a:r>
          <a:endParaRPr lang="en-US" sz="1700" kern="1200"/>
        </a:p>
      </dsp:txBody>
      <dsp:txXfrm>
        <a:off x="710279" y="1540289"/>
        <a:ext cx="8894095" cy="614960"/>
      </dsp:txXfrm>
    </dsp:sp>
    <dsp:sp modelId="{7B61F6A1-486B-4A5D-A521-172405AE4147}">
      <dsp:nvSpPr>
        <dsp:cNvPr id="0" name=""/>
        <dsp:cNvSpPr/>
      </dsp:nvSpPr>
      <dsp:spPr>
        <a:xfrm>
          <a:off x="0" y="2308990"/>
          <a:ext cx="9604375" cy="61496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6DB0D5-B559-4463-89E6-AA326781C5B2}">
      <dsp:nvSpPr>
        <dsp:cNvPr id="0" name=""/>
        <dsp:cNvSpPr/>
      </dsp:nvSpPr>
      <dsp:spPr>
        <a:xfrm>
          <a:off x="186025" y="2447356"/>
          <a:ext cx="338228" cy="33822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BFC62EE-3E87-4AAD-B1F3-E1ACB85BC2D9}">
      <dsp:nvSpPr>
        <dsp:cNvPr id="0" name=""/>
        <dsp:cNvSpPr/>
      </dsp:nvSpPr>
      <dsp:spPr>
        <a:xfrm>
          <a:off x="710279" y="2308990"/>
          <a:ext cx="8894095" cy="61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083" tIns="65083" rIns="65083" bIns="65083" numCol="1" spcCol="1270" anchor="ctr" anchorCtr="0">
          <a:noAutofit/>
        </a:bodyPr>
        <a:lstStyle/>
        <a:p>
          <a:pPr marL="0" lvl="0" indent="0" algn="l" defTabSz="755650">
            <a:lnSpc>
              <a:spcPct val="90000"/>
            </a:lnSpc>
            <a:spcBef>
              <a:spcPct val="0"/>
            </a:spcBef>
            <a:spcAft>
              <a:spcPct val="35000"/>
            </a:spcAft>
            <a:buNone/>
          </a:pPr>
          <a:r>
            <a:rPr lang="fr-CA" sz="1700" kern="1200"/>
            <a:t>Participer aux rencontres multidisciplinaires;</a:t>
          </a:r>
          <a:endParaRPr lang="en-US" sz="1700" kern="1200"/>
        </a:p>
      </dsp:txBody>
      <dsp:txXfrm>
        <a:off x="710279" y="2308990"/>
        <a:ext cx="8894095" cy="614960"/>
      </dsp:txXfrm>
    </dsp:sp>
    <dsp:sp modelId="{4D77ED2C-4595-4F2C-893E-F3FCC7CDC769}">
      <dsp:nvSpPr>
        <dsp:cNvPr id="0" name=""/>
        <dsp:cNvSpPr/>
      </dsp:nvSpPr>
      <dsp:spPr>
        <a:xfrm>
          <a:off x="0" y="3077691"/>
          <a:ext cx="9604375" cy="614960"/>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02965B-BE0C-46DC-B09A-E50A288F7951}">
      <dsp:nvSpPr>
        <dsp:cNvPr id="0" name=""/>
        <dsp:cNvSpPr/>
      </dsp:nvSpPr>
      <dsp:spPr>
        <a:xfrm>
          <a:off x="186025" y="3216058"/>
          <a:ext cx="338228" cy="33822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F9F05F4-EE6D-4122-B065-5451017BB851}">
      <dsp:nvSpPr>
        <dsp:cNvPr id="0" name=""/>
        <dsp:cNvSpPr/>
      </dsp:nvSpPr>
      <dsp:spPr>
        <a:xfrm>
          <a:off x="710279" y="3077691"/>
          <a:ext cx="8894095" cy="61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083" tIns="65083" rIns="65083" bIns="65083" numCol="1" spcCol="1270" anchor="ctr" anchorCtr="0">
          <a:noAutofit/>
        </a:bodyPr>
        <a:lstStyle/>
        <a:p>
          <a:pPr marL="0" lvl="0" indent="0" algn="l" defTabSz="755650">
            <a:lnSpc>
              <a:spcPct val="90000"/>
            </a:lnSpc>
            <a:spcBef>
              <a:spcPct val="0"/>
            </a:spcBef>
            <a:spcAft>
              <a:spcPct val="35000"/>
            </a:spcAft>
            <a:buNone/>
          </a:pPr>
          <a:r>
            <a:rPr lang="fr-CA" sz="1700" kern="1200"/>
            <a:t>Assurer la sécurité des jeunes avec une approche rassurante.</a:t>
          </a:r>
          <a:endParaRPr lang="en-US" sz="1700" kern="1200"/>
        </a:p>
      </dsp:txBody>
      <dsp:txXfrm>
        <a:off x="710279" y="3077691"/>
        <a:ext cx="8894095" cy="6149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7F0BCE-84B5-4E83-A9BD-98BC749DC5EE}">
      <dsp:nvSpPr>
        <dsp:cNvPr id="0" name=""/>
        <dsp:cNvSpPr/>
      </dsp:nvSpPr>
      <dsp:spPr>
        <a:xfrm>
          <a:off x="4220" y="723246"/>
          <a:ext cx="1845371" cy="2249046"/>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a:t>CJ= embauche +++ les éducateurs spécialisés</a:t>
          </a:r>
          <a:endParaRPr lang="en-US" sz="1600" kern="1200"/>
        </a:p>
      </dsp:txBody>
      <dsp:txXfrm>
        <a:off x="58269" y="777295"/>
        <a:ext cx="1737273" cy="2140948"/>
      </dsp:txXfrm>
    </dsp:sp>
    <dsp:sp modelId="{D03E5C06-C64D-4D38-9E4E-0FC985B1311B}">
      <dsp:nvSpPr>
        <dsp:cNvPr id="0" name=""/>
        <dsp:cNvSpPr/>
      </dsp:nvSpPr>
      <dsp:spPr>
        <a:xfrm>
          <a:off x="2034129" y="1618943"/>
          <a:ext cx="391218" cy="45765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2034129" y="1710473"/>
        <a:ext cx="273853" cy="274592"/>
      </dsp:txXfrm>
    </dsp:sp>
    <dsp:sp modelId="{3AF918C6-E1E0-4673-A1D1-A9D288B0238D}">
      <dsp:nvSpPr>
        <dsp:cNvPr id="0" name=""/>
        <dsp:cNvSpPr/>
      </dsp:nvSpPr>
      <dsp:spPr>
        <a:xfrm>
          <a:off x="2587741" y="723246"/>
          <a:ext cx="1845371" cy="2249046"/>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t>Travail dans un cadre légal clair et restrictif: il faut prendre le temps de développer le lien de confiance avec le jeune</a:t>
          </a:r>
          <a:endParaRPr lang="en-US" sz="1600" kern="1200" dirty="0"/>
        </a:p>
      </dsp:txBody>
      <dsp:txXfrm>
        <a:off x="2641790" y="777295"/>
        <a:ext cx="1737273" cy="2140948"/>
      </dsp:txXfrm>
    </dsp:sp>
    <dsp:sp modelId="{5FEF5C4F-3CB4-419F-A8AF-C2DD828386C2}">
      <dsp:nvSpPr>
        <dsp:cNvPr id="0" name=""/>
        <dsp:cNvSpPr/>
      </dsp:nvSpPr>
      <dsp:spPr>
        <a:xfrm>
          <a:off x="4617650" y="1618943"/>
          <a:ext cx="391218" cy="457652"/>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4617650" y="1710473"/>
        <a:ext cx="273853" cy="274592"/>
      </dsp:txXfrm>
    </dsp:sp>
    <dsp:sp modelId="{9E8070BE-D87A-4A02-B77F-23C2B5C70406}">
      <dsp:nvSpPr>
        <dsp:cNvPr id="0" name=""/>
        <dsp:cNvSpPr/>
      </dsp:nvSpPr>
      <dsp:spPr>
        <a:xfrm>
          <a:off x="5171261" y="723246"/>
          <a:ext cx="1845371" cy="2249046"/>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t>Bien comprendre les problématiques complexes et variées de la clientèle</a:t>
          </a:r>
          <a:endParaRPr lang="en-US" sz="1600" kern="1200" dirty="0"/>
        </a:p>
      </dsp:txBody>
      <dsp:txXfrm>
        <a:off x="5225310" y="777295"/>
        <a:ext cx="1737273" cy="2140948"/>
      </dsp:txXfrm>
    </dsp:sp>
    <dsp:sp modelId="{186FFF7F-4626-4F25-B850-15AB90BF1C21}">
      <dsp:nvSpPr>
        <dsp:cNvPr id="0" name=""/>
        <dsp:cNvSpPr/>
      </dsp:nvSpPr>
      <dsp:spPr>
        <a:xfrm>
          <a:off x="7201170" y="1618943"/>
          <a:ext cx="391218" cy="457652"/>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7201170" y="1710473"/>
        <a:ext cx="273853" cy="274592"/>
      </dsp:txXfrm>
    </dsp:sp>
    <dsp:sp modelId="{F18B7997-2E02-41F8-91CA-70021C2EBE76}">
      <dsp:nvSpPr>
        <dsp:cNvPr id="0" name=""/>
        <dsp:cNvSpPr/>
      </dsp:nvSpPr>
      <dsp:spPr>
        <a:xfrm>
          <a:off x="7754782" y="723246"/>
          <a:ext cx="1845371" cy="2249046"/>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a:t>Prévenir, éduquer accompagner </a:t>
          </a:r>
          <a:r>
            <a:rPr lang="fr-CA" sz="1600" kern="1200">
              <a:sym typeface="Wingdings" panose="05000000000000000000" pitchFamily="2" charset="2"/>
            </a:rPr>
            <a:t></a:t>
          </a:r>
          <a:endParaRPr lang="en-US" sz="1600" kern="1200"/>
        </a:p>
      </dsp:txBody>
      <dsp:txXfrm>
        <a:off x="7808831" y="777295"/>
        <a:ext cx="1737273" cy="2140948"/>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fr-CA"/>
              <a:t>Modifier le style du titre</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Modifier le style des sous-titres du masque</a:t>
            </a:r>
            <a:endParaRPr lang="en-US" dirty="0"/>
          </a:p>
        </p:txBody>
      </p:sp>
      <p:sp>
        <p:nvSpPr>
          <p:cNvPr id="4" name="Date Placeholder 3"/>
          <p:cNvSpPr>
            <a:spLocks noGrp="1"/>
          </p:cNvSpPr>
          <p:nvPr>
            <p:ph type="dt" sz="half" idx="10"/>
          </p:nvPr>
        </p:nvSpPr>
        <p:spPr/>
        <p:txBody>
          <a:bodyPr/>
          <a:lstStyle/>
          <a:p>
            <a:fld id="{E5BA63E5-0260-4C0B-BEB1-5A126564B19D}" type="datetimeFigureOut">
              <a:rPr lang="fr-CA" smtClean="0"/>
              <a:t>2023-10-20</a:t>
            </a:fld>
            <a:endParaRPr lang="fr-CA"/>
          </a:p>
        </p:txBody>
      </p:sp>
      <p:sp>
        <p:nvSpPr>
          <p:cNvPr id="5" name="Footer Placeholder 4"/>
          <p:cNvSpPr>
            <a:spLocks noGrp="1"/>
          </p:cNvSpPr>
          <p:nvPr>
            <p:ph type="ftr" sz="quarter" idx="11"/>
          </p:nvPr>
        </p:nvSpPr>
        <p:spPr>
          <a:xfrm>
            <a:off x="1127124" y="329307"/>
            <a:ext cx="5943668" cy="309201"/>
          </a:xfrm>
        </p:spPr>
        <p:txBody>
          <a:bodyPr/>
          <a:lstStyle/>
          <a:p>
            <a:endParaRPr lang="fr-CA"/>
          </a:p>
        </p:txBody>
      </p:sp>
      <p:sp>
        <p:nvSpPr>
          <p:cNvPr id="6" name="Slide Number Placeholder 5"/>
          <p:cNvSpPr>
            <a:spLocks noGrp="1"/>
          </p:cNvSpPr>
          <p:nvPr>
            <p:ph type="sldNum" sz="quarter" idx="12"/>
          </p:nvPr>
        </p:nvSpPr>
        <p:spPr>
          <a:xfrm>
            <a:off x="9924392" y="134930"/>
            <a:ext cx="811019" cy="503578"/>
          </a:xfrm>
        </p:spPr>
        <p:txBody>
          <a:bodyPr/>
          <a:lstStyle/>
          <a:p>
            <a:fld id="{B2E32C77-3BAC-4A6B-A2C0-160076BFCC36}" type="slidenum">
              <a:rPr lang="fr-CA" smtClean="0"/>
              <a:t>‹n°›</a:t>
            </a:fld>
            <a:endParaRPr lang="fr-CA"/>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197426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Modifier le style du titre</a:t>
            </a:r>
            <a:endParaRPr lang="en-US" dirty="0"/>
          </a:p>
        </p:txBody>
      </p:sp>
      <p:sp>
        <p:nvSpPr>
          <p:cNvPr id="3" name="Vertical Text Placeholder 2"/>
          <p:cNvSpPr>
            <a:spLocks noGrp="1"/>
          </p:cNvSpPr>
          <p:nvPr>
            <p:ph type="body" orient="vert" idx="1"/>
          </p:nvPr>
        </p:nvSpPr>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Date Placeholder 3"/>
          <p:cNvSpPr>
            <a:spLocks noGrp="1"/>
          </p:cNvSpPr>
          <p:nvPr>
            <p:ph type="dt" sz="half" idx="10"/>
          </p:nvPr>
        </p:nvSpPr>
        <p:spPr/>
        <p:txBody>
          <a:bodyPr/>
          <a:lstStyle/>
          <a:p>
            <a:fld id="{E5BA63E5-0260-4C0B-BEB1-5A126564B19D}" type="datetimeFigureOut">
              <a:rPr lang="fr-CA" smtClean="0"/>
              <a:t>2023-10-20</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B2E32C77-3BAC-4A6B-A2C0-160076BFCC36}" type="slidenum">
              <a:rPr lang="fr-CA" smtClean="0"/>
              <a:t>‹n°›</a:t>
            </a:fld>
            <a:endParaRPr lang="fr-CA"/>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4599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fr-CA"/>
              <a:t>Modifier le style du titre</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Date Placeholder 3"/>
          <p:cNvSpPr>
            <a:spLocks noGrp="1"/>
          </p:cNvSpPr>
          <p:nvPr>
            <p:ph type="dt" sz="half" idx="10"/>
          </p:nvPr>
        </p:nvSpPr>
        <p:spPr/>
        <p:txBody>
          <a:bodyPr/>
          <a:lstStyle/>
          <a:p>
            <a:fld id="{E5BA63E5-0260-4C0B-BEB1-5A126564B19D}" type="datetimeFigureOut">
              <a:rPr lang="fr-CA" smtClean="0"/>
              <a:t>2023-10-20</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B2E32C77-3BAC-4A6B-A2C0-160076BFCC36}" type="slidenum">
              <a:rPr lang="fr-CA" smtClean="0"/>
              <a:t>‹n°›</a:t>
            </a:fld>
            <a:endParaRPr lang="fr-CA"/>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extLst>
      <p:ext uri="{BB962C8B-B14F-4D97-AF65-F5344CB8AC3E}">
        <p14:creationId xmlns:p14="http://schemas.microsoft.com/office/powerpoint/2010/main" val="3893028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Modifier le style du titre</a:t>
            </a:r>
            <a:endParaRPr lang="en-US" dirty="0"/>
          </a:p>
        </p:txBody>
      </p:sp>
      <p:sp>
        <p:nvSpPr>
          <p:cNvPr id="3" name="Content Placeholder 2"/>
          <p:cNvSpPr>
            <a:spLocks noGrp="1"/>
          </p:cNvSpPr>
          <p:nvPr>
            <p:ph idx="1"/>
          </p:nvPr>
        </p:nvSpPr>
        <p:spPr/>
        <p:txBody>
          <a:bodyPr ancho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Date Placeholder 3"/>
          <p:cNvSpPr>
            <a:spLocks noGrp="1"/>
          </p:cNvSpPr>
          <p:nvPr>
            <p:ph type="dt" sz="half" idx="10"/>
          </p:nvPr>
        </p:nvSpPr>
        <p:spPr/>
        <p:txBody>
          <a:bodyPr/>
          <a:lstStyle>
            <a:lvl1pPr>
              <a:defRPr sz="1200"/>
            </a:lvl1pPr>
          </a:lstStyle>
          <a:p>
            <a:fld id="{E5BA63E5-0260-4C0B-BEB1-5A126564B19D}" type="datetimeFigureOut">
              <a:rPr lang="fr-CA" smtClean="0"/>
              <a:t>2023-10-20</a:t>
            </a:fld>
            <a:endParaRPr lang="fr-CA"/>
          </a:p>
        </p:txBody>
      </p:sp>
      <p:sp>
        <p:nvSpPr>
          <p:cNvPr id="5" name="Footer Placeholder 4"/>
          <p:cNvSpPr>
            <a:spLocks noGrp="1"/>
          </p:cNvSpPr>
          <p:nvPr>
            <p:ph type="ftr" sz="quarter" idx="11"/>
          </p:nvPr>
        </p:nvSpPr>
        <p:spPr/>
        <p:txBody>
          <a:bodyPr/>
          <a:lstStyle>
            <a:lvl1pPr>
              <a:defRPr sz="1200"/>
            </a:lvl1pPr>
          </a:lstStyle>
          <a:p>
            <a:endParaRPr lang="fr-CA"/>
          </a:p>
        </p:txBody>
      </p:sp>
      <p:sp>
        <p:nvSpPr>
          <p:cNvPr id="6" name="Slide Number Placeholder 5"/>
          <p:cNvSpPr>
            <a:spLocks noGrp="1"/>
          </p:cNvSpPr>
          <p:nvPr>
            <p:ph type="sldNum" sz="quarter" idx="12"/>
          </p:nvPr>
        </p:nvSpPr>
        <p:spPr/>
        <p:txBody>
          <a:bodyPr/>
          <a:lstStyle/>
          <a:p>
            <a:fld id="{B2E32C77-3BAC-4A6B-A2C0-160076BFCC36}" type="slidenum">
              <a:rPr lang="fr-CA" smtClean="0"/>
              <a:t>‹n°›</a:t>
            </a:fld>
            <a:endParaRPr lang="fr-CA"/>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002851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fr-CA"/>
              <a:t>Modifier le style du titre</a:t>
            </a:r>
            <a:endParaRPr lang="en-US" dirty="0"/>
          </a:p>
        </p:txBody>
      </p:sp>
      <p:sp>
        <p:nvSpPr>
          <p:cNvPr id="3" name="Text Placeholder 2"/>
          <p:cNvSpPr>
            <a:spLocks noGrp="1"/>
          </p:cNvSpPr>
          <p:nvPr>
            <p:ph type="body" idx="1" hasCustomPrompt="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E5BA63E5-0260-4C0B-BEB1-5A126564B19D}" type="datetimeFigureOut">
              <a:rPr lang="fr-CA" smtClean="0"/>
              <a:t>2023-10-20</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B2E32C77-3BAC-4A6B-A2C0-160076BFCC36}" type="slidenum">
              <a:rPr lang="fr-CA" smtClean="0"/>
              <a:t>‹n°›</a:t>
            </a:fld>
            <a:endParaRPr lang="fr-CA"/>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505693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fr-CA"/>
              <a:t>Modifier le style du titre</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5" name="Date Placeholder 4"/>
          <p:cNvSpPr>
            <a:spLocks noGrp="1"/>
          </p:cNvSpPr>
          <p:nvPr>
            <p:ph type="dt" sz="half" idx="10"/>
          </p:nvPr>
        </p:nvSpPr>
        <p:spPr/>
        <p:txBody>
          <a:bodyPr/>
          <a:lstStyle/>
          <a:p>
            <a:fld id="{E5BA63E5-0260-4C0B-BEB1-5A126564B19D}" type="datetimeFigureOut">
              <a:rPr lang="fr-CA" smtClean="0"/>
              <a:t>2023-10-20</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B2E32C77-3BAC-4A6B-A2C0-160076BFCC36}" type="slidenum">
              <a:rPr lang="fr-CA" smtClean="0"/>
              <a:t>‹n°›</a:t>
            </a:fld>
            <a:endParaRPr lang="fr-CA"/>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918183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fr-CA"/>
              <a:t>Modifier le style du titre</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4" name="Content Placeholder 3"/>
          <p:cNvSpPr>
            <a:spLocks noGrp="1"/>
          </p:cNvSpPr>
          <p:nvPr>
            <p:ph sz="half" idx="2"/>
          </p:nvPr>
        </p:nvSpPr>
        <p:spPr>
          <a:xfrm>
            <a:off x="1129166" y="2974448"/>
            <a:ext cx="4645152" cy="2493876"/>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6" name="Content Placeholder 5"/>
          <p:cNvSpPr>
            <a:spLocks noGrp="1"/>
          </p:cNvSpPr>
          <p:nvPr>
            <p:ph sz="quarter" idx="4"/>
          </p:nvPr>
        </p:nvSpPr>
        <p:spPr>
          <a:xfrm>
            <a:off x="6094337" y="2971669"/>
            <a:ext cx="4645152" cy="2487193"/>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7" name="Date Placeholder 6"/>
          <p:cNvSpPr>
            <a:spLocks noGrp="1"/>
          </p:cNvSpPr>
          <p:nvPr>
            <p:ph type="dt" sz="half" idx="10"/>
          </p:nvPr>
        </p:nvSpPr>
        <p:spPr/>
        <p:txBody>
          <a:bodyPr/>
          <a:lstStyle/>
          <a:p>
            <a:fld id="{E5BA63E5-0260-4C0B-BEB1-5A126564B19D}" type="datetimeFigureOut">
              <a:rPr lang="fr-CA" smtClean="0"/>
              <a:t>2023-10-20</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B2E32C77-3BAC-4A6B-A2C0-160076BFCC36}" type="slidenum">
              <a:rPr lang="fr-CA" smtClean="0"/>
              <a:t>‹n°›</a:t>
            </a:fld>
            <a:endParaRPr lang="fr-CA"/>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771847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Modifier le style du titre</a:t>
            </a:r>
            <a:endParaRPr lang="en-US" dirty="0"/>
          </a:p>
        </p:txBody>
      </p:sp>
      <p:sp>
        <p:nvSpPr>
          <p:cNvPr id="3" name="Date Placeholder 2"/>
          <p:cNvSpPr>
            <a:spLocks noGrp="1"/>
          </p:cNvSpPr>
          <p:nvPr>
            <p:ph type="dt" sz="half" idx="10"/>
          </p:nvPr>
        </p:nvSpPr>
        <p:spPr/>
        <p:txBody>
          <a:bodyPr/>
          <a:lstStyle/>
          <a:p>
            <a:fld id="{E5BA63E5-0260-4C0B-BEB1-5A126564B19D}" type="datetimeFigureOut">
              <a:rPr lang="fr-CA" smtClean="0"/>
              <a:t>2023-10-20</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B2E32C77-3BAC-4A6B-A2C0-160076BFCC36}" type="slidenum">
              <a:rPr lang="fr-CA" smtClean="0"/>
              <a:t>‹n°›</a:t>
            </a:fld>
            <a:endParaRPr lang="fr-CA"/>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256648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BA63E5-0260-4C0B-BEB1-5A126564B19D}" type="datetimeFigureOut">
              <a:rPr lang="fr-CA" smtClean="0"/>
              <a:t>2023-10-20</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B2E32C77-3BAC-4A6B-A2C0-160076BFCC36}" type="slidenum">
              <a:rPr lang="fr-CA" smtClean="0"/>
              <a:t>‹n°›</a:t>
            </a:fld>
            <a:endParaRPr lang="fr-CA"/>
          </a:p>
        </p:txBody>
      </p:sp>
    </p:spTree>
    <p:extLst>
      <p:ext uri="{BB962C8B-B14F-4D97-AF65-F5344CB8AC3E}">
        <p14:creationId xmlns:p14="http://schemas.microsoft.com/office/powerpoint/2010/main" val="2689838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fr-CA"/>
              <a:t>Modifier le style du titre</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Date Placeholder 4"/>
          <p:cNvSpPr>
            <a:spLocks noGrp="1"/>
          </p:cNvSpPr>
          <p:nvPr>
            <p:ph type="dt" sz="half" idx="10"/>
          </p:nvPr>
        </p:nvSpPr>
        <p:spPr/>
        <p:txBody>
          <a:bodyPr/>
          <a:lstStyle/>
          <a:p>
            <a:fld id="{E5BA63E5-0260-4C0B-BEB1-5A126564B19D}" type="datetimeFigureOut">
              <a:rPr lang="fr-CA" smtClean="0"/>
              <a:t>2023-10-20</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B2E32C77-3BAC-4A6B-A2C0-160076BFCC36}" type="slidenum">
              <a:rPr lang="fr-CA" smtClean="0"/>
              <a:t>‹n°›</a:t>
            </a:fld>
            <a:endParaRPr lang="fr-CA"/>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632574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fr-CA"/>
              <a:t>Modifier le style du titre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a:t>Cliquez sur l'icône pour ajouter une image</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E5BA63E5-0260-4C0B-BEB1-5A126564B19D}" type="datetimeFigureOut">
              <a:rPr lang="fr-CA" smtClean="0"/>
              <a:t>2023-10-20</a:t>
            </a:fld>
            <a:endParaRPr lang="fr-CA"/>
          </a:p>
        </p:txBody>
      </p:sp>
      <p:sp>
        <p:nvSpPr>
          <p:cNvPr id="6" name="Footer Placeholder 5"/>
          <p:cNvSpPr>
            <a:spLocks noGrp="1"/>
          </p:cNvSpPr>
          <p:nvPr>
            <p:ph type="ftr" sz="quarter" idx="11"/>
          </p:nvPr>
        </p:nvSpPr>
        <p:spPr>
          <a:xfrm>
            <a:off x="1125300" y="318640"/>
            <a:ext cx="4877818" cy="320931"/>
          </a:xfrm>
        </p:spPr>
        <p:txBody>
          <a:bodyPr/>
          <a:lstStyle/>
          <a:p>
            <a:endParaRPr lang="fr-CA"/>
          </a:p>
        </p:txBody>
      </p:sp>
      <p:sp>
        <p:nvSpPr>
          <p:cNvPr id="7" name="Slide Number Placeholder 6"/>
          <p:cNvSpPr>
            <a:spLocks noGrp="1"/>
          </p:cNvSpPr>
          <p:nvPr>
            <p:ph type="sldNum" sz="quarter" idx="12"/>
          </p:nvPr>
        </p:nvSpPr>
        <p:spPr>
          <a:xfrm>
            <a:off x="6176794" y="137408"/>
            <a:ext cx="811019" cy="503578"/>
          </a:xfrm>
        </p:spPr>
        <p:txBody>
          <a:bodyPr/>
          <a:lstStyle/>
          <a:p>
            <a:fld id="{B2E32C77-3BAC-4A6B-A2C0-160076BFCC36}" type="slidenum">
              <a:rPr lang="fr-CA" smtClean="0"/>
              <a:t>‹n°›</a:t>
            </a:fld>
            <a:endParaRPr lang="fr-CA"/>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extLst>
      <p:ext uri="{BB962C8B-B14F-4D97-AF65-F5344CB8AC3E}">
        <p14:creationId xmlns:p14="http://schemas.microsoft.com/office/powerpoint/2010/main" val="180207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fr-CA"/>
              <a:t>Modifier le style du titre</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E5BA63E5-0260-4C0B-BEB1-5A126564B19D}" type="datetimeFigureOut">
              <a:rPr lang="fr-CA" smtClean="0"/>
              <a:t>2023-10-20</a:t>
            </a:fld>
            <a:endParaRPr lang="fr-CA"/>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B2E32C77-3BAC-4A6B-A2C0-160076BFCC36}" type="slidenum">
              <a:rPr lang="fr-CA" smtClean="0"/>
              <a:t>‹n°›</a:t>
            </a:fld>
            <a:endParaRPr lang="fr-CA"/>
          </a:p>
        </p:txBody>
      </p:sp>
    </p:spTree>
    <p:extLst>
      <p:ext uri="{BB962C8B-B14F-4D97-AF65-F5344CB8AC3E}">
        <p14:creationId xmlns:p14="http://schemas.microsoft.com/office/powerpoint/2010/main" val="364932225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hyperlink" Target="https://pixnio.com/fr/gens-fr/enfants-enfants/portrait-beaute-cheveux-blonds-lenfant-le-visage-la-mode-le-glamour-les-cheveux" TargetMode="Externa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meresetmonde.qc.ca/" TargetMode="External"/><Relationship Id="rId2" Type="http://schemas.openxmlformats.org/officeDocument/2006/relationships/hyperlink" Target="https://www.ciusss-capitalenationale.gouv.qc.ca/sante-publique/vivre-sante/perinatalite-petite-enfance/sipp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ayUjUgWrt20?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C2C87600-54C9-45E4-A6DB-5BC373A70D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D7C6924-BCC3-4596-BD47-B0166AF2E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5A7D1EB-F8EC-913B-0A28-DFD0963ADAFD}"/>
              </a:ext>
            </a:extLst>
          </p:cNvPr>
          <p:cNvSpPr>
            <a:spLocks noGrp="1"/>
          </p:cNvSpPr>
          <p:nvPr>
            <p:ph type="ctrTitle"/>
          </p:nvPr>
        </p:nvSpPr>
        <p:spPr>
          <a:xfrm>
            <a:off x="1125633" y="984900"/>
            <a:ext cx="5861378" cy="2410233"/>
          </a:xfrm>
        </p:spPr>
        <p:txBody>
          <a:bodyPr>
            <a:normAutofit/>
          </a:bodyPr>
          <a:lstStyle/>
          <a:p>
            <a:r>
              <a:rPr lang="fr-CA" sz="5400"/>
              <a:t>Les CPEJ et l’éducateur spécialisé- CJ</a:t>
            </a:r>
          </a:p>
        </p:txBody>
      </p:sp>
      <p:sp>
        <p:nvSpPr>
          <p:cNvPr id="3" name="Sous-titre 2">
            <a:extLst>
              <a:ext uri="{FF2B5EF4-FFF2-40B4-BE49-F238E27FC236}">
                <a16:creationId xmlns:a16="http://schemas.microsoft.com/office/drawing/2014/main" id="{6B30541E-B6D0-AFD7-F3DB-60E2B2B30E2B}"/>
              </a:ext>
            </a:extLst>
          </p:cNvPr>
          <p:cNvSpPr>
            <a:spLocks noGrp="1"/>
          </p:cNvSpPr>
          <p:nvPr>
            <p:ph type="subTitle" idx="1"/>
          </p:nvPr>
        </p:nvSpPr>
        <p:spPr>
          <a:xfrm>
            <a:off x="1125301" y="3395133"/>
            <a:ext cx="5858236" cy="1718171"/>
          </a:xfrm>
        </p:spPr>
        <p:txBody>
          <a:bodyPr>
            <a:normAutofit/>
          </a:bodyPr>
          <a:lstStyle/>
          <a:p>
            <a:r>
              <a:rPr lang="fr-CA"/>
              <a:t>MANDATS, FONCTIONS, DÉFIS ET ENJEUX</a:t>
            </a:r>
          </a:p>
          <a:p>
            <a:r>
              <a:rPr lang="fr-CA"/>
              <a:t>La personne avant tout, pp. 57 à 75</a:t>
            </a:r>
          </a:p>
        </p:txBody>
      </p:sp>
      <p:pic>
        <p:nvPicPr>
          <p:cNvPr id="34" name="Picture 28">
            <a:extLst>
              <a:ext uri="{FF2B5EF4-FFF2-40B4-BE49-F238E27FC236}">
                <a16:creationId xmlns:a16="http://schemas.microsoft.com/office/drawing/2014/main" id="{49B2FB91-4809-44C9-8680-68FDCD936A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grpSp>
        <p:nvGrpSpPr>
          <p:cNvPr id="31" name="Group 30">
            <a:extLst>
              <a:ext uri="{FF2B5EF4-FFF2-40B4-BE49-F238E27FC236}">
                <a16:creationId xmlns:a16="http://schemas.microsoft.com/office/drawing/2014/main" id="{AF6DBF8C-4864-4988-9D43-5A40CAFE890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77388" y="482171"/>
            <a:chExt cx="4074533" cy="5149101"/>
          </a:xfrm>
        </p:grpSpPr>
        <p:sp>
          <p:nvSpPr>
            <p:cNvPr id="32" name="Rectangle 31">
              <a:extLst>
                <a:ext uri="{FF2B5EF4-FFF2-40B4-BE49-F238E27FC236}">
                  <a16:creationId xmlns:a16="http://schemas.microsoft.com/office/drawing/2014/main" id="{D0F53602-3D1C-4476-8306-E45218351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77388" y="482171"/>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133C6DE-7480-449F-B5C7-BBEF43B8E0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47"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Image 4">
            <a:extLst>
              <a:ext uri="{FF2B5EF4-FFF2-40B4-BE49-F238E27FC236}">
                <a16:creationId xmlns:a16="http://schemas.microsoft.com/office/drawing/2014/main" id="{908E47B8-3B6A-B2A2-D023-EA904D54F2A6}"/>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8164" r="29166" b="1"/>
          <a:stretch/>
        </p:blipFill>
        <p:spPr>
          <a:xfrm>
            <a:off x="8116373" y="1116345"/>
            <a:ext cx="2799103" cy="3866172"/>
          </a:xfrm>
          <a:prstGeom prst="rect">
            <a:avLst/>
          </a:prstGeom>
        </p:spPr>
      </p:pic>
      <p:pic>
        <p:nvPicPr>
          <p:cNvPr id="35" name="Picture 34">
            <a:extLst>
              <a:ext uri="{FF2B5EF4-FFF2-40B4-BE49-F238E27FC236}">
                <a16:creationId xmlns:a16="http://schemas.microsoft.com/office/drawing/2014/main" id="{5CCE8435-DEB9-44E4-A8D7-57DB0AD5CFC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cxnSp>
        <p:nvCxnSpPr>
          <p:cNvPr id="37" name="Straight Connector 36">
            <a:extLst>
              <a:ext uri="{FF2B5EF4-FFF2-40B4-BE49-F238E27FC236}">
                <a16:creationId xmlns:a16="http://schemas.microsoft.com/office/drawing/2014/main" id="{7A37CB72-59EB-44CD-854C-7D2BD4A62E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1842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F2B985F-E839-44D5-9DD8-BC9DEE343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6C86D8C-B466-0A93-B7A5-24834C86D807}"/>
              </a:ext>
            </a:extLst>
          </p:cNvPr>
          <p:cNvSpPr>
            <a:spLocks noGrp="1"/>
          </p:cNvSpPr>
          <p:nvPr>
            <p:ph type="title"/>
          </p:nvPr>
        </p:nvSpPr>
        <p:spPr>
          <a:xfrm>
            <a:off x="1130270" y="953324"/>
            <a:ext cx="9603275" cy="1049235"/>
          </a:xfrm>
        </p:spPr>
        <p:txBody>
          <a:bodyPr>
            <a:normAutofit/>
          </a:bodyPr>
          <a:lstStyle/>
          <a:p>
            <a:r>
              <a:rPr lang="fr-CA" dirty="0"/>
              <a:t>Les fonctions de l’éducateur spécialisé</a:t>
            </a:r>
          </a:p>
        </p:txBody>
      </p:sp>
      <p:cxnSp>
        <p:nvCxnSpPr>
          <p:cNvPr id="11" name="Straight Connector 10">
            <a:extLst>
              <a:ext uri="{FF2B5EF4-FFF2-40B4-BE49-F238E27FC236}">
                <a16:creationId xmlns:a16="http://schemas.microsoft.com/office/drawing/2014/main" id="{52D73AC3-7DF7-43FB-9D67-3CE387E940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3" name="Rectangle 12">
            <a:extLst>
              <a:ext uri="{FF2B5EF4-FFF2-40B4-BE49-F238E27FC236}">
                <a16:creationId xmlns:a16="http://schemas.microsoft.com/office/drawing/2014/main" id="{B965CCFE-3123-4C5E-BA80-B081F41E6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5" name="Espace réservé du contenu 2">
            <a:extLst>
              <a:ext uri="{FF2B5EF4-FFF2-40B4-BE49-F238E27FC236}">
                <a16:creationId xmlns:a16="http://schemas.microsoft.com/office/drawing/2014/main" id="{C2BFB57E-7B09-3B14-A9B5-D0AF30C0291A}"/>
              </a:ext>
            </a:extLst>
          </p:cNvPr>
          <p:cNvGraphicFramePr>
            <a:graphicFrameLocks noGrp="1"/>
          </p:cNvGraphicFramePr>
          <p:nvPr>
            <p:ph idx="1"/>
            <p:extLst>
              <p:ext uri="{D42A27DB-BD31-4B8C-83A1-F6EECF244321}">
                <p14:modId xmlns:p14="http://schemas.microsoft.com/office/powerpoint/2010/main" val="3023798457"/>
              </p:ext>
            </p:extLst>
          </p:nvPr>
        </p:nvGraphicFramePr>
        <p:xfrm>
          <a:off x="1130270" y="2502076"/>
          <a:ext cx="9604375" cy="3695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5927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E5E629-7060-41F9-8B50-02B2E85F7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25C96AC-430B-4BAB-9678-040E0E2E8B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8"/>
            <a:ext cx="12192000" cy="6389231"/>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0EC43569-3B4C-20E0-F624-E2C81C977CB7}"/>
              </a:ext>
            </a:extLst>
          </p:cNvPr>
          <p:cNvSpPr>
            <a:spLocks noGrp="1"/>
          </p:cNvSpPr>
          <p:nvPr>
            <p:ph type="title"/>
          </p:nvPr>
        </p:nvSpPr>
        <p:spPr>
          <a:xfrm>
            <a:off x="731520" y="1268898"/>
            <a:ext cx="3572626" cy="4361688"/>
          </a:xfrm>
        </p:spPr>
        <p:txBody>
          <a:bodyPr anchor="ctr">
            <a:normAutofit/>
          </a:bodyPr>
          <a:lstStyle/>
          <a:p>
            <a:r>
              <a:rPr lang="fr-CA"/>
              <a:t>Les types de service en CJ</a:t>
            </a:r>
            <a:br>
              <a:rPr lang="fr-CA"/>
            </a:br>
            <a:r>
              <a:rPr lang="fr-CA"/>
              <a:t>(voir tableau 2.4, pp 72-73 pour plus de détails)</a:t>
            </a:r>
            <a:endParaRPr lang="fr-CA" dirty="0"/>
          </a:p>
        </p:txBody>
      </p:sp>
      <p:sp>
        <p:nvSpPr>
          <p:cNvPr id="12" name="Rectangle 11">
            <a:extLst>
              <a:ext uri="{FF2B5EF4-FFF2-40B4-BE49-F238E27FC236}">
                <a16:creationId xmlns:a16="http://schemas.microsoft.com/office/drawing/2014/main" id="{88493448-FE74-4227-AC61-AF38A22278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3005" y="676656"/>
            <a:ext cx="6945528" cy="5546173"/>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BDA5412-7A0F-451B-86FE-5B4B38E058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2710" y="941037"/>
            <a:ext cx="6506118" cy="5017411"/>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1598E19-BACC-4AD6-8E51-F08B186A0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5097" y="1104306"/>
            <a:ext cx="6181344" cy="4690872"/>
          </a:xfrm>
          <a:prstGeom prst="rect">
            <a:avLst/>
          </a:prstGeom>
          <a:solidFill>
            <a:schemeClr val="tx2"/>
          </a:solidFill>
          <a:ln w="6350">
            <a:solidFill>
              <a:schemeClr val="bg2"/>
            </a:solidFill>
          </a:ln>
          <a:effectLst>
            <a:innerShdw blurRad="114300">
              <a:prstClr val="black">
                <a:alpha val="78000"/>
              </a:prstClr>
            </a:inn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30" name="Espace réservé du contenu 2">
            <a:extLst>
              <a:ext uri="{FF2B5EF4-FFF2-40B4-BE49-F238E27FC236}">
                <a16:creationId xmlns:a16="http://schemas.microsoft.com/office/drawing/2014/main" id="{A7CE1068-C207-0417-E403-1AB2D90444C1}"/>
              </a:ext>
            </a:extLst>
          </p:cNvPr>
          <p:cNvSpPr>
            <a:spLocks noGrp="1"/>
          </p:cNvSpPr>
          <p:nvPr>
            <p:ph idx="1"/>
          </p:nvPr>
        </p:nvSpPr>
        <p:spPr>
          <a:xfrm>
            <a:off x="5072494" y="635171"/>
            <a:ext cx="6093947" cy="5824980"/>
          </a:xfrm>
        </p:spPr>
        <p:txBody>
          <a:bodyPr anchor="ctr">
            <a:normAutofit/>
          </a:bodyPr>
          <a:lstStyle/>
          <a:p>
            <a:pPr>
              <a:lnSpc>
                <a:spcPct val="110000"/>
              </a:lnSpc>
            </a:pPr>
            <a:r>
              <a:rPr lang="fr-CA" sz="1200" dirty="0">
                <a:solidFill>
                  <a:schemeClr val="bg1"/>
                </a:solidFill>
              </a:rPr>
              <a:t>Unité de réadaptation (traitement régulier, unités ouvertes en CJ)</a:t>
            </a:r>
          </a:p>
          <a:p>
            <a:pPr>
              <a:lnSpc>
                <a:spcPct val="110000"/>
              </a:lnSpc>
            </a:pPr>
            <a:r>
              <a:rPr lang="fr-CA" sz="1200" dirty="0">
                <a:solidFill>
                  <a:schemeClr val="bg1"/>
                </a:solidFill>
              </a:rPr>
              <a:t>Unité d’encadrement intensif (LSJPA, unités fermées en CJ)</a:t>
            </a:r>
          </a:p>
          <a:p>
            <a:pPr>
              <a:lnSpc>
                <a:spcPct val="110000"/>
              </a:lnSpc>
            </a:pPr>
            <a:r>
              <a:rPr lang="fr-CA" sz="1200" dirty="0">
                <a:solidFill>
                  <a:schemeClr val="bg1"/>
                </a:solidFill>
              </a:rPr>
              <a:t>Foyers de groupe et ressources intermédiaires (maisons qui appartiennent au CJ)</a:t>
            </a:r>
          </a:p>
          <a:p>
            <a:pPr>
              <a:lnSpc>
                <a:spcPct val="110000"/>
              </a:lnSpc>
            </a:pPr>
            <a:r>
              <a:rPr lang="fr-CA" sz="1200" dirty="0">
                <a:solidFill>
                  <a:schemeClr val="bg1"/>
                </a:solidFill>
              </a:rPr>
              <a:t>Programme de réinsertion sociale post-hébergement (PQJ): visites aux appartements des jeunes- préparation commence en CJ avant les 18 ans</a:t>
            </a:r>
          </a:p>
          <a:p>
            <a:pPr>
              <a:lnSpc>
                <a:spcPct val="110000"/>
              </a:lnSpc>
            </a:pPr>
            <a:r>
              <a:rPr lang="fr-CA" sz="1200" dirty="0">
                <a:solidFill>
                  <a:schemeClr val="bg1"/>
                </a:solidFill>
              </a:rPr>
              <a:t>Service de soutien et d’accompagnement à la vie adulte (interne et externe, avec TS)</a:t>
            </a:r>
          </a:p>
          <a:p>
            <a:pPr>
              <a:lnSpc>
                <a:spcPct val="110000"/>
              </a:lnSpc>
            </a:pPr>
            <a:r>
              <a:rPr lang="fr-CA" sz="1200" dirty="0">
                <a:solidFill>
                  <a:schemeClr val="bg1"/>
                </a:solidFill>
              </a:rPr>
              <a:t>Suivi en appartement supervisé: visites aux appartements des jeunes</a:t>
            </a:r>
          </a:p>
          <a:p>
            <a:pPr>
              <a:lnSpc>
                <a:spcPct val="110000"/>
              </a:lnSpc>
            </a:pPr>
            <a:r>
              <a:rPr lang="fr-CA" sz="1200" dirty="0">
                <a:solidFill>
                  <a:schemeClr val="bg1"/>
                </a:solidFill>
              </a:rPr>
              <a:t>Plus de services habituellement sous la responsabilité des TS:</a:t>
            </a:r>
          </a:p>
          <a:p>
            <a:pPr lvl="1">
              <a:lnSpc>
                <a:spcPct val="110000"/>
              </a:lnSpc>
            </a:pPr>
            <a:r>
              <a:rPr lang="fr-CA" sz="1200" dirty="0">
                <a:solidFill>
                  <a:schemeClr val="bg1"/>
                </a:solidFill>
              </a:rPr>
              <a:t>Soutien et suivi régulier auprès des familles d’accueil et de réadaptation </a:t>
            </a:r>
          </a:p>
          <a:p>
            <a:pPr lvl="1">
              <a:lnSpc>
                <a:spcPct val="110000"/>
              </a:lnSpc>
            </a:pPr>
            <a:r>
              <a:rPr lang="fr-CA" sz="1200" dirty="0">
                <a:solidFill>
                  <a:schemeClr val="bg1"/>
                </a:solidFill>
              </a:rPr>
              <a:t>Délégation du mandat de protection selon la LPJ</a:t>
            </a:r>
          </a:p>
          <a:p>
            <a:pPr lvl="1">
              <a:lnSpc>
                <a:spcPct val="110000"/>
              </a:lnSpc>
            </a:pPr>
            <a:r>
              <a:rPr lang="fr-CA" sz="1200" dirty="0">
                <a:solidFill>
                  <a:schemeClr val="bg1"/>
                </a:solidFill>
              </a:rPr>
              <a:t>Assistance éducative auprès des familles</a:t>
            </a:r>
          </a:p>
          <a:p>
            <a:pPr>
              <a:lnSpc>
                <a:spcPct val="110000"/>
              </a:lnSpc>
            </a:pPr>
            <a:endParaRPr lang="fr-CA" sz="1100" dirty="0">
              <a:solidFill>
                <a:schemeClr val="bg1"/>
              </a:solidFill>
            </a:endParaRPr>
          </a:p>
        </p:txBody>
      </p:sp>
    </p:spTree>
    <p:extLst>
      <p:ext uri="{BB962C8B-B14F-4D97-AF65-F5344CB8AC3E}">
        <p14:creationId xmlns:p14="http://schemas.microsoft.com/office/powerpoint/2010/main" val="398995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1" name="Rectangle 9">
            <a:extLst>
              <a:ext uri="{FF2B5EF4-FFF2-40B4-BE49-F238E27FC236}">
                <a16:creationId xmlns:a16="http://schemas.microsoft.com/office/drawing/2014/main" id="{5D9CEC00-5DB5-4E9D-A558-E1DC11A5AA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1">
            <a:extLst>
              <a:ext uri="{FF2B5EF4-FFF2-40B4-BE49-F238E27FC236}">
                <a16:creationId xmlns:a16="http://schemas.microsoft.com/office/drawing/2014/main" id="{7B26C260-4202-4C59-9D7B-3038C5CE9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C9C6BFC-0F96-4FB1-92EF-F79F0AF48693}"/>
              </a:ext>
            </a:extLst>
          </p:cNvPr>
          <p:cNvSpPr>
            <a:spLocks noGrp="1"/>
          </p:cNvSpPr>
          <p:nvPr>
            <p:ph type="title"/>
          </p:nvPr>
        </p:nvSpPr>
        <p:spPr>
          <a:xfrm>
            <a:off x="5753318" y="957512"/>
            <a:ext cx="5314477" cy="1049235"/>
          </a:xfrm>
        </p:spPr>
        <p:txBody>
          <a:bodyPr>
            <a:normAutofit/>
          </a:bodyPr>
          <a:lstStyle/>
          <a:p>
            <a:r>
              <a:rPr lang="fr-CA"/>
              <a:t>Défis et enjeux pour les éducateurs spécialisés</a:t>
            </a:r>
            <a:endParaRPr lang="fr-CA" dirty="0"/>
          </a:p>
        </p:txBody>
      </p:sp>
      <p:grpSp>
        <p:nvGrpSpPr>
          <p:cNvPr id="24" name="Group 13">
            <a:extLst>
              <a:ext uri="{FF2B5EF4-FFF2-40B4-BE49-F238E27FC236}">
                <a16:creationId xmlns:a16="http://schemas.microsoft.com/office/drawing/2014/main" id="{7E7EEB61-D386-4B18-945C-C1BEC4DAEF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8" y="482171"/>
            <a:ext cx="4641751" cy="5149101"/>
            <a:chOff x="632238" y="482171"/>
            <a:chExt cx="4641751" cy="5149101"/>
          </a:xfrm>
        </p:grpSpPr>
        <p:sp>
          <p:nvSpPr>
            <p:cNvPr id="15" name="Rectangle 14">
              <a:extLst>
                <a:ext uri="{FF2B5EF4-FFF2-40B4-BE49-F238E27FC236}">
                  <a16:creationId xmlns:a16="http://schemas.microsoft.com/office/drawing/2014/main" id="{49BD94E9-0F5B-49E6-970F-67D0692AF8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238" y="482171"/>
              <a:ext cx="4641751"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15">
              <a:extLst>
                <a:ext uri="{FF2B5EF4-FFF2-40B4-BE49-F238E27FC236}">
                  <a16:creationId xmlns:a16="http://schemas.microsoft.com/office/drawing/2014/main" id="{2EB4E856-40BA-42D0-A713-073700F458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5297" y="812507"/>
              <a:ext cx="4001652"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6" name="Picture 17">
            <a:extLst>
              <a:ext uri="{FF2B5EF4-FFF2-40B4-BE49-F238E27FC236}">
                <a16:creationId xmlns:a16="http://schemas.microsoft.com/office/drawing/2014/main" id="{E9D0404D-EF4F-4432-A771-FE966FAFB8F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53521" b="36564"/>
          <a:stretch/>
        </p:blipFill>
        <p:spPr>
          <a:xfrm>
            <a:off x="5753317" y="643464"/>
            <a:ext cx="5312664" cy="155448"/>
          </a:xfrm>
          <a:prstGeom prst="rect">
            <a:avLst/>
          </a:prstGeom>
          <a:noFill/>
          <a:ln>
            <a:noFill/>
          </a:ln>
        </p:spPr>
      </p:pic>
      <p:pic>
        <p:nvPicPr>
          <p:cNvPr id="5" name="Image 4">
            <a:extLst>
              <a:ext uri="{FF2B5EF4-FFF2-40B4-BE49-F238E27FC236}">
                <a16:creationId xmlns:a16="http://schemas.microsoft.com/office/drawing/2014/main" id="{D554F43A-9E5B-F9A8-F690-EBBA45373304}"/>
              </a:ext>
            </a:extLst>
          </p:cNvPr>
          <p:cNvPicPr>
            <a:picLocks noChangeAspect="1"/>
          </p:cNvPicPr>
          <p:nvPr/>
        </p:nvPicPr>
        <p:blipFill rotWithShape="1">
          <a:blip r:embed="rId3">
            <a:extLst>
              <a:ext uri="{28A0092B-C50C-407E-A947-70E740481C1C}">
                <a14:useLocalDpi xmlns:a14="http://schemas.microsoft.com/office/drawing/2010/main" val="0"/>
              </a:ext>
            </a:extLst>
          </a:blip>
          <a:srcRect l="11921" r="30210" b="2"/>
          <a:stretch/>
        </p:blipFill>
        <p:spPr>
          <a:xfrm>
            <a:off x="1271223" y="1116345"/>
            <a:ext cx="3362141" cy="3866172"/>
          </a:xfrm>
          <a:prstGeom prst="rect">
            <a:avLst/>
          </a:prstGeom>
        </p:spPr>
      </p:pic>
      <p:sp>
        <p:nvSpPr>
          <p:cNvPr id="3" name="Espace réservé du contenu 2">
            <a:extLst>
              <a:ext uri="{FF2B5EF4-FFF2-40B4-BE49-F238E27FC236}">
                <a16:creationId xmlns:a16="http://schemas.microsoft.com/office/drawing/2014/main" id="{FC264501-43EA-3219-4FFF-09B413148926}"/>
              </a:ext>
            </a:extLst>
          </p:cNvPr>
          <p:cNvSpPr>
            <a:spLocks noGrp="1"/>
          </p:cNvSpPr>
          <p:nvPr>
            <p:ph idx="1"/>
          </p:nvPr>
        </p:nvSpPr>
        <p:spPr>
          <a:xfrm>
            <a:off x="5751377" y="2006747"/>
            <a:ext cx="5650631" cy="3731580"/>
          </a:xfrm>
        </p:spPr>
        <p:txBody>
          <a:bodyPr>
            <a:normAutofit fontScale="92500" lnSpcReduction="10000"/>
          </a:bodyPr>
          <a:lstStyle/>
          <a:p>
            <a:pPr>
              <a:lnSpc>
                <a:spcPct val="110000"/>
              </a:lnSpc>
            </a:pPr>
            <a:r>
              <a:rPr lang="fr-CA" sz="1300" dirty="0"/>
              <a:t>Intervient dans un contexte légal d’autorité: le lien de confiance est à développer +++</a:t>
            </a:r>
          </a:p>
          <a:p>
            <a:pPr>
              <a:lnSpc>
                <a:spcPct val="110000"/>
              </a:lnSpc>
            </a:pPr>
            <a:r>
              <a:rPr lang="fr-CA" sz="1300" dirty="0"/>
              <a:t>Plusieurs jeunes ont développé des troubles d’adaptation, de santé mentale (en grande augmentation) et des retards sociaux et d’apprentissages: avoir une bonne maitrise de soi et capacité réflexive</a:t>
            </a:r>
          </a:p>
          <a:p>
            <a:pPr>
              <a:lnSpc>
                <a:spcPct val="110000"/>
              </a:lnSpc>
            </a:pPr>
            <a:r>
              <a:rPr lang="fr-CA" sz="1300" dirty="0"/>
              <a:t>Attention à ce que l’on projette aux jeunes (modèle adulte positif mais trouble de l’attachement très présent chez cette clientèle: ne pas dépasser les limites de son rôle!)</a:t>
            </a:r>
          </a:p>
          <a:p>
            <a:pPr>
              <a:lnSpc>
                <a:spcPct val="110000"/>
              </a:lnSpc>
            </a:pPr>
            <a:r>
              <a:rPr lang="fr-CA" sz="1300" dirty="0"/>
              <a:t>Étroite collaboration nécessaire avec les travailleurs sociaux en particulier</a:t>
            </a:r>
          </a:p>
          <a:p>
            <a:pPr>
              <a:lnSpc>
                <a:spcPct val="110000"/>
              </a:lnSpc>
            </a:pPr>
            <a:r>
              <a:rPr lang="fr-CA" sz="1300" dirty="0"/>
              <a:t>Cohérence d’équipe +++: communication et respect des PI</a:t>
            </a:r>
          </a:p>
          <a:p>
            <a:pPr>
              <a:lnSpc>
                <a:spcPct val="110000"/>
              </a:lnSpc>
            </a:pPr>
            <a:r>
              <a:rPr lang="fr-CA" sz="1300" dirty="0"/>
              <a:t>Communication empathique et respectueuse avec les familles</a:t>
            </a:r>
          </a:p>
          <a:p>
            <a:pPr>
              <a:lnSpc>
                <a:spcPct val="110000"/>
              </a:lnSpc>
            </a:pPr>
            <a:r>
              <a:rPr lang="fr-CA" sz="1300" dirty="0"/>
              <a:t>Doit comprendre les lois qui touchent la clientèle, surtout LPJ et LSJPA</a:t>
            </a:r>
          </a:p>
          <a:p>
            <a:pPr>
              <a:lnSpc>
                <a:spcPct val="110000"/>
              </a:lnSpc>
            </a:pPr>
            <a:r>
              <a:rPr lang="fr-CA" sz="1300" dirty="0"/>
              <a:t>Croire </a:t>
            </a:r>
            <a:r>
              <a:rPr lang="fr-CA" sz="1300"/>
              <a:t>au potentiel du jeune</a:t>
            </a:r>
            <a:endParaRPr lang="fr-CA" sz="1300" dirty="0"/>
          </a:p>
          <a:p>
            <a:pPr>
              <a:lnSpc>
                <a:spcPct val="110000"/>
              </a:lnSpc>
            </a:pPr>
            <a:endParaRPr lang="fr-CA" sz="1300" dirty="0"/>
          </a:p>
        </p:txBody>
      </p:sp>
      <p:pic>
        <p:nvPicPr>
          <p:cNvPr id="20" name="Picture 19">
            <a:extLst>
              <a:ext uri="{FF2B5EF4-FFF2-40B4-BE49-F238E27FC236}">
                <a16:creationId xmlns:a16="http://schemas.microsoft.com/office/drawing/2014/main" id="{6CAB222F-FF19-4505-8E6F-A4F4DB9A07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cxnSp>
        <p:nvCxnSpPr>
          <p:cNvPr id="22" name="Straight Connector 21">
            <a:extLst>
              <a:ext uri="{FF2B5EF4-FFF2-40B4-BE49-F238E27FC236}">
                <a16:creationId xmlns:a16="http://schemas.microsoft.com/office/drawing/2014/main" id="{AC99ED7A-6AA8-408A-AC32-11DCD0EBE7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1720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F2B985F-E839-44D5-9DD8-BC9DEE343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C324B51-257A-912D-FC2C-673A249B6620}"/>
              </a:ext>
            </a:extLst>
          </p:cNvPr>
          <p:cNvSpPr>
            <a:spLocks noGrp="1"/>
          </p:cNvSpPr>
          <p:nvPr>
            <p:ph type="title"/>
          </p:nvPr>
        </p:nvSpPr>
        <p:spPr>
          <a:xfrm>
            <a:off x="1130270" y="953324"/>
            <a:ext cx="9603275" cy="1049235"/>
          </a:xfrm>
        </p:spPr>
        <p:txBody>
          <a:bodyPr>
            <a:normAutofit/>
          </a:bodyPr>
          <a:lstStyle/>
          <a:p>
            <a:r>
              <a:rPr lang="fr-CA" dirty="0"/>
              <a:t>En résumé…</a:t>
            </a:r>
          </a:p>
        </p:txBody>
      </p:sp>
      <p:cxnSp>
        <p:nvCxnSpPr>
          <p:cNvPr id="11" name="Straight Connector 10">
            <a:extLst>
              <a:ext uri="{FF2B5EF4-FFF2-40B4-BE49-F238E27FC236}">
                <a16:creationId xmlns:a16="http://schemas.microsoft.com/office/drawing/2014/main" id="{52D73AC3-7DF7-43FB-9D67-3CE387E940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3" name="Rectangle 12">
            <a:extLst>
              <a:ext uri="{FF2B5EF4-FFF2-40B4-BE49-F238E27FC236}">
                <a16:creationId xmlns:a16="http://schemas.microsoft.com/office/drawing/2014/main" id="{B965CCFE-3123-4C5E-BA80-B081F41E6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5" name="Espace réservé du contenu 2">
            <a:extLst>
              <a:ext uri="{FF2B5EF4-FFF2-40B4-BE49-F238E27FC236}">
                <a16:creationId xmlns:a16="http://schemas.microsoft.com/office/drawing/2014/main" id="{02E97A06-7C8D-2165-1589-F38176D9CF21}"/>
              </a:ext>
            </a:extLst>
          </p:cNvPr>
          <p:cNvGraphicFramePr>
            <a:graphicFrameLocks noGrp="1"/>
          </p:cNvGraphicFramePr>
          <p:nvPr>
            <p:ph idx="1"/>
            <p:extLst>
              <p:ext uri="{D42A27DB-BD31-4B8C-83A1-F6EECF244321}">
                <p14:modId xmlns:p14="http://schemas.microsoft.com/office/powerpoint/2010/main" val="248217993"/>
              </p:ext>
            </p:extLst>
          </p:nvPr>
        </p:nvGraphicFramePr>
        <p:xfrm>
          <a:off x="1130270" y="2502076"/>
          <a:ext cx="9604375" cy="3695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3792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96A513-97D8-4AC6-AC6A-1D833A569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4A9FBAF-58DF-421B-B0FC-BE534D2FAD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re 1">
            <a:extLst>
              <a:ext uri="{FF2B5EF4-FFF2-40B4-BE49-F238E27FC236}">
                <a16:creationId xmlns:a16="http://schemas.microsoft.com/office/drawing/2014/main" id="{7A9E713D-7FBF-FDEB-0108-54EAB5AFF120}"/>
              </a:ext>
            </a:extLst>
          </p:cNvPr>
          <p:cNvSpPr>
            <a:spLocks noGrp="1"/>
          </p:cNvSpPr>
          <p:nvPr>
            <p:ph type="title"/>
          </p:nvPr>
        </p:nvSpPr>
        <p:spPr>
          <a:xfrm>
            <a:off x="7555992" y="2307409"/>
            <a:ext cx="3157577" cy="3747316"/>
          </a:xfrm>
        </p:spPr>
        <p:txBody>
          <a:bodyPr anchor="t">
            <a:normAutofit/>
          </a:bodyPr>
          <a:lstStyle/>
          <a:p>
            <a:r>
              <a:rPr lang="fr-CA" dirty="0"/>
              <a:t>Centres jeunesses (CJ) = 2 des 5 missions du CI</a:t>
            </a:r>
            <a:r>
              <a:rPr lang="fr-CA"/>
              <a:t>U</a:t>
            </a:r>
            <a:r>
              <a:rPr lang="fr-CA" dirty="0"/>
              <a:t>SSS</a:t>
            </a:r>
          </a:p>
        </p:txBody>
      </p:sp>
      <p:cxnSp>
        <p:nvCxnSpPr>
          <p:cNvPr id="13" name="Straight Connector 12">
            <a:extLst>
              <a:ext uri="{FF2B5EF4-FFF2-40B4-BE49-F238E27FC236}">
                <a16:creationId xmlns:a16="http://schemas.microsoft.com/office/drawing/2014/main" id="{4FA13349-E604-4469-B599-3DADA7A93F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55992" y="2146542"/>
            <a:ext cx="315757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F59C4CAC-B6F7-4EB9-B195-2DE22AE6361B}"/>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graphicFrame>
        <p:nvGraphicFramePr>
          <p:cNvPr id="5" name="Espace réservé du contenu 2">
            <a:extLst>
              <a:ext uri="{FF2B5EF4-FFF2-40B4-BE49-F238E27FC236}">
                <a16:creationId xmlns:a16="http://schemas.microsoft.com/office/drawing/2014/main" id="{8334D528-2287-81BE-3BED-A459B7F48A0B}"/>
              </a:ext>
            </a:extLst>
          </p:cNvPr>
          <p:cNvGraphicFramePr>
            <a:graphicFrameLocks noGrp="1"/>
          </p:cNvGraphicFramePr>
          <p:nvPr>
            <p:ph idx="1"/>
            <p:extLst>
              <p:ext uri="{D42A27DB-BD31-4B8C-83A1-F6EECF244321}">
                <p14:modId xmlns:p14="http://schemas.microsoft.com/office/powerpoint/2010/main" val="2540754157"/>
              </p:ext>
            </p:extLst>
          </p:nvPr>
        </p:nvGraphicFramePr>
        <p:xfrm>
          <a:off x="305922" y="794785"/>
          <a:ext cx="7093253" cy="59707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8108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7A69CF0-1090-4F60-AAFA-04661CFA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DAE4894-A608-C0D3-E3FE-B8407280244D}"/>
              </a:ext>
            </a:extLst>
          </p:cNvPr>
          <p:cNvSpPr>
            <a:spLocks noGrp="1"/>
          </p:cNvSpPr>
          <p:nvPr>
            <p:ph type="title"/>
          </p:nvPr>
        </p:nvSpPr>
        <p:spPr>
          <a:xfrm>
            <a:off x="7555992" y="967819"/>
            <a:ext cx="3182405" cy="4311140"/>
          </a:xfrm>
        </p:spPr>
        <p:txBody>
          <a:bodyPr>
            <a:normAutofit/>
          </a:bodyPr>
          <a:lstStyle/>
          <a:p>
            <a:r>
              <a:rPr lang="fr-CA" dirty="0">
                <a:solidFill>
                  <a:srgbClr val="000001"/>
                </a:solidFill>
              </a:rPr>
              <a:t>Extrait du bilan des DPJ CN pour l’année 22-23</a:t>
            </a:r>
          </a:p>
        </p:txBody>
      </p:sp>
      <p:grpSp>
        <p:nvGrpSpPr>
          <p:cNvPr id="12" name="Group 11">
            <a:extLst>
              <a:ext uri="{FF2B5EF4-FFF2-40B4-BE49-F238E27FC236}">
                <a16:creationId xmlns:a16="http://schemas.microsoft.com/office/drawing/2014/main" id="{C86739FD-7E75-4A5A-9319-C24B3D0C40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449100" cy="5149101"/>
            <a:chOff x="632237" y="482171"/>
            <a:chExt cx="6104331" cy="5149101"/>
          </a:xfrm>
        </p:grpSpPr>
        <p:sp>
          <p:nvSpPr>
            <p:cNvPr id="13" name="Rectangle 12">
              <a:extLst>
                <a:ext uri="{FF2B5EF4-FFF2-40B4-BE49-F238E27FC236}">
                  <a16:creationId xmlns:a16="http://schemas.microsoft.com/office/drawing/2014/main" id="{5E00D434-6B14-4471-BBF0-288EB1FD6F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237" y="482171"/>
              <a:ext cx="6104331"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B7A3355-ABE3-44E6-A78C-A8C5F572B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5296" y="812507"/>
              <a:ext cx="5471355"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6" name="Straight Connector 15">
            <a:extLst>
              <a:ext uri="{FF2B5EF4-FFF2-40B4-BE49-F238E27FC236}">
                <a16:creationId xmlns:a16="http://schemas.microsoft.com/office/drawing/2014/main" id="{BFA563A8-CFB9-433E-B423-D07E571315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55991" y="807995"/>
            <a:ext cx="3182406"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8" name="Rectangle 17">
            <a:extLst>
              <a:ext uri="{FF2B5EF4-FFF2-40B4-BE49-F238E27FC236}">
                <a16:creationId xmlns:a16="http://schemas.microsoft.com/office/drawing/2014/main" id="{A46DDFA8-FBE7-476A-9490-9EF8ABEB91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9805" y="977965"/>
            <a:ext cx="5440719" cy="4135339"/>
          </a:xfrm>
          <a:prstGeom prst="rect">
            <a:avLst/>
          </a:prstGeom>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E61AE7B9-A999-4FEC-85F8-8BC62F391C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FBDEF2F8-7A30-4BCB-8059-22D869D9279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3" name="Espace réservé du contenu 2">
            <a:extLst>
              <a:ext uri="{FF2B5EF4-FFF2-40B4-BE49-F238E27FC236}">
                <a16:creationId xmlns:a16="http://schemas.microsoft.com/office/drawing/2014/main" id="{1F6DD8D8-74D0-F40E-E637-86A7926BC49A}"/>
              </a:ext>
            </a:extLst>
          </p:cNvPr>
          <p:cNvSpPr>
            <a:spLocks noGrp="1"/>
          </p:cNvSpPr>
          <p:nvPr>
            <p:ph idx="1"/>
          </p:nvPr>
        </p:nvSpPr>
        <p:spPr>
          <a:xfrm>
            <a:off x="1119806" y="1054359"/>
            <a:ext cx="5290832" cy="4390058"/>
          </a:xfrm>
        </p:spPr>
        <p:txBody>
          <a:bodyPr>
            <a:normAutofit/>
          </a:bodyPr>
          <a:lstStyle/>
          <a:p>
            <a:pPr marL="114300" indent="-114300" defTabSz="457200">
              <a:lnSpc>
                <a:spcPct val="110000"/>
              </a:lnSpc>
              <a:spcBef>
                <a:spcPts val="500"/>
              </a:spcBef>
            </a:pPr>
            <a:r>
              <a:rPr lang="fr-CA" sz="1400" b="1" kern="1200" dirty="0">
                <a:solidFill>
                  <a:schemeClr val="tx1"/>
                </a:solidFill>
                <a:effectLst/>
                <a:latin typeface="+mn-lt"/>
                <a:ea typeface="+mn-ea"/>
                <a:cs typeface="+mn-cs"/>
              </a:rPr>
              <a:t>8 554 </a:t>
            </a:r>
            <a:r>
              <a:rPr lang="fr-CA" sz="1400" kern="1200" dirty="0">
                <a:solidFill>
                  <a:schemeClr val="tx1"/>
                </a:solidFill>
                <a:effectLst/>
                <a:latin typeface="+mn-lt"/>
                <a:ea typeface="+mn-ea"/>
                <a:cs typeface="+mn-cs"/>
              </a:rPr>
              <a:t>adolescents ont reçu des services en vertu de la </a:t>
            </a:r>
            <a:r>
              <a:rPr lang="fr-CA" sz="1400" b="1" kern="1200" dirty="0">
                <a:solidFill>
                  <a:schemeClr val="tx1"/>
                </a:solidFill>
                <a:effectLst/>
                <a:latin typeface="+mn-lt"/>
                <a:ea typeface="+mn-ea"/>
                <a:cs typeface="+mn-cs"/>
              </a:rPr>
              <a:t>LSJPA</a:t>
            </a:r>
            <a:r>
              <a:rPr lang="fr-CA" sz="1400" kern="1200" dirty="0">
                <a:solidFill>
                  <a:schemeClr val="tx1"/>
                </a:solidFill>
                <a:effectLst/>
                <a:latin typeface="+mn-lt"/>
                <a:ea typeface="+mn-ea"/>
                <a:cs typeface="+mn-cs"/>
              </a:rPr>
              <a:t> au Québec; ce qui constitue </a:t>
            </a:r>
            <a:r>
              <a:rPr lang="fr-CA" sz="1400" kern="1200" dirty="0">
                <a:solidFill>
                  <a:srgbClr val="C00000"/>
                </a:solidFill>
                <a:effectLst/>
                <a:latin typeface="+mn-lt"/>
                <a:ea typeface="+mn-ea"/>
                <a:cs typeface="+mn-cs"/>
              </a:rPr>
              <a:t>une hausse de 14,5%</a:t>
            </a:r>
            <a:r>
              <a:rPr lang="fr-CA" sz="1400" kern="1200" dirty="0">
                <a:solidFill>
                  <a:schemeClr val="tx1"/>
                </a:solidFill>
                <a:effectLst/>
                <a:latin typeface="+mn-lt"/>
                <a:ea typeface="+mn-ea"/>
                <a:cs typeface="+mn-cs"/>
              </a:rPr>
              <a:t> par rapport à l’an dernier et une </a:t>
            </a:r>
            <a:r>
              <a:rPr lang="fr-CA" sz="1400" kern="1200" dirty="0">
                <a:solidFill>
                  <a:schemeClr val="accent4"/>
                </a:solidFill>
                <a:effectLst/>
                <a:latin typeface="+mn-lt"/>
                <a:ea typeface="+mn-ea"/>
                <a:cs typeface="+mn-cs"/>
              </a:rPr>
              <a:t>baisse de signalements retenus de 2 %. </a:t>
            </a:r>
          </a:p>
          <a:p>
            <a:pPr marL="114300" indent="-114300" defTabSz="457200">
              <a:lnSpc>
                <a:spcPct val="110000"/>
              </a:lnSpc>
              <a:spcBef>
                <a:spcPts val="500"/>
              </a:spcBef>
            </a:pPr>
            <a:r>
              <a:rPr lang="fr-CA" sz="1400" kern="1200" dirty="0">
                <a:solidFill>
                  <a:schemeClr val="tx1"/>
                </a:solidFill>
                <a:effectLst/>
                <a:latin typeface="+mn-lt"/>
                <a:ea typeface="+mn-ea"/>
                <a:cs typeface="+mn-cs"/>
              </a:rPr>
              <a:t>La DPJ– CN a traité </a:t>
            </a:r>
            <a:r>
              <a:rPr lang="fr-CA" sz="1400" b="1" kern="1200" dirty="0">
                <a:solidFill>
                  <a:schemeClr val="tx1"/>
                </a:solidFill>
                <a:effectLst/>
                <a:latin typeface="+mn-lt"/>
                <a:ea typeface="+mn-ea"/>
                <a:cs typeface="+mn-cs"/>
              </a:rPr>
              <a:t>10 013 signalements en vertu de la LPJ </a:t>
            </a:r>
            <a:r>
              <a:rPr lang="fr-CA" sz="1400" kern="1200" dirty="0">
                <a:solidFill>
                  <a:schemeClr val="tx1"/>
                </a:solidFill>
                <a:effectLst/>
                <a:latin typeface="+mn-lt"/>
                <a:ea typeface="+mn-ea"/>
                <a:cs typeface="+mn-cs"/>
              </a:rPr>
              <a:t>au cours de l’année 2022-2023, comparativement à 10 518 l’an dernier, ce qui représente </a:t>
            </a:r>
            <a:r>
              <a:rPr lang="fr-CA" sz="1400" kern="1200" dirty="0">
                <a:solidFill>
                  <a:schemeClr val="accent4"/>
                </a:solidFill>
                <a:effectLst/>
                <a:latin typeface="+mn-lt"/>
                <a:ea typeface="+mn-ea"/>
                <a:cs typeface="+mn-cs"/>
              </a:rPr>
              <a:t>une baisse de 4,8%</a:t>
            </a:r>
          </a:p>
          <a:p>
            <a:pPr marL="114300" indent="-114300" defTabSz="457200">
              <a:lnSpc>
                <a:spcPct val="110000"/>
              </a:lnSpc>
              <a:spcBef>
                <a:spcPts val="500"/>
              </a:spcBef>
            </a:pPr>
            <a:r>
              <a:rPr lang="fr-CA" sz="1400" kern="1200" dirty="0">
                <a:solidFill>
                  <a:schemeClr val="tx1"/>
                </a:solidFill>
                <a:effectLst/>
                <a:latin typeface="+mn-lt"/>
                <a:ea typeface="+mn-ea"/>
                <a:cs typeface="+mn-cs"/>
              </a:rPr>
              <a:t>Nombre de signalements </a:t>
            </a:r>
            <a:r>
              <a:rPr lang="fr-CA" sz="1400" b="1" kern="1200" dirty="0">
                <a:solidFill>
                  <a:schemeClr val="tx1"/>
                </a:solidFill>
                <a:effectLst/>
                <a:latin typeface="+mn-lt"/>
                <a:ea typeface="+mn-ea"/>
                <a:cs typeface="+mn-cs"/>
              </a:rPr>
              <a:t>retenus : 3 547</a:t>
            </a:r>
            <a:r>
              <a:rPr lang="fr-CA" sz="1400" kern="1200" dirty="0">
                <a:solidFill>
                  <a:schemeClr val="tx1"/>
                </a:solidFill>
                <a:effectLst/>
                <a:latin typeface="+mn-lt"/>
                <a:ea typeface="+mn-ea"/>
                <a:cs typeface="+mn-cs"/>
              </a:rPr>
              <a:t>. C’est une </a:t>
            </a:r>
            <a:r>
              <a:rPr lang="fr-CA" sz="1400" kern="1200" dirty="0">
                <a:solidFill>
                  <a:schemeClr val="accent4"/>
                </a:solidFill>
                <a:effectLst/>
                <a:latin typeface="+mn-lt"/>
                <a:ea typeface="+mn-ea"/>
                <a:cs typeface="+mn-cs"/>
              </a:rPr>
              <a:t>baisse des signalements retenus de 10% </a:t>
            </a:r>
            <a:r>
              <a:rPr lang="fr-CA" sz="1400" kern="1200" dirty="0">
                <a:solidFill>
                  <a:schemeClr val="tx1"/>
                </a:solidFill>
                <a:effectLst/>
                <a:latin typeface="+mn-lt"/>
                <a:ea typeface="+mn-ea"/>
                <a:cs typeface="+mn-cs"/>
              </a:rPr>
              <a:t>comparativement l’exercice 2021-2022, alors qu’il y en avait eu 3 942; </a:t>
            </a:r>
          </a:p>
          <a:p>
            <a:pPr marL="114300" indent="-114300" defTabSz="457200">
              <a:lnSpc>
                <a:spcPct val="110000"/>
              </a:lnSpc>
              <a:spcBef>
                <a:spcPts val="500"/>
              </a:spcBef>
            </a:pPr>
            <a:r>
              <a:rPr lang="fr-CA" sz="1400" kern="1200" dirty="0">
                <a:solidFill>
                  <a:schemeClr val="tx1"/>
                </a:solidFill>
                <a:effectLst/>
                <a:latin typeface="+mn-lt"/>
                <a:ea typeface="+mn-ea"/>
                <a:cs typeface="+mn-cs"/>
              </a:rPr>
              <a:t>Les signalements proviennent, en majorité des employés </a:t>
            </a:r>
            <a:r>
              <a:rPr lang="fr-CA" sz="1400" b="1" kern="1200" dirty="0">
                <a:solidFill>
                  <a:schemeClr val="tx1"/>
                </a:solidFill>
                <a:effectLst/>
                <a:latin typeface="+mn-lt"/>
                <a:ea typeface="+mn-ea"/>
                <a:cs typeface="+mn-cs"/>
              </a:rPr>
              <a:t>d’organismes publics </a:t>
            </a:r>
            <a:r>
              <a:rPr lang="fr-CA" sz="1400" kern="1200" dirty="0">
                <a:solidFill>
                  <a:schemeClr val="tx1"/>
                </a:solidFill>
                <a:effectLst/>
                <a:latin typeface="+mn-lt"/>
                <a:ea typeface="+mn-ea"/>
                <a:cs typeface="+mn-cs"/>
              </a:rPr>
              <a:t>(40,1 %);</a:t>
            </a:r>
          </a:p>
          <a:p>
            <a:pPr marL="114300" indent="-114300" defTabSz="457200">
              <a:lnSpc>
                <a:spcPct val="110000"/>
              </a:lnSpc>
              <a:spcBef>
                <a:spcPts val="500"/>
              </a:spcBef>
            </a:pPr>
            <a:r>
              <a:rPr lang="fr-CA" sz="1400" kern="1200" dirty="0">
                <a:solidFill>
                  <a:schemeClr val="tx1"/>
                </a:solidFill>
                <a:effectLst/>
                <a:latin typeface="+mn-lt"/>
                <a:ea typeface="+mn-ea"/>
                <a:cs typeface="+mn-cs"/>
              </a:rPr>
              <a:t>Le principal milieu de vie des enfants pris en charge par la DPJ est </a:t>
            </a:r>
            <a:r>
              <a:rPr lang="fr-CA" sz="1400" kern="1200" dirty="0">
                <a:solidFill>
                  <a:schemeClr val="accent4"/>
                </a:solidFill>
                <a:effectLst/>
                <a:latin typeface="+mn-lt"/>
                <a:ea typeface="+mn-ea"/>
                <a:cs typeface="+mn-cs"/>
              </a:rPr>
              <a:t>toujours le milieu familial (61,6 %). </a:t>
            </a:r>
            <a:endParaRPr lang="fr-CA" sz="1400" dirty="0">
              <a:solidFill>
                <a:schemeClr val="accent4"/>
              </a:solidFill>
            </a:endParaRPr>
          </a:p>
        </p:txBody>
      </p:sp>
      <p:sp>
        <p:nvSpPr>
          <p:cNvPr id="4" name="ZoneTexte 3">
            <a:extLst>
              <a:ext uri="{FF2B5EF4-FFF2-40B4-BE49-F238E27FC236}">
                <a16:creationId xmlns:a16="http://schemas.microsoft.com/office/drawing/2014/main" id="{4C0AD884-FBEC-2FF6-2085-BD511C3E4858}"/>
              </a:ext>
            </a:extLst>
          </p:cNvPr>
          <p:cNvSpPr txBox="1"/>
          <p:nvPr/>
        </p:nvSpPr>
        <p:spPr>
          <a:xfrm>
            <a:off x="1247726" y="4779123"/>
            <a:ext cx="3541866" cy="230832"/>
          </a:xfrm>
          <a:prstGeom prst="rect">
            <a:avLst/>
          </a:prstGeom>
          <a:noFill/>
        </p:spPr>
        <p:txBody>
          <a:bodyPr wrap="square" rtlCol="0">
            <a:spAutoFit/>
          </a:bodyPr>
          <a:lstStyle/>
          <a:p>
            <a:pPr defTabSz="228600">
              <a:spcAft>
                <a:spcPts val="600"/>
              </a:spcAft>
            </a:pPr>
            <a:r>
              <a:rPr lang="fr-CA" sz="900" kern="1200" dirty="0">
                <a:solidFill>
                  <a:schemeClr val="tx1"/>
                </a:solidFill>
                <a:latin typeface="+mn-lt"/>
                <a:ea typeface="+mn-ea"/>
                <a:cs typeface="+mn-cs"/>
              </a:rPr>
              <a:t>Statistiques provinciales 2022-2023</a:t>
            </a:r>
            <a:endParaRPr lang="fr-CA" dirty="0"/>
          </a:p>
        </p:txBody>
      </p:sp>
    </p:spTree>
    <p:extLst>
      <p:ext uri="{BB962C8B-B14F-4D97-AF65-F5344CB8AC3E}">
        <p14:creationId xmlns:p14="http://schemas.microsoft.com/office/powerpoint/2010/main" val="3319627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2055" name="Picture 2054">
            <a:extLst>
              <a:ext uri="{FF2B5EF4-FFF2-40B4-BE49-F238E27FC236}">
                <a16:creationId xmlns:a16="http://schemas.microsoft.com/office/drawing/2014/main" id="{BF7680B5-1A78-4401-BA9A-78832F0FD9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2057" name="Rectangle 2056">
            <a:extLst>
              <a:ext uri="{FF2B5EF4-FFF2-40B4-BE49-F238E27FC236}">
                <a16:creationId xmlns:a16="http://schemas.microsoft.com/office/drawing/2014/main" id="{50F21DC9-D0AC-495C-8CC8-D5DDF8C11C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059" name="Straight Connector 2058">
            <a:extLst>
              <a:ext uri="{FF2B5EF4-FFF2-40B4-BE49-F238E27FC236}">
                <a16:creationId xmlns:a16="http://schemas.microsoft.com/office/drawing/2014/main" id="{A26B82D7-D05B-412B-9A0D-6430BCD118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2061" name="Picture 2060">
            <a:extLst>
              <a:ext uri="{FF2B5EF4-FFF2-40B4-BE49-F238E27FC236}">
                <a16:creationId xmlns:a16="http://schemas.microsoft.com/office/drawing/2014/main" id="{E4E78000-301F-4983-ACD5-7F50C0C3F59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useBgFill="1">
        <p:nvSpPr>
          <p:cNvPr id="2063" name="Rectangle 2062">
            <a:extLst>
              <a:ext uri="{FF2B5EF4-FFF2-40B4-BE49-F238E27FC236}">
                <a16:creationId xmlns:a16="http://schemas.microsoft.com/office/drawing/2014/main" id="{B170D861-4049-43F4-BCF4-088470D3E9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5" name="Rectangle 2064">
            <a:extLst>
              <a:ext uri="{FF2B5EF4-FFF2-40B4-BE49-F238E27FC236}">
                <a16:creationId xmlns:a16="http://schemas.microsoft.com/office/drawing/2014/main" id="{3D9C3684-6169-49E6-99BA-EF73401361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6ED1403-4A09-483A-B6B7-AAB80BBB782E}"/>
              </a:ext>
            </a:extLst>
          </p:cNvPr>
          <p:cNvSpPr>
            <a:spLocks noGrp="1"/>
          </p:cNvSpPr>
          <p:nvPr>
            <p:ph type="title" idx="4294967295"/>
          </p:nvPr>
        </p:nvSpPr>
        <p:spPr>
          <a:xfrm>
            <a:off x="1121029" y="957221"/>
            <a:ext cx="5864018" cy="1049235"/>
          </a:xfrm>
        </p:spPr>
        <p:txBody>
          <a:bodyPr vert="horz" lIns="91440" tIns="45720" rIns="91440" bIns="45720" rtlCol="0" anchor="t">
            <a:normAutofit/>
          </a:bodyPr>
          <a:lstStyle/>
          <a:p>
            <a:r>
              <a:rPr lang="en-US" sz="2500"/>
              <a:t>Mission 1: Centre de protection de l'enfance et de la jeunesse (CPEJ)</a:t>
            </a:r>
          </a:p>
        </p:txBody>
      </p:sp>
      <p:pic>
        <p:nvPicPr>
          <p:cNvPr id="2067" name="Picture 2066">
            <a:extLst>
              <a:ext uri="{FF2B5EF4-FFF2-40B4-BE49-F238E27FC236}">
                <a16:creationId xmlns:a16="http://schemas.microsoft.com/office/drawing/2014/main" id="{6BBBEE02-3B78-4C29-B8FF-45FBFF8FE2A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
        <p:nvSpPr>
          <p:cNvPr id="3" name="Espace réservé du contenu 2">
            <a:extLst>
              <a:ext uri="{FF2B5EF4-FFF2-40B4-BE49-F238E27FC236}">
                <a16:creationId xmlns:a16="http://schemas.microsoft.com/office/drawing/2014/main" id="{15C2277E-0C9A-447C-9801-2815A0B37D4C}"/>
              </a:ext>
            </a:extLst>
          </p:cNvPr>
          <p:cNvSpPr>
            <a:spLocks noGrp="1"/>
          </p:cNvSpPr>
          <p:nvPr>
            <p:ph idx="4294967295"/>
          </p:nvPr>
        </p:nvSpPr>
        <p:spPr>
          <a:xfrm>
            <a:off x="1121029" y="2167151"/>
            <a:ext cx="5864018" cy="3299194"/>
          </a:xfrm>
        </p:spPr>
        <p:txBody>
          <a:bodyPr vert="horz" lIns="91440" tIns="45720" rIns="91440" bIns="45720" rtlCol="0" anchor="t">
            <a:normAutofit/>
          </a:bodyPr>
          <a:lstStyle/>
          <a:p>
            <a:r>
              <a:rPr lang="en-US" sz="1900" dirty="0"/>
              <a:t>«</a:t>
            </a:r>
            <a:r>
              <a:rPr lang="en-US" sz="1900" dirty="0" err="1"/>
              <a:t>Offrir</a:t>
            </a:r>
            <a:r>
              <a:rPr lang="en-US" sz="1900" dirty="0"/>
              <a:t> dans la </a:t>
            </a:r>
            <a:r>
              <a:rPr lang="en-US" sz="1900" dirty="0" err="1"/>
              <a:t>région</a:t>
            </a:r>
            <a:r>
              <a:rPr lang="en-US" sz="1900" dirty="0"/>
              <a:t> des </a:t>
            </a:r>
            <a:r>
              <a:rPr lang="en-US" sz="1900" dirty="0">
                <a:solidFill>
                  <a:schemeClr val="accent3"/>
                </a:solidFill>
              </a:rPr>
              <a:t>services de nature </a:t>
            </a:r>
            <a:r>
              <a:rPr lang="en-US" sz="1900" dirty="0" err="1">
                <a:solidFill>
                  <a:schemeClr val="accent3"/>
                </a:solidFill>
              </a:rPr>
              <a:t>psychosociale</a:t>
            </a:r>
            <a:r>
              <a:rPr lang="en-US" sz="1900" dirty="0"/>
              <a:t>, y </a:t>
            </a:r>
            <a:r>
              <a:rPr lang="en-US" sz="1900" dirty="0" err="1"/>
              <a:t>compris</a:t>
            </a:r>
            <a:r>
              <a:rPr lang="en-US" sz="1900" dirty="0"/>
              <a:t> des services </a:t>
            </a:r>
            <a:r>
              <a:rPr lang="en-US" sz="1900" dirty="0" err="1">
                <a:solidFill>
                  <a:schemeClr val="accent3"/>
                </a:solidFill>
              </a:rPr>
              <a:t>d’urgence</a:t>
            </a:r>
            <a:r>
              <a:rPr lang="en-US" sz="1900" dirty="0">
                <a:solidFill>
                  <a:schemeClr val="accent3"/>
                </a:solidFill>
              </a:rPr>
              <a:t> </a:t>
            </a:r>
            <a:r>
              <a:rPr lang="en-US" sz="1900" dirty="0" err="1">
                <a:solidFill>
                  <a:schemeClr val="accent3"/>
                </a:solidFill>
              </a:rPr>
              <a:t>sociale</a:t>
            </a:r>
            <a:r>
              <a:rPr lang="en-US" sz="1900" dirty="0">
                <a:solidFill>
                  <a:schemeClr val="accent3"/>
                </a:solidFill>
              </a:rPr>
              <a:t> </a:t>
            </a:r>
            <a:r>
              <a:rPr lang="en-US" sz="1900" dirty="0" err="1"/>
              <a:t>requis</a:t>
            </a:r>
            <a:r>
              <a:rPr lang="en-US" sz="1900" dirty="0"/>
              <a:t> par la situation d’un </a:t>
            </a:r>
            <a:r>
              <a:rPr lang="en-US" sz="1900" dirty="0" err="1"/>
              <a:t>jeune</a:t>
            </a:r>
            <a:r>
              <a:rPr lang="en-US" sz="1900" dirty="0"/>
              <a:t> </a:t>
            </a:r>
            <a:r>
              <a:rPr lang="en-US" sz="1900" dirty="0" err="1"/>
              <a:t>en</a:t>
            </a:r>
            <a:r>
              <a:rPr lang="en-US" sz="1900" dirty="0"/>
              <a:t> vertu de la LPJ et de la LSJPA </a:t>
            </a:r>
            <a:r>
              <a:rPr lang="en-US" sz="1900" dirty="0" err="1"/>
              <a:t>ainsi</a:t>
            </a:r>
            <a:r>
              <a:rPr lang="en-US" sz="1900" dirty="0"/>
              <a:t> </a:t>
            </a:r>
            <a:r>
              <a:rPr lang="en-US" sz="1900" dirty="0" err="1"/>
              <a:t>qu’en</a:t>
            </a:r>
            <a:r>
              <a:rPr lang="en-US" sz="1900" dirty="0"/>
              <a:t> matière de </a:t>
            </a:r>
            <a:r>
              <a:rPr lang="en-US" sz="1900" dirty="0">
                <a:solidFill>
                  <a:schemeClr val="accent3"/>
                </a:solidFill>
              </a:rPr>
              <a:t>placement </a:t>
            </a:r>
            <a:r>
              <a:rPr lang="en-US" sz="1900" dirty="0" err="1">
                <a:solidFill>
                  <a:schemeClr val="accent3"/>
                </a:solidFill>
              </a:rPr>
              <a:t>d’enfants</a:t>
            </a:r>
            <a:r>
              <a:rPr lang="en-US" sz="1900" dirty="0">
                <a:solidFill>
                  <a:schemeClr val="accent3"/>
                </a:solidFill>
              </a:rPr>
              <a:t>, de </a:t>
            </a:r>
            <a:r>
              <a:rPr lang="en-US" sz="1900" dirty="0" err="1">
                <a:solidFill>
                  <a:schemeClr val="accent3"/>
                </a:solidFill>
              </a:rPr>
              <a:t>médiation</a:t>
            </a:r>
            <a:r>
              <a:rPr lang="en-US" sz="1900" dirty="0">
                <a:solidFill>
                  <a:schemeClr val="accent3"/>
                </a:solidFill>
              </a:rPr>
              <a:t> </a:t>
            </a:r>
            <a:r>
              <a:rPr lang="en-US" sz="1900" dirty="0" err="1">
                <a:solidFill>
                  <a:schemeClr val="accent3"/>
                </a:solidFill>
              </a:rPr>
              <a:t>familiale</a:t>
            </a:r>
            <a:r>
              <a:rPr lang="en-US" sz="1900" dirty="0"/>
              <a:t>, </a:t>
            </a:r>
            <a:r>
              <a:rPr lang="en-US" sz="1900" dirty="0" err="1"/>
              <a:t>d’expertise</a:t>
            </a:r>
            <a:r>
              <a:rPr lang="en-US" sz="1900" dirty="0"/>
              <a:t> à la </a:t>
            </a:r>
            <a:r>
              <a:rPr lang="en-US" sz="1900" dirty="0" err="1"/>
              <a:t>Cour</a:t>
            </a:r>
            <a:r>
              <a:rPr lang="en-US" sz="1900" dirty="0"/>
              <a:t> supérieure sur la </a:t>
            </a:r>
            <a:r>
              <a:rPr lang="en-US" sz="1900" dirty="0" err="1"/>
              <a:t>garde</a:t>
            </a:r>
            <a:r>
              <a:rPr lang="en-US" sz="1900" dirty="0"/>
              <a:t> d’enfant, </a:t>
            </a:r>
            <a:r>
              <a:rPr lang="en-US" sz="1900" dirty="0" err="1"/>
              <a:t>d’adoption</a:t>
            </a:r>
            <a:r>
              <a:rPr lang="en-US" sz="1900" dirty="0"/>
              <a:t>, de recherche des </a:t>
            </a:r>
            <a:r>
              <a:rPr lang="en-US" sz="1900" dirty="0" err="1"/>
              <a:t>antécédents</a:t>
            </a:r>
            <a:r>
              <a:rPr lang="en-US" sz="1900" dirty="0"/>
              <a:t> </a:t>
            </a:r>
            <a:r>
              <a:rPr lang="en-US" sz="1900" dirty="0" err="1"/>
              <a:t>sociobiologiques</a:t>
            </a:r>
            <a:r>
              <a:rPr lang="en-US" sz="1900" dirty="0"/>
              <a:t> et de </a:t>
            </a:r>
            <a:r>
              <a:rPr lang="en-US" sz="1900" dirty="0" err="1"/>
              <a:t>retrouvailles</a:t>
            </a:r>
            <a:r>
              <a:rPr lang="en-US" sz="1900" dirty="0"/>
              <a:t>»</a:t>
            </a:r>
          </a:p>
        </p:txBody>
      </p:sp>
      <p:grpSp>
        <p:nvGrpSpPr>
          <p:cNvPr id="2069" name="Group 2068">
            <a:extLst>
              <a:ext uri="{FF2B5EF4-FFF2-40B4-BE49-F238E27FC236}">
                <a16:creationId xmlns:a16="http://schemas.microsoft.com/office/drawing/2014/main" id="{65380EB2-1B03-4BD9-8B98-B3A1DD7D04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77388" y="482171"/>
            <a:chExt cx="4074533" cy="5149101"/>
          </a:xfrm>
        </p:grpSpPr>
        <p:sp>
          <p:nvSpPr>
            <p:cNvPr id="2070" name="Rectangle 2069">
              <a:extLst>
                <a:ext uri="{FF2B5EF4-FFF2-40B4-BE49-F238E27FC236}">
                  <a16:creationId xmlns:a16="http://schemas.microsoft.com/office/drawing/2014/main" id="{2C72F72E-336B-4BAB-9CFA-E55224D40E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77388" y="482171"/>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1" name="Rectangle 2070">
              <a:extLst>
                <a:ext uri="{FF2B5EF4-FFF2-40B4-BE49-F238E27FC236}">
                  <a16:creationId xmlns:a16="http://schemas.microsoft.com/office/drawing/2014/main" id="{4D6A7AAF-A2E1-4EFB-A032-F6D220F61D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47"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050" name="Picture 2" descr="Des bains donnés par des agents d'intervention au Centre jeunesse de la ...">
            <a:extLst>
              <a:ext uri="{FF2B5EF4-FFF2-40B4-BE49-F238E27FC236}">
                <a16:creationId xmlns:a16="http://schemas.microsoft.com/office/drawing/2014/main" id="{3E8FAC91-4B58-55AA-9778-1163BD53D34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061" r="35396" b="2"/>
          <a:stretch/>
        </p:blipFill>
        <p:spPr bwMode="auto">
          <a:xfrm>
            <a:off x="8116373" y="1116345"/>
            <a:ext cx="2799103" cy="3866172"/>
          </a:xfrm>
          <a:prstGeom prst="rect">
            <a:avLst/>
          </a:prstGeom>
          <a:noFill/>
          <a:extLst>
            <a:ext uri="{909E8E84-426E-40DD-AFC4-6F175D3DCCD1}">
              <a14:hiddenFill xmlns:a14="http://schemas.microsoft.com/office/drawing/2010/main">
                <a:solidFill>
                  <a:srgbClr val="FFFFFF"/>
                </a:solidFill>
              </a14:hiddenFill>
            </a:ext>
          </a:extLst>
        </p:spPr>
      </p:pic>
      <p:pic>
        <p:nvPicPr>
          <p:cNvPr id="2073" name="Picture 2072">
            <a:extLst>
              <a:ext uri="{FF2B5EF4-FFF2-40B4-BE49-F238E27FC236}">
                <a16:creationId xmlns:a16="http://schemas.microsoft.com/office/drawing/2014/main" id="{187F4E96-4E7F-4215-89B9-A7EC454B01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cxnSp>
        <p:nvCxnSpPr>
          <p:cNvPr id="2075" name="Straight Connector 2074">
            <a:extLst>
              <a:ext uri="{FF2B5EF4-FFF2-40B4-BE49-F238E27FC236}">
                <a16:creationId xmlns:a16="http://schemas.microsoft.com/office/drawing/2014/main" id="{56D3E787-6CA7-41C8-BA4E-172D478DAA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15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B1DE69F-569C-4A49-8E50-4093C135AE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a:extLst>
              <a:ext uri="{FF2B5EF4-FFF2-40B4-BE49-F238E27FC236}">
                <a16:creationId xmlns:a16="http://schemas.microsoft.com/office/drawing/2014/main" id="{50B488F5-9CE4-4346-B22F-600286ED4D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5F76596F-57DF-4A0C-96D9-046DC3B30E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38DB3A91-B9E8-4451-ACED-026398635D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useBgFill="1">
        <p:nvSpPr>
          <p:cNvPr id="19" name="Rectangle 18">
            <a:extLst>
              <a:ext uri="{FF2B5EF4-FFF2-40B4-BE49-F238E27FC236}">
                <a16:creationId xmlns:a16="http://schemas.microsoft.com/office/drawing/2014/main" id="{4B5CF008-4DC6-41FE-94F0-5BA622317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8F32B00-0857-4941-B6AF-11352332F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B2A16ED-DF42-4D62-BAA1-9BD2A8972A7F}"/>
              </a:ext>
            </a:extLst>
          </p:cNvPr>
          <p:cNvSpPr>
            <a:spLocks noGrp="1"/>
          </p:cNvSpPr>
          <p:nvPr>
            <p:ph type="title" idx="4294967295"/>
          </p:nvPr>
        </p:nvSpPr>
        <p:spPr>
          <a:xfrm>
            <a:off x="7218030" y="957219"/>
            <a:ext cx="3848610" cy="1049235"/>
          </a:xfrm>
        </p:spPr>
        <p:txBody>
          <a:bodyPr vert="horz" lIns="91440" tIns="45720" rIns="91440" bIns="45720" rtlCol="0" anchor="t">
            <a:normAutofit/>
          </a:bodyPr>
          <a:lstStyle/>
          <a:p>
            <a:r>
              <a:rPr lang="en-US" sz="2700"/>
              <a:t>Mission 2: Centre de réadaptation (CR)</a:t>
            </a:r>
          </a:p>
        </p:txBody>
      </p:sp>
      <p:grpSp>
        <p:nvGrpSpPr>
          <p:cNvPr id="23" name="Group 22">
            <a:extLst>
              <a:ext uri="{FF2B5EF4-FFF2-40B4-BE49-F238E27FC236}">
                <a16:creationId xmlns:a16="http://schemas.microsoft.com/office/drawing/2014/main" id="{5B70A7D7-F407-45D7-9E99-6B321A99E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104331" cy="5149101"/>
            <a:chOff x="632237" y="482171"/>
            <a:chExt cx="6104331" cy="5149101"/>
          </a:xfrm>
        </p:grpSpPr>
        <p:sp>
          <p:nvSpPr>
            <p:cNvPr id="24" name="Rectangle 23">
              <a:extLst>
                <a:ext uri="{FF2B5EF4-FFF2-40B4-BE49-F238E27FC236}">
                  <a16:creationId xmlns:a16="http://schemas.microsoft.com/office/drawing/2014/main" id="{F4FADA37-6F94-455A-8F88-04AE9B7CCD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237" y="482171"/>
              <a:ext cx="6104331"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1872E35-A765-4BA5-B25C-FB0EEF755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5296" y="812507"/>
              <a:ext cx="5471355"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7" name="Picture 26">
            <a:extLst>
              <a:ext uri="{FF2B5EF4-FFF2-40B4-BE49-F238E27FC236}">
                <a16:creationId xmlns:a16="http://schemas.microsoft.com/office/drawing/2014/main" id="{8513EDE9-1A0D-410A-ACBB-DA377DAE819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6" t="474" r="66353" b="36564"/>
          <a:stretch/>
        </p:blipFill>
        <p:spPr>
          <a:xfrm>
            <a:off x="7213999" y="643464"/>
            <a:ext cx="3849624" cy="155448"/>
          </a:xfrm>
          <a:prstGeom prst="rect">
            <a:avLst/>
          </a:prstGeom>
          <a:noFill/>
          <a:ln>
            <a:noFill/>
          </a:ln>
        </p:spPr>
      </p:pic>
      <p:sp>
        <p:nvSpPr>
          <p:cNvPr id="29" name="Rectangle 28">
            <a:extLst>
              <a:ext uri="{FF2B5EF4-FFF2-40B4-BE49-F238E27FC236}">
                <a16:creationId xmlns:a16="http://schemas.microsoft.com/office/drawing/2014/main" id="{E968EAB1-953E-4D16-AF0E-FFBCE3BB9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8719" y="972814"/>
            <a:ext cx="5144055" cy="4139040"/>
          </a:xfrm>
          <a:prstGeom prst="rect">
            <a:avLst/>
          </a:prstGeom>
          <a:solidFill>
            <a:srgbClr val="FFFFFE"/>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5">
            <a:extLst>
              <a:ext uri="{FF2B5EF4-FFF2-40B4-BE49-F238E27FC236}">
                <a16:creationId xmlns:a16="http://schemas.microsoft.com/office/drawing/2014/main" id="{98C76A34-A995-0379-934E-4EC8DD1A05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8172" y="1579041"/>
            <a:ext cx="4825148" cy="2912784"/>
          </a:xfrm>
          <a:prstGeom prst="rect">
            <a:avLst/>
          </a:prstGeom>
        </p:spPr>
      </p:pic>
      <p:sp>
        <p:nvSpPr>
          <p:cNvPr id="3" name="Espace réservé du contenu 2">
            <a:extLst>
              <a:ext uri="{FF2B5EF4-FFF2-40B4-BE49-F238E27FC236}">
                <a16:creationId xmlns:a16="http://schemas.microsoft.com/office/drawing/2014/main" id="{109C6D76-D5CD-4696-801A-A0B56F8DFC09}"/>
              </a:ext>
            </a:extLst>
          </p:cNvPr>
          <p:cNvSpPr>
            <a:spLocks noGrp="1"/>
          </p:cNvSpPr>
          <p:nvPr>
            <p:ph idx="4294967295"/>
          </p:nvPr>
        </p:nvSpPr>
        <p:spPr>
          <a:xfrm>
            <a:off x="7218028" y="2164761"/>
            <a:ext cx="3848611" cy="3301584"/>
          </a:xfrm>
        </p:spPr>
        <p:txBody>
          <a:bodyPr vert="horz" lIns="91440" tIns="45720" rIns="91440" bIns="45720" rtlCol="0" anchor="t">
            <a:normAutofit/>
          </a:bodyPr>
          <a:lstStyle/>
          <a:p>
            <a:pPr marL="0">
              <a:lnSpc>
                <a:spcPct val="110000"/>
              </a:lnSpc>
            </a:pPr>
            <a:r>
              <a:rPr lang="en-US" sz="1400" dirty="0"/>
              <a:t> «</a:t>
            </a:r>
            <a:r>
              <a:rPr lang="en-US" sz="1400" dirty="0" err="1"/>
              <a:t>Offrir</a:t>
            </a:r>
            <a:r>
              <a:rPr lang="en-US" sz="1400" dirty="0"/>
              <a:t> des services </a:t>
            </a:r>
            <a:r>
              <a:rPr lang="en-US" sz="1400" dirty="0" err="1">
                <a:solidFill>
                  <a:srgbClr val="00B050"/>
                </a:solidFill>
              </a:rPr>
              <a:t>d’adaptation</a:t>
            </a:r>
            <a:r>
              <a:rPr lang="en-US" sz="1400" dirty="0">
                <a:solidFill>
                  <a:srgbClr val="00B050"/>
                </a:solidFill>
              </a:rPr>
              <a:t> </a:t>
            </a:r>
            <a:r>
              <a:rPr lang="en-US" sz="1400" dirty="0" err="1">
                <a:solidFill>
                  <a:srgbClr val="00B050"/>
                </a:solidFill>
              </a:rPr>
              <a:t>ou</a:t>
            </a:r>
            <a:r>
              <a:rPr lang="en-US" sz="1400" dirty="0">
                <a:solidFill>
                  <a:srgbClr val="00B050"/>
                </a:solidFill>
              </a:rPr>
              <a:t> de </a:t>
            </a:r>
            <a:r>
              <a:rPr lang="en-US" sz="1400" dirty="0" err="1">
                <a:solidFill>
                  <a:srgbClr val="00B050"/>
                </a:solidFill>
              </a:rPr>
              <a:t>réadaptation</a:t>
            </a:r>
            <a:r>
              <a:rPr lang="en-US" sz="1400" dirty="0">
                <a:solidFill>
                  <a:srgbClr val="00B050"/>
                </a:solidFill>
              </a:rPr>
              <a:t> et </a:t>
            </a:r>
            <a:r>
              <a:rPr lang="en-US" sz="1400" dirty="0" err="1">
                <a:solidFill>
                  <a:srgbClr val="00B050"/>
                </a:solidFill>
              </a:rPr>
              <a:t>d’intégration</a:t>
            </a:r>
            <a:r>
              <a:rPr lang="en-US" sz="1400" dirty="0">
                <a:solidFill>
                  <a:srgbClr val="00B050"/>
                </a:solidFill>
              </a:rPr>
              <a:t> </a:t>
            </a:r>
            <a:r>
              <a:rPr lang="en-US" sz="1400" dirty="0" err="1">
                <a:solidFill>
                  <a:srgbClr val="00B050"/>
                </a:solidFill>
              </a:rPr>
              <a:t>sociale</a:t>
            </a:r>
            <a:r>
              <a:rPr lang="en-US" sz="1400" dirty="0">
                <a:solidFill>
                  <a:srgbClr val="00B050"/>
                </a:solidFill>
              </a:rPr>
              <a:t> </a:t>
            </a:r>
            <a:r>
              <a:rPr lang="en-US" sz="1400" dirty="0"/>
              <a:t>à des </a:t>
            </a:r>
            <a:r>
              <a:rPr lang="en-US" sz="1400" dirty="0" err="1"/>
              <a:t>personnes</a:t>
            </a:r>
            <a:r>
              <a:rPr lang="en-US" sz="1400" dirty="0"/>
              <a:t> qui, </a:t>
            </a:r>
            <a:r>
              <a:rPr lang="en-US" sz="1400" dirty="0" err="1"/>
              <a:t>en</a:t>
            </a:r>
            <a:r>
              <a:rPr lang="en-US" sz="1400" dirty="0"/>
              <a:t> raison de </a:t>
            </a:r>
            <a:r>
              <a:rPr lang="en-US" sz="1400" dirty="0" err="1"/>
              <a:t>leurs</a:t>
            </a:r>
            <a:r>
              <a:rPr lang="en-US" sz="1400" dirty="0"/>
              <a:t> </a:t>
            </a:r>
            <a:r>
              <a:rPr lang="en-US" sz="1400" dirty="0" err="1"/>
              <a:t>déficiences</a:t>
            </a:r>
            <a:r>
              <a:rPr lang="en-US" sz="1400" dirty="0"/>
              <a:t> physiques </a:t>
            </a:r>
            <a:r>
              <a:rPr lang="en-US" sz="1400" dirty="0" err="1"/>
              <a:t>ou</a:t>
            </a:r>
            <a:r>
              <a:rPr lang="en-US" sz="1400" dirty="0"/>
              <a:t> </a:t>
            </a:r>
            <a:r>
              <a:rPr lang="en-US" sz="1400" dirty="0" err="1"/>
              <a:t>intellectuelles</a:t>
            </a:r>
            <a:r>
              <a:rPr lang="en-US" sz="1400" dirty="0"/>
              <a:t>, de </a:t>
            </a:r>
            <a:r>
              <a:rPr lang="en-US" sz="1400" dirty="0" err="1">
                <a:solidFill>
                  <a:srgbClr val="00B050"/>
                </a:solidFill>
              </a:rPr>
              <a:t>leurs</a:t>
            </a:r>
            <a:r>
              <a:rPr lang="en-US" sz="1400" dirty="0">
                <a:solidFill>
                  <a:srgbClr val="00B050"/>
                </a:solidFill>
              </a:rPr>
              <a:t> </a:t>
            </a:r>
            <a:r>
              <a:rPr lang="en-US" sz="1400" dirty="0" err="1">
                <a:solidFill>
                  <a:srgbClr val="00B050"/>
                </a:solidFill>
              </a:rPr>
              <a:t>difficultés</a:t>
            </a:r>
            <a:r>
              <a:rPr lang="en-US" sz="1400" dirty="0">
                <a:solidFill>
                  <a:srgbClr val="00B050"/>
                </a:solidFill>
              </a:rPr>
              <a:t> </a:t>
            </a:r>
            <a:r>
              <a:rPr lang="en-US" sz="1400" dirty="0" err="1">
                <a:solidFill>
                  <a:srgbClr val="00B050"/>
                </a:solidFill>
              </a:rPr>
              <a:t>d’ordre</a:t>
            </a:r>
            <a:r>
              <a:rPr lang="en-US" sz="1400" dirty="0">
                <a:solidFill>
                  <a:srgbClr val="00B050"/>
                </a:solidFill>
              </a:rPr>
              <a:t> </a:t>
            </a:r>
            <a:r>
              <a:rPr lang="en-US" sz="1400" dirty="0" err="1">
                <a:solidFill>
                  <a:srgbClr val="00B050"/>
                </a:solidFill>
              </a:rPr>
              <a:t>comportemental</a:t>
            </a:r>
            <a:r>
              <a:rPr lang="en-US" sz="1400" dirty="0">
                <a:solidFill>
                  <a:srgbClr val="00B050"/>
                </a:solidFill>
              </a:rPr>
              <a:t>, psychosocial </a:t>
            </a:r>
            <a:r>
              <a:rPr lang="en-US" sz="1400" dirty="0" err="1">
                <a:solidFill>
                  <a:srgbClr val="00B050"/>
                </a:solidFill>
              </a:rPr>
              <a:t>ou</a:t>
            </a:r>
            <a:r>
              <a:rPr lang="en-US" sz="1400" dirty="0">
                <a:solidFill>
                  <a:srgbClr val="00B050"/>
                </a:solidFill>
              </a:rPr>
              <a:t> familial</a:t>
            </a:r>
            <a:r>
              <a:rPr lang="en-US" sz="1400" dirty="0"/>
              <a:t>, </a:t>
            </a:r>
            <a:r>
              <a:rPr lang="en-US" sz="1400" dirty="0" err="1"/>
              <a:t>ou</a:t>
            </a:r>
            <a:r>
              <a:rPr lang="en-US" sz="1400" dirty="0"/>
              <a:t> à cause de </a:t>
            </a:r>
            <a:r>
              <a:rPr lang="en-US" sz="1400" dirty="0" err="1"/>
              <a:t>leur</a:t>
            </a:r>
            <a:r>
              <a:rPr lang="en-US" sz="1400" dirty="0"/>
              <a:t> </a:t>
            </a:r>
            <a:r>
              <a:rPr lang="en-US" sz="1400" dirty="0" err="1"/>
              <a:t>dépendance</a:t>
            </a:r>
            <a:r>
              <a:rPr lang="en-US" sz="1400" dirty="0"/>
              <a:t> à </a:t>
            </a:r>
            <a:r>
              <a:rPr lang="en-US" sz="1400" dirty="0" err="1"/>
              <a:t>l’alcool</a:t>
            </a:r>
            <a:r>
              <a:rPr lang="en-US" sz="1400" dirty="0"/>
              <a:t>, aux drogues, aux jeux du </a:t>
            </a:r>
            <a:r>
              <a:rPr lang="en-US" sz="1400" dirty="0" err="1"/>
              <a:t>hasard</a:t>
            </a:r>
            <a:r>
              <a:rPr lang="en-US" sz="1400" dirty="0"/>
              <a:t> et </a:t>
            </a:r>
            <a:r>
              <a:rPr lang="en-US" sz="1400" dirty="0" err="1"/>
              <a:t>d’argent</a:t>
            </a:r>
            <a:r>
              <a:rPr lang="en-US" sz="1400" dirty="0"/>
              <a:t> </a:t>
            </a:r>
            <a:r>
              <a:rPr lang="en-US" sz="1400" dirty="0" err="1"/>
              <a:t>ou</a:t>
            </a:r>
            <a:r>
              <a:rPr lang="en-US" sz="1400" dirty="0"/>
              <a:t> tout </a:t>
            </a:r>
            <a:r>
              <a:rPr lang="en-US" sz="1400" dirty="0" err="1"/>
              <a:t>autre</a:t>
            </a:r>
            <a:r>
              <a:rPr lang="en-US" sz="1400" dirty="0"/>
              <a:t> </a:t>
            </a:r>
            <a:r>
              <a:rPr lang="en-US" sz="1400" dirty="0" err="1"/>
              <a:t>dépendance</a:t>
            </a:r>
            <a:r>
              <a:rPr lang="en-US" sz="1400" dirty="0"/>
              <a:t>, </a:t>
            </a:r>
            <a:r>
              <a:rPr lang="en-US" sz="1400" dirty="0" err="1"/>
              <a:t>requièrent</a:t>
            </a:r>
            <a:r>
              <a:rPr lang="en-US" sz="1400" dirty="0"/>
              <a:t> de </a:t>
            </a:r>
            <a:r>
              <a:rPr lang="en-US" sz="1400" dirty="0" err="1"/>
              <a:t>tels</a:t>
            </a:r>
            <a:r>
              <a:rPr lang="en-US" sz="1400" dirty="0"/>
              <a:t> services, de </a:t>
            </a:r>
            <a:r>
              <a:rPr lang="en-US" sz="1400" dirty="0" err="1"/>
              <a:t>même</a:t>
            </a:r>
            <a:r>
              <a:rPr lang="en-US" sz="1400" dirty="0"/>
              <a:t> que des </a:t>
            </a:r>
            <a:r>
              <a:rPr lang="en-US" sz="1400" dirty="0">
                <a:solidFill>
                  <a:srgbClr val="00B050"/>
                </a:solidFill>
              </a:rPr>
              <a:t>services </a:t>
            </a:r>
            <a:r>
              <a:rPr lang="en-US" sz="1400" dirty="0" err="1">
                <a:solidFill>
                  <a:srgbClr val="00B050"/>
                </a:solidFill>
              </a:rPr>
              <a:t>d’accompagnement</a:t>
            </a:r>
            <a:r>
              <a:rPr lang="en-US" sz="1400" dirty="0">
                <a:solidFill>
                  <a:srgbClr val="00B050"/>
                </a:solidFill>
              </a:rPr>
              <a:t> et de support à </a:t>
            </a:r>
            <a:r>
              <a:rPr lang="en-US" sz="1400" dirty="0" err="1">
                <a:solidFill>
                  <a:srgbClr val="00B050"/>
                </a:solidFill>
              </a:rPr>
              <a:t>l’entourage</a:t>
            </a:r>
            <a:r>
              <a:rPr lang="en-US" sz="1400" dirty="0">
                <a:solidFill>
                  <a:srgbClr val="00B050"/>
                </a:solidFill>
              </a:rPr>
              <a:t> de </a:t>
            </a:r>
            <a:r>
              <a:rPr lang="en-US" sz="1400" dirty="0" err="1">
                <a:solidFill>
                  <a:srgbClr val="00B050"/>
                </a:solidFill>
              </a:rPr>
              <a:t>ces</a:t>
            </a:r>
            <a:r>
              <a:rPr lang="en-US" sz="1400" dirty="0">
                <a:solidFill>
                  <a:srgbClr val="00B050"/>
                </a:solidFill>
              </a:rPr>
              <a:t> </a:t>
            </a:r>
            <a:r>
              <a:rPr lang="en-US" sz="1400" dirty="0" err="1">
                <a:solidFill>
                  <a:srgbClr val="00B050"/>
                </a:solidFill>
              </a:rPr>
              <a:t>personnes</a:t>
            </a:r>
            <a:r>
              <a:rPr lang="en-US" sz="1400" dirty="0"/>
              <a:t>.</a:t>
            </a:r>
            <a:endParaRPr lang="en-US" sz="1400" i="1" dirty="0"/>
          </a:p>
        </p:txBody>
      </p:sp>
      <p:pic>
        <p:nvPicPr>
          <p:cNvPr id="31" name="Picture 30">
            <a:extLst>
              <a:ext uri="{FF2B5EF4-FFF2-40B4-BE49-F238E27FC236}">
                <a16:creationId xmlns:a16="http://schemas.microsoft.com/office/drawing/2014/main" id="{69829B1A-3513-447C-88C5-AD5D1392B6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cxnSp>
        <p:nvCxnSpPr>
          <p:cNvPr id="33" name="Straight Connector 32">
            <a:extLst>
              <a:ext uri="{FF2B5EF4-FFF2-40B4-BE49-F238E27FC236}">
                <a16:creationId xmlns:a16="http://schemas.microsoft.com/office/drawing/2014/main" id="{365B2736-F152-4B55-9A46-133A80BC33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0194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F2B985F-E839-44D5-9DD8-BC9DEE343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B65AA5D-1D5E-51A8-E20E-A1830A509ADF}"/>
              </a:ext>
            </a:extLst>
          </p:cNvPr>
          <p:cNvSpPr>
            <a:spLocks noGrp="1"/>
          </p:cNvSpPr>
          <p:nvPr>
            <p:ph type="title"/>
          </p:nvPr>
        </p:nvSpPr>
        <p:spPr>
          <a:xfrm>
            <a:off x="1130270" y="953324"/>
            <a:ext cx="9603275" cy="1049235"/>
          </a:xfrm>
        </p:spPr>
        <p:txBody>
          <a:bodyPr>
            <a:normAutofit/>
          </a:bodyPr>
          <a:lstStyle/>
          <a:p>
            <a:r>
              <a:rPr lang="fr-CA" dirty="0"/>
              <a:t>Aspect légal</a:t>
            </a:r>
          </a:p>
        </p:txBody>
      </p:sp>
      <p:cxnSp>
        <p:nvCxnSpPr>
          <p:cNvPr id="11" name="Straight Connector 10">
            <a:extLst>
              <a:ext uri="{FF2B5EF4-FFF2-40B4-BE49-F238E27FC236}">
                <a16:creationId xmlns:a16="http://schemas.microsoft.com/office/drawing/2014/main" id="{52D73AC3-7DF7-43FB-9D67-3CE387E940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3" name="Rectangle 12">
            <a:extLst>
              <a:ext uri="{FF2B5EF4-FFF2-40B4-BE49-F238E27FC236}">
                <a16:creationId xmlns:a16="http://schemas.microsoft.com/office/drawing/2014/main" id="{B965CCFE-3123-4C5E-BA80-B081F41E6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5" name="Espace réservé du contenu 2">
            <a:extLst>
              <a:ext uri="{FF2B5EF4-FFF2-40B4-BE49-F238E27FC236}">
                <a16:creationId xmlns:a16="http://schemas.microsoft.com/office/drawing/2014/main" id="{2B53DC34-5F81-697D-39BC-A3E69C5F1956}"/>
              </a:ext>
            </a:extLst>
          </p:cNvPr>
          <p:cNvGraphicFramePr>
            <a:graphicFrameLocks noGrp="1"/>
          </p:cNvGraphicFramePr>
          <p:nvPr>
            <p:ph idx="1"/>
            <p:extLst>
              <p:ext uri="{D42A27DB-BD31-4B8C-83A1-F6EECF244321}">
                <p14:modId xmlns:p14="http://schemas.microsoft.com/office/powerpoint/2010/main" val="3060285584"/>
              </p:ext>
            </p:extLst>
          </p:nvPr>
        </p:nvGraphicFramePr>
        <p:xfrm>
          <a:off x="1130270" y="2502076"/>
          <a:ext cx="9604375" cy="3695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392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E5E629-7060-41F9-8B50-02B2E85F7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25C96AC-430B-4BAB-9678-040E0E2E8B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8"/>
            <a:ext cx="12192000" cy="6389231"/>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62CE4DFD-53AA-D9BD-5C26-9ABEBEC76CF1}"/>
              </a:ext>
            </a:extLst>
          </p:cNvPr>
          <p:cNvSpPr>
            <a:spLocks noGrp="1"/>
          </p:cNvSpPr>
          <p:nvPr>
            <p:ph type="title"/>
          </p:nvPr>
        </p:nvSpPr>
        <p:spPr>
          <a:xfrm>
            <a:off x="731520" y="1268898"/>
            <a:ext cx="3572626" cy="4361688"/>
          </a:xfrm>
        </p:spPr>
        <p:txBody>
          <a:bodyPr anchor="ctr">
            <a:normAutofit/>
          </a:bodyPr>
          <a:lstStyle/>
          <a:p>
            <a:r>
              <a:rPr lang="fr-CA" dirty="0"/>
              <a:t>Les mandats en CJ</a:t>
            </a:r>
          </a:p>
        </p:txBody>
      </p:sp>
      <p:sp>
        <p:nvSpPr>
          <p:cNvPr id="12" name="Rectangle 11">
            <a:extLst>
              <a:ext uri="{FF2B5EF4-FFF2-40B4-BE49-F238E27FC236}">
                <a16:creationId xmlns:a16="http://schemas.microsoft.com/office/drawing/2014/main" id="{88493448-FE74-4227-AC61-AF38A22278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3005" y="676656"/>
            <a:ext cx="6945528" cy="5546173"/>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BDA5412-7A0F-451B-86FE-5B4B38E058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2710" y="941037"/>
            <a:ext cx="6506118" cy="5017411"/>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1598E19-BACC-4AD6-8E51-F08B186A0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5097" y="1104306"/>
            <a:ext cx="6181344" cy="4690872"/>
          </a:xfrm>
          <a:prstGeom prst="rect">
            <a:avLst/>
          </a:prstGeom>
          <a:solidFill>
            <a:schemeClr val="tx2"/>
          </a:solidFill>
          <a:ln w="6350">
            <a:solidFill>
              <a:schemeClr val="bg2"/>
            </a:solidFill>
          </a:ln>
          <a:effectLst>
            <a:innerShdw blurRad="114300">
              <a:prstClr val="black">
                <a:alpha val="78000"/>
              </a:prstClr>
            </a:inn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2679466D-7D39-8307-5147-77F686B369A4}"/>
              </a:ext>
            </a:extLst>
          </p:cNvPr>
          <p:cNvSpPr>
            <a:spLocks noGrp="1"/>
          </p:cNvSpPr>
          <p:nvPr>
            <p:ph idx="1"/>
          </p:nvPr>
        </p:nvSpPr>
        <p:spPr>
          <a:xfrm>
            <a:off x="5149689" y="1268898"/>
            <a:ext cx="5852160" cy="4361688"/>
          </a:xfrm>
        </p:spPr>
        <p:txBody>
          <a:bodyPr anchor="ctr">
            <a:normAutofit/>
          </a:bodyPr>
          <a:lstStyle/>
          <a:p>
            <a:pPr>
              <a:lnSpc>
                <a:spcPct val="110000"/>
              </a:lnSpc>
            </a:pPr>
            <a:r>
              <a:rPr lang="fr-CA" sz="1300" dirty="0">
                <a:solidFill>
                  <a:schemeClr val="bg1"/>
                </a:solidFill>
              </a:rPr>
              <a:t>Mandat principal: </a:t>
            </a:r>
            <a:r>
              <a:rPr lang="fr-CA" sz="1300" b="1" dirty="0">
                <a:solidFill>
                  <a:schemeClr val="accent6">
                    <a:lumMod val="40000"/>
                    <a:lumOff val="60000"/>
                  </a:schemeClr>
                </a:solidFill>
              </a:rPr>
              <a:t>protéger les jeunes </a:t>
            </a:r>
            <a:r>
              <a:rPr lang="fr-CA" sz="1300" dirty="0">
                <a:solidFill>
                  <a:schemeClr val="bg1"/>
                </a:solidFill>
              </a:rPr>
              <a:t>pour qui le signalement a été retenu (étape 4 du signalement </a:t>
            </a:r>
            <a:r>
              <a:rPr lang="fr-CA" sz="1300" b="1" dirty="0">
                <a:solidFill>
                  <a:schemeClr val="accent6">
                    <a:lumMod val="40000"/>
                    <a:lumOff val="60000"/>
                  </a:schemeClr>
                </a:solidFill>
              </a:rPr>
              <a:t>LPJ;</a:t>
            </a:r>
            <a:r>
              <a:rPr lang="fr-CA" sz="1300" dirty="0">
                <a:solidFill>
                  <a:schemeClr val="bg1"/>
                </a:solidFill>
              </a:rPr>
              <a:t> les mesures de protection)et soutenir dans la réadaptation et la réinsertion sociale pour les jeunes sous la </a:t>
            </a:r>
            <a:r>
              <a:rPr lang="fr-CA" sz="1300" b="1" dirty="0">
                <a:solidFill>
                  <a:schemeClr val="accent6">
                    <a:lumMod val="40000"/>
                    <a:lumOff val="60000"/>
                  </a:schemeClr>
                </a:solidFill>
              </a:rPr>
              <a:t>LSJPA </a:t>
            </a:r>
            <a:r>
              <a:rPr lang="fr-CA" sz="1300" dirty="0">
                <a:solidFill>
                  <a:schemeClr val="bg1"/>
                </a:solidFill>
              </a:rPr>
              <a:t>(mesures et sanctions judiciaires)</a:t>
            </a:r>
          </a:p>
          <a:p>
            <a:pPr>
              <a:lnSpc>
                <a:spcPct val="110000"/>
              </a:lnSpc>
            </a:pPr>
            <a:r>
              <a:rPr lang="fr-CA" sz="1300" dirty="0">
                <a:solidFill>
                  <a:schemeClr val="bg1"/>
                </a:solidFill>
              </a:rPr>
              <a:t>Autres mandats: </a:t>
            </a:r>
          </a:p>
          <a:p>
            <a:pPr lvl="1">
              <a:lnSpc>
                <a:spcPct val="110000"/>
              </a:lnSpc>
            </a:pPr>
            <a:r>
              <a:rPr lang="fr-CA" sz="1300" dirty="0">
                <a:solidFill>
                  <a:schemeClr val="bg1"/>
                </a:solidFill>
              </a:rPr>
              <a:t>Offrir un milieu de vie substitut sécuritaire pour ceux qui ne sont pas dans leur famille d’origine (familles d’accueil, unité de vie ouverte, fermée, interne et externe);</a:t>
            </a:r>
          </a:p>
          <a:p>
            <a:pPr lvl="1">
              <a:lnSpc>
                <a:spcPct val="110000"/>
              </a:lnSpc>
            </a:pPr>
            <a:r>
              <a:rPr lang="fr-CA" sz="1300" dirty="0">
                <a:solidFill>
                  <a:schemeClr val="bg1"/>
                </a:solidFill>
              </a:rPr>
              <a:t>Élaborer et animer des activités d’adaptation pour les jeunes en difficultés d’adaptation, de réadaptation et d’intégration sociale ;</a:t>
            </a:r>
          </a:p>
          <a:p>
            <a:pPr lvl="1">
              <a:lnSpc>
                <a:spcPct val="110000"/>
              </a:lnSpc>
            </a:pPr>
            <a:r>
              <a:rPr lang="fr-CA" sz="1300" dirty="0">
                <a:solidFill>
                  <a:schemeClr val="bg1"/>
                </a:solidFill>
              </a:rPr>
              <a:t>Soutenir les familles en collaboration avec les TS;</a:t>
            </a:r>
          </a:p>
          <a:p>
            <a:pPr lvl="1">
              <a:lnSpc>
                <a:spcPct val="110000"/>
              </a:lnSpc>
            </a:pPr>
            <a:r>
              <a:rPr lang="fr-CA" sz="1300" dirty="0">
                <a:solidFill>
                  <a:schemeClr val="bg1"/>
                </a:solidFill>
              </a:rPr>
              <a:t>Offrir des services de soutien, d’hébergement et de développement des habiletés parentales sous la mission du CRMDA (les jeunes pères sont inclus, à l’exception de l’hébergement)</a:t>
            </a:r>
          </a:p>
          <a:p>
            <a:pPr>
              <a:lnSpc>
                <a:spcPct val="110000"/>
              </a:lnSpc>
            </a:pPr>
            <a:endParaRPr lang="fr-CA" sz="1300" dirty="0">
              <a:solidFill>
                <a:schemeClr val="bg1"/>
              </a:solidFill>
            </a:endParaRPr>
          </a:p>
        </p:txBody>
      </p:sp>
    </p:spTree>
    <p:extLst>
      <p:ext uri="{BB962C8B-B14F-4D97-AF65-F5344CB8AC3E}">
        <p14:creationId xmlns:p14="http://schemas.microsoft.com/office/powerpoint/2010/main" val="3328649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E5E629-7060-41F9-8B50-02B2E85F7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25C96AC-430B-4BAB-9678-040E0E2E8B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8"/>
            <a:ext cx="12192000" cy="6389231"/>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49982864-4A5A-2F8D-3E31-D273E23860E0}"/>
              </a:ext>
            </a:extLst>
          </p:cNvPr>
          <p:cNvSpPr>
            <a:spLocks noGrp="1"/>
          </p:cNvSpPr>
          <p:nvPr>
            <p:ph type="title"/>
          </p:nvPr>
        </p:nvSpPr>
        <p:spPr>
          <a:xfrm>
            <a:off x="731520" y="1268898"/>
            <a:ext cx="3572626" cy="4361688"/>
          </a:xfrm>
        </p:spPr>
        <p:txBody>
          <a:bodyPr anchor="ctr">
            <a:normAutofit/>
          </a:bodyPr>
          <a:lstStyle/>
          <a:p>
            <a:r>
              <a:rPr lang="fr-CA" dirty="0"/>
              <a:t>CRMDA dans la Capitale Nationale</a:t>
            </a:r>
          </a:p>
        </p:txBody>
      </p:sp>
      <p:sp>
        <p:nvSpPr>
          <p:cNvPr id="12" name="Rectangle 11">
            <a:extLst>
              <a:ext uri="{FF2B5EF4-FFF2-40B4-BE49-F238E27FC236}">
                <a16:creationId xmlns:a16="http://schemas.microsoft.com/office/drawing/2014/main" id="{88493448-FE74-4227-AC61-AF38A22278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3005" y="676656"/>
            <a:ext cx="6945528" cy="5546173"/>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BDA5412-7A0F-451B-86FE-5B4B38E058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2710" y="941037"/>
            <a:ext cx="6506118" cy="5017411"/>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1598E19-BACC-4AD6-8E51-F08B186A0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5097" y="1104306"/>
            <a:ext cx="6181344" cy="4690872"/>
          </a:xfrm>
          <a:prstGeom prst="rect">
            <a:avLst/>
          </a:prstGeom>
          <a:solidFill>
            <a:schemeClr val="tx2"/>
          </a:solidFill>
          <a:ln w="6350">
            <a:solidFill>
              <a:schemeClr val="bg2"/>
            </a:solidFill>
          </a:ln>
          <a:effectLst>
            <a:innerShdw blurRad="114300">
              <a:prstClr val="black">
                <a:alpha val="78000"/>
              </a:prstClr>
            </a:inn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6DFC892D-7F5E-0ADD-5B5E-E702AE130126}"/>
              </a:ext>
            </a:extLst>
          </p:cNvPr>
          <p:cNvSpPr>
            <a:spLocks noGrp="1"/>
          </p:cNvSpPr>
          <p:nvPr>
            <p:ph idx="1"/>
          </p:nvPr>
        </p:nvSpPr>
        <p:spPr>
          <a:xfrm>
            <a:off x="5149689" y="1268898"/>
            <a:ext cx="5852160" cy="4361688"/>
          </a:xfrm>
        </p:spPr>
        <p:txBody>
          <a:bodyPr anchor="ctr">
            <a:normAutofit/>
          </a:bodyPr>
          <a:lstStyle/>
          <a:p>
            <a:pPr>
              <a:lnSpc>
                <a:spcPct val="110000"/>
              </a:lnSpc>
            </a:pPr>
            <a:r>
              <a:rPr lang="fr-CA" sz="1900">
                <a:solidFill>
                  <a:schemeClr val="bg1"/>
                </a:solidFill>
              </a:rPr>
              <a:t>Outre les services externes du CJ pour accompagner et soutenir les jeunes mères en difficulté d’adaptation, il existe des services de soutien (rappel la LSSSS et l’importance de travailler avec nos partenaires)</a:t>
            </a:r>
          </a:p>
          <a:p>
            <a:pPr>
              <a:lnSpc>
                <a:spcPct val="110000"/>
              </a:lnSpc>
            </a:pPr>
            <a:r>
              <a:rPr lang="fr-CA" sz="1900">
                <a:solidFill>
                  <a:schemeClr val="bg1"/>
                </a:solidFill>
              </a:rPr>
              <a:t>CLSC: Famille/Enfants/Parents et Jeunesse, dont le programme SIPPE: </a:t>
            </a:r>
            <a:r>
              <a:rPr lang="fr-CA" sz="1900">
                <a:solidFill>
                  <a:schemeClr val="bg1"/>
                </a:solidFill>
                <a:hlinkClick r:id="rId2"/>
              </a:rPr>
              <a:t>https://www.ciusss-capitalenationale.gouv.qc.ca/sante-publique/vivre-sante/perinatalite-petite-enfance/sippe</a:t>
            </a:r>
            <a:endParaRPr lang="fr-CA" sz="1900">
              <a:solidFill>
                <a:schemeClr val="bg1"/>
              </a:solidFill>
            </a:endParaRPr>
          </a:p>
          <a:p>
            <a:pPr>
              <a:lnSpc>
                <a:spcPct val="110000"/>
              </a:lnSpc>
            </a:pPr>
            <a:r>
              <a:rPr lang="fr-CA" sz="1900">
                <a:solidFill>
                  <a:schemeClr val="bg1"/>
                </a:solidFill>
              </a:rPr>
              <a:t>OC: Mères et Monde </a:t>
            </a:r>
            <a:r>
              <a:rPr lang="fr-CA" sz="1900">
                <a:solidFill>
                  <a:schemeClr val="bg1"/>
                </a:solidFill>
                <a:hlinkClick r:id="rId3"/>
              </a:rPr>
              <a:t>https://meresetmonde.qc.ca/</a:t>
            </a:r>
            <a:endParaRPr lang="fr-CA" sz="1900">
              <a:solidFill>
                <a:schemeClr val="bg1"/>
              </a:solidFill>
            </a:endParaRPr>
          </a:p>
          <a:p>
            <a:pPr>
              <a:lnSpc>
                <a:spcPct val="110000"/>
              </a:lnSpc>
            </a:pPr>
            <a:endParaRPr lang="fr-CA" sz="1900">
              <a:solidFill>
                <a:schemeClr val="bg1"/>
              </a:solidFill>
            </a:endParaRPr>
          </a:p>
        </p:txBody>
      </p:sp>
    </p:spTree>
    <p:extLst>
      <p:ext uri="{BB962C8B-B14F-4D97-AF65-F5344CB8AC3E}">
        <p14:creationId xmlns:p14="http://schemas.microsoft.com/office/powerpoint/2010/main" val="2407976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E5E629-7060-41F9-8B50-02B2E85F7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25C96AC-430B-4BAB-9678-040E0E2E8B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8"/>
            <a:ext cx="12192000" cy="6389231"/>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4B766550-DB7F-9239-AB44-8EEF3A76A176}"/>
              </a:ext>
            </a:extLst>
          </p:cNvPr>
          <p:cNvSpPr>
            <a:spLocks noGrp="1"/>
          </p:cNvSpPr>
          <p:nvPr>
            <p:ph type="title"/>
          </p:nvPr>
        </p:nvSpPr>
        <p:spPr>
          <a:xfrm>
            <a:off x="731520" y="1268898"/>
            <a:ext cx="3572626" cy="4361688"/>
          </a:xfrm>
        </p:spPr>
        <p:txBody>
          <a:bodyPr anchor="ctr">
            <a:normAutofit/>
          </a:bodyPr>
          <a:lstStyle/>
          <a:p>
            <a:r>
              <a:rPr lang="fr-CA" dirty="0"/>
              <a:t>Les mandats des éducateurs spécialisés en CJ</a:t>
            </a:r>
          </a:p>
        </p:txBody>
      </p:sp>
      <p:sp>
        <p:nvSpPr>
          <p:cNvPr id="12" name="Rectangle 11">
            <a:extLst>
              <a:ext uri="{FF2B5EF4-FFF2-40B4-BE49-F238E27FC236}">
                <a16:creationId xmlns:a16="http://schemas.microsoft.com/office/drawing/2014/main" id="{88493448-FE74-4227-AC61-AF38A22278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3005" y="676656"/>
            <a:ext cx="6945528" cy="5546173"/>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BDA5412-7A0F-451B-86FE-5B4B38E058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2710" y="941037"/>
            <a:ext cx="6506118" cy="5017411"/>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1598E19-BACC-4AD6-8E51-F08B186A0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5097" y="1104306"/>
            <a:ext cx="6181344" cy="4690872"/>
          </a:xfrm>
          <a:prstGeom prst="rect">
            <a:avLst/>
          </a:prstGeom>
          <a:solidFill>
            <a:schemeClr val="tx2"/>
          </a:solidFill>
          <a:ln w="6350">
            <a:solidFill>
              <a:schemeClr val="bg2"/>
            </a:solidFill>
          </a:ln>
          <a:effectLst>
            <a:innerShdw blurRad="114300">
              <a:prstClr val="black">
                <a:alpha val="78000"/>
              </a:prstClr>
            </a:inn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8A70DA5D-9E3D-B00D-54B9-644D7EEF8DC5}"/>
              </a:ext>
            </a:extLst>
          </p:cNvPr>
          <p:cNvSpPr>
            <a:spLocks noGrp="1"/>
          </p:cNvSpPr>
          <p:nvPr>
            <p:ph idx="1"/>
          </p:nvPr>
        </p:nvSpPr>
        <p:spPr>
          <a:xfrm>
            <a:off x="5149689" y="1268898"/>
            <a:ext cx="5852160" cy="4361688"/>
          </a:xfrm>
        </p:spPr>
        <p:txBody>
          <a:bodyPr anchor="ctr">
            <a:normAutofit/>
          </a:bodyPr>
          <a:lstStyle/>
          <a:p>
            <a:pPr>
              <a:lnSpc>
                <a:spcPct val="110000"/>
              </a:lnSpc>
            </a:pPr>
            <a:r>
              <a:rPr lang="fr-CA" sz="1600" dirty="0">
                <a:solidFill>
                  <a:schemeClr val="bg1"/>
                </a:solidFill>
              </a:rPr>
              <a:t>Centré sur le jeune (Les TS soutiennent + les parents et familles). Ceci peut se faire à domicile ou dans les installations du CJ. Éducation et réadaptation ++</a:t>
            </a:r>
          </a:p>
          <a:p>
            <a:pPr>
              <a:lnSpc>
                <a:spcPct val="110000"/>
              </a:lnSpc>
            </a:pPr>
            <a:r>
              <a:rPr lang="fr-CA" sz="1600" dirty="0">
                <a:solidFill>
                  <a:schemeClr val="bg1"/>
                </a:solidFill>
              </a:rPr>
              <a:t>Profils des jeunes très variés: il faut soutenir et analyser les comportements pour mieux comprendre les besoins parfois cachés derrière des gestes d’agression sur soi ou autrui</a:t>
            </a:r>
          </a:p>
          <a:p>
            <a:pPr>
              <a:lnSpc>
                <a:spcPct val="110000"/>
              </a:lnSpc>
            </a:pPr>
            <a:r>
              <a:rPr lang="fr-CA" sz="1600" dirty="0">
                <a:solidFill>
                  <a:schemeClr val="bg1"/>
                </a:solidFill>
              </a:rPr>
              <a:t>Élaborer et animer des activités de DHS, d’autonomisation et de la résolution de conflit (entre autres)</a:t>
            </a:r>
          </a:p>
          <a:p>
            <a:pPr>
              <a:lnSpc>
                <a:spcPct val="110000"/>
              </a:lnSpc>
            </a:pPr>
            <a:r>
              <a:rPr lang="fr-CA" sz="1600" dirty="0">
                <a:solidFill>
                  <a:schemeClr val="bg1"/>
                </a:solidFill>
              </a:rPr>
              <a:t>Faire la promotion de saines habitudes de vie et des activités de sensibilisation et de prévention</a:t>
            </a:r>
          </a:p>
          <a:p>
            <a:pPr>
              <a:lnSpc>
                <a:spcPct val="110000"/>
              </a:lnSpc>
            </a:pPr>
            <a:r>
              <a:rPr lang="fr-CA" sz="1600" dirty="0">
                <a:solidFill>
                  <a:schemeClr val="bg1"/>
                </a:solidFill>
              </a:rPr>
              <a:t>Accompagner le jeune sous la LSJPA à l’éventuelle réinsertion sociale pour ceux en unité fermée</a:t>
            </a:r>
          </a:p>
        </p:txBody>
      </p:sp>
      <p:pic>
        <p:nvPicPr>
          <p:cNvPr id="4" name="Média en ligne 3" title="Éducateur spécialisé Centre jeunesse">
            <a:hlinkClick r:id="" action="ppaction://media"/>
            <a:extLst>
              <a:ext uri="{FF2B5EF4-FFF2-40B4-BE49-F238E27FC236}">
                <a16:creationId xmlns:a16="http://schemas.microsoft.com/office/drawing/2014/main" id="{8B90B923-6A18-4C66-22EB-4DA29E1748C8}"/>
              </a:ext>
            </a:extLst>
          </p:cNvPr>
          <p:cNvPicPr>
            <a:picLocks noRot="1" noChangeAspect="1"/>
          </p:cNvPicPr>
          <p:nvPr>
            <a:videoFile r:link="rId1"/>
          </p:nvPr>
        </p:nvPicPr>
        <p:blipFill>
          <a:blip r:embed="rId3"/>
          <a:stretch>
            <a:fillRect/>
          </a:stretch>
        </p:blipFill>
        <p:spPr>
          <a:xfrm>
            <a:off x="983757" y="4339293"/>
            <a:ext cx="2540000" cy="1905000"/>
          </a:xfrm>
          <a:prstGeom prst="rect">
            <a:avLst/>
          </a:prstGeom>
        </p:spPr>
      </p:pic>
    </p:spTree>
    <p:extLst>
      <p:ext uri="{BB962C8B-B14F-4D97-AF65-F5344CB8AC3E}">
        <p14:creationId xmlns:p14="http://schemas.microsoft.com/office/powerpoint/2010/main" val="643229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Galerie">
  <a:themeElements>
    <a:clrScheme name="Galerie">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erie">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e">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docProps/app.xml><?xml version="1.0" encoding="utf-8"?>
<Properties xmlns="http://schemas.openxmlformats.org/officeDocument/2006/extended-properties" xmlns:vt="http://schemas.openxmlformats.org/officeDocument/2006/docPropsVTypes">
  <Template>Gallery</Template>
  <TotalTime>159</TotalTime>
  <Words>1267</Words>
  <Application>Microsoft Office PowerPoint</Application>
  <PresentationFormat>Grand écran</PresentationFormat>
  <Paragraphs>74</Paragraphs>
  <Slides>13</Slides>
  <Notes>0</Notes>
  <HiddenSlides>0</HiddenSlides>
  <MMClips>1</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13</vt:i4>
      </vt:variant>
    </vt:vector>
  </HeadingPairs>
  <TitlesOfParts>
    <vt:vector size="17" baseType="lpstr">
      <vt:lpstr>Arial</vt:lpstr>
      <vt:lpstr>Century Gothic</vt:lpstr>
      <vt:lpstr>Wingdings</vt:lpstr>
      <vt:lpstr>Galerie</vt:lpstr>
      <vt:lpstr>Les CPEJ et l’éducateur spécialisé- CJ</vt:lpstr>
      <vt:lpstr>Centres jeunesses (CJ) = 2 des 5 missions du CIUSSS</vt:lpstr>
      <vt:lpstr>Extrait du bilan des DPJ CN pour l’année 22-23</vt:lpstr>
      <vt:lpstr>Mission 1: Centre de protection de l'enfance et de la jeunesse (CPEJ)</vt:lpstr>
      <vt:lpstr>Mission 2: Centre de réadaptation (CR)</vt:lpstr>
      <vt:lpstr>Aspect légal</vt:lpstr>
      <vt:lpstr>Les mandats en CJ</vt:lpstr>
      <vt:lpstr>CRMDA dans la Capitale Nationale</vt:lpstr>
      <vt:lpstr>Les mandats des éducateurs spécialisés en CJ</vt:lpstr>
      <vt:lpstr>Les fonctions de l’éducateur spécialisé</vt:lpstr>
      <vt:lpstr>Les types de service en CJ (voir tableau 2.4, pp 72-73 pour plus de détails)</vt:lpstr>
      <vt:lpstr>Défis et enjeux pour les éducateurs spécialisés</vt:lpstr>
      <vt:lpstr>En résumé…</vt:lpstr>
    </vt:vector>
  </TitlesOfParts>
  <Company>College Merici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CPEJ et l’éducateur spécialisé- CJ</dc:title>
  <dc:creator>Céline Gagnon</dc:creator>
  <cp:lastModifiedBy>Céline Gagnon</cp:lastModifiedBy>
  <cp:revision>4</cp:revision>
  <dcterms:created xsi:type="dcterms:W3CDTF">2023-07-18T13:58:24Z</dcterms:created>
  <dcterms:modified xsi:type="dcterms:W3CDTF">2023-10-20T17:56:52Z</dcterms:modified>
</cp:coreProperties>
</file>