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  <p:sldMasterId id="2147483648" r:id="rId5"/>
    <p:sldMasterId id="2147483880" r:id="rId6"/>
  </p:sldMasterIdLst>
  <p:notesMasterIdLst>
    <p:notesMasterId r:id="rId21"/>
  </p:notesMasterIdLst>
  <p:handoutMasterIdLst>
    <p:handoutMasterId r:id="rId22"/>
  </p:handoutMasterIdLst>
  <p:sldIdLst>
    <p:sldId id="256" r:id="rId7"/>
    <p:sldId id="336" r:id="rId8"/>
    <p:sldId id="337" r:id="rId9"/>
    <p:sldId id="265" r:id="rId10"/>
    <p:sldId id="266" r:id="rId11"/>
    <p:sldId id="343" r:id="rId12"/>
    <p:sldId id="339" r:id="rId13"/>
    <p:sldId id="347" r:id="rId14"/>
    <p:sldId id="348" r:id="rId15"/>
    <p:sldId id="349" r:id="rId16"/>
    <p:sldId id="341" r:id="rId17"/>
    <p:sldId id="351" r:id="rId18"/>
    <p:sldId id="350" r:id="rId19"/>
    <p:sldId id="352" r:id="rId20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F4B1D7-B697-D289-26E0-108A44B73921}" v="2174" dt="2023-11-05T16:36:45.4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9" autoAdjust="0"/>
    <p:restoredTop sz="95934"/>
  </p:normalViewPr>
  <p:slideViewPr>
    <p:cSldViewPr snapToGrid="0">
      <p:cViewPr varScale="1">
        <p:scale>
          <a:sx n="40" d="100"/>
          <a:sy n="40" d="100"/>
        </p:scale>
        <p:origin x="10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4BF03B4C-7222-461B-BA71-2B563A4495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6015D50-859B-4A21-BBA7-D227472F19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451F5C-4567-4260-B81A-59D5CF95C798}" type="datetime1">
              <a:rPr lang="fr-FR" smtClean="0"/>
              <a:t>05/11/2023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14EAD1-5CAB-421B-B5BB-2FAE33EA58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3925FF-73DD-4112-9C15-8EAFF2E8C9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71AD-4225-439B-B0AF-FF523CEDED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0384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E4ACF-0483-4790-9214-75C3DD12CCB0}" type="datetime1">
              <a:rPr lang="fr-FR" smtClean="0"/>
              <a:pPr/>
              <a:t>05/11/2023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553C36-AE66-42A1-BA56-51FF7F8C862C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46386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553C36-AE66-42A1-BA56-51FF7F8C862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875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553C36-AE66-42A1-BA56-51FF7F8C862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602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553C36-AE66-42A1-BA56-51FF7F8C862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798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553C36-AE66-42A1-BA56-51FF7F8C862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121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553C36-AE66-42A1-BA56-51FF7F8C862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62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97784-7039-4228-BFF4-3B8CC884FDBE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171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553C36-AE66-42A1-BA56-51FF7F8C862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80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553C36-AE66-42A1-BA56-51FF7F8C862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312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553C36-AE66-42A1-BA56-51FF7F8C862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018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553C36-AE66-42A1-BA56-51FF7F8C862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258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553C36-AE66-42A1-BA56-51FF7F8C862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007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553C36-AE66-42A1-BA56-51FF7F8C862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228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553C36-AE66-42A1-BA56-51FF7F8C862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469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 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 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59346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9890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05649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3053588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069848" y="2792472"/>
            <a:ext cx="3053588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569206" y="2074334"/>
            <a:ext cx="3053588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569206" y="2792471"/>
            <a:ext cx="3053588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A6D68D58-C9C7-41A5-9F66-57C5771B39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8564" y="2073651"/>
            <a:ext cx="3053588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F3692324-6EEB-4C0A-BF90-7A27FBF6D7B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68564" y="2791788"/>
            <a:ext cx="3053588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7276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38437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92177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41894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163324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91E8DE-0B9D-43A1-8977-59BEEC2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DABDA3-AA10-4304-B3C8-D5B655DE3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3631" y="1621998"/>
            <a:ext cx="5068567" cy="1301390"/>
          </a:xfrm>
        </p:spPr>
        <p:txBody>
          <a:bodyPr rtlCol="0"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</a:t>
            </a:r>
          </a:p>
        </p:txBody>
      </p:sp>
      <p:sp>
        <p:nvSpPr>
          <p:cNvPr id="9" name="Sous-titre 2" descr="Tag=AccentColor&#10;Flavor=Light&#10;Target=Text">
            <a:extLst>
              <a:ext uri="{FF2B5EF4-FFF2-40B4-BE49-F238E27FC236}">
                <a16:creationId xmlns:a16="http://schemas.microsoft.com/office/drawing/2014/main" id="{4CCFCCCF-0AEA-4D36-8B54-4C03F88D74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3633" y="3109652"/>
            <a:ext cx="5068567" cy="239562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>
              <a:lnSpc>
                <a:spcPct val="150000"/>
              </a:lnSpc>
            </a:pPr>
            <a:r>
              <a:rPr lang="fr-FR" noProof="0">
                <a:cs typeface="Calibri"/>
              </a:rPr>
              <a:t>Thème un</a:t>
            </a:r>
          </a:p>
          <a:p>
            <a:pPr rtl="0">
              <a:lnSpc>
                <a:spcPct val="150000"/>
              </a:lnSpc>
            </a:pPr>
            <a:r>
              <a:rPr lang="fr-FR" noProof="0">
                <a:cs typeface="Calibri"/>
              </a:rPr>
              <a:t>Thème deux</a:t>
            </a:r>
          </a:p>
          <a:p>
            <a:pPr rtl="0">
              <a:lnSpc>
                <a:spcPct val="150000"/>
              </a:lnSpc>
            </a:pPr>
            <a:r>
              <a:rPr lang="fr-FR" noProof="0">
                <a:cs typeface="Calibri"/>
              </a:rPr>
              <a:t>Thème trois</a:t>
            </a:r>
          </a:p>
          <a:p>
            <a:pPr rtl="0">
              <a:lnSpc>
                <a:spcPct val="150000"/>
              </a:lnSpc>
            </a:pPr>
            <a:r>
              <a:rPr lang="fr-FR" noProof="0">
                <a:cs typeface="Calibri"/>
              </a:rPr>
              <a:t>Thème quatre</a:t>
            </a:r>
          </a:p>
          <a:p>
            <a:pPr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22" name="Espace réservé d’image 21">
            <a:extLst>
              <a:ext uri="{FF2B5EF4-FFF2-40B4-BE49-F238E27FC236}">
                <a16:creationId xmlns:a16="http://schemas.microsoft.com/office/drawing/2014/main" id="{27D11998-188A-4F5B-9931-8BA54D2802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500" y="641350"/>
            <a:ext cx="3998913" cy="2626784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24" name="Espace réservé d’image 23">
            <a:extLst>
              <a:ext uri="{FF2B5EF4-FFF2-40B4-BE49-F238E27FC236}">
                <a16:creationId xmlns:a16="http://schemas.microsoft.com/office/drawing/2014/main" id="{60F109E5-BC65-4431-A2E5-4A145EC7B3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54913" y="3606263"/>
            <a:ext cx="4000500" cy="2608269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304C15-0285-4F2C-8EFE-569AD8088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A88504-58DC-4D6A-A3A2-46BBE92E4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Espace réservé de la date 17">
            <a:extLst>
              <a:ext uri="{FF2B5EF4-FFF2-40B4-BE49-F238E27FC236}">
                <a16:creationId xmlns:a16="http://schemas.microsoft.com/office/drawing/2014/main" id="{A7F1F606-F241-4665-957D-1EA108900290}"/>
              </a:ext>
            </a:extLst>
          </p:cNvPr>
          <p:cNvSpPr txBox="1">
            <a:spLocks/>
          </p:cNvSpPr>
          <p:nvPr userDrawn="1"/>
        </p:nvSpPr>
        <p:spPr>
          <a:xfrm>
            <a:off x="3000676" y="687140"/>
            <a:ext cx="1554480" cy="527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0">
              <a:defRPr/>
            </a:pPr>
            <a:r>
              <a:rPr lang="fr-FR" sz="1300" noProof="0">
                <a:solidFill>
                  <a:schemeClr val="bg1"/>
                </a:solidFill>
              </a:rPr>
              <a:t>20XX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6EAC8BD-D27F-41DF-AA93-5F967582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32096" y="640855"/>
            <a:ext cx="1691640" cy="645295"/>
            <a:chOff x="2932096" y="640855"/>
            <a:chExt cx="1691640" cy="645295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29CEAE44-9527-4308-A77C-6C47315AD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2932096" y="640855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1BD50130-2E7D-4DC0-8382-B3958A945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4623736" y="640855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6955D961-339B-49BE-9281-3A8E81953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2932096" y="1286150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Espace réservé du pied de page 18">
            <a:extLst>
              <a:ext uri="{FF2B5EF4-FFF2-40B4-BE49-F238E27FC236}">
                <a16:creationId xmlns:a16="http://schemas.microsoft.com/office/drawing/2014/main" id="{D2BAF328-75D1-490D-BF37-96EE6C0843E2}"/>
              </a:ext>
            </a:extLst>
          </p:cNvPr>
          <p:cNvSpPr txBox="1">
            <a:spLocks/>
          </p:cNvSpPr>
          <p:nvPr userDrawn="1"/>
        </p:nvSpPr>
        <p:spPr>
          <a:xfrm>
            <a:off x="1243632" y="5641118"/>
            <a:ext cx="5068569" cy="310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0">
              <a:defRPr/>
            </a:pPr>
            <a:r>
              <a:rPr lang="fr-FR" noProof="0">
                <a:solidFill>
                  <a:schemeClr val="bg1"/>
                </a:solidFill>
              </a:rPr>
              <a:t>Exemple de Texte de Pied de page</a:t>
            </a:r>
          </a:p>
        </p:txBody>
      </p:sp>
      <p:sp>
        <p:nvSpPr>
          <p:cNvPr id="18" name="Espace réservé du numéro de diapositive 21">
            <a:extLst>
              <a:ext uri="{FF2B5EF4-FFF2-40B4-BE49-F238E27FC236}">
                <a16:creationId xmlns:a16="http://schemas.microsoft.com/office/drawing/2014/main" id="{5A2A2B37-48E8-4C00-91B4-63F0C7AAE23F}"/>
              </a:ext>
            </a:extLst>
          </p:cNvPr>
          <p:cNvSpPr txBox="1">
            <a:spLocks/>
          </p:cNvSpPr>
          <p:nvPr userDrawn="1"/>
        </p:nvSpPr>
        <p:spPr>
          <a:xfrm>
            <a:off x="9443794" y="6392314"/>
            <a:ext cx="211188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rtl="0">
              <a:defRPr/>
            </a:pPr>
            <a:fld id="{70B1FE82-5036-4003-B709-0840DA750BBE}" type="slidenum">
              <a:rPr lang="fr-FR" noProof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 defTabSz="914400" rtl="0">
                <a:defRPr/>
              </a:pPr>
              <a:t>‹n°›</a:t>
            </a:fld>
            <a:endParaRPr lang="fr-FR" noProof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324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329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4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74202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596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83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21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95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825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24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16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07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147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CA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6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B0C2F6-1B8C-43CC-92A5-2D5502929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3349" y="648230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983D5E-8A96-4276-9D60-66D16276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057275"/>
            <a:ext cx="10366743" cy="1235895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4707CC-694D-4162-B68A-B7D9345B3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6196" y="814657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1" name="Espace réservé d’image 20">
            <a:extLst>
              <a:ext uri="{FF2B5EF4-FFF2-40B4-BE49-F238E27FC236}">
                <a16:creationId xmlns:a16="http://schemas.microsoft.com/office/drawing/2014/main" id="{079F8F29-0E9E-49F7-93F4-FCC8C82EE1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2884815"/>
            <a:ext cx="2279650" cy="2552700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25" name="Espace réservé du texte 27">
            <a:extLst>
              <a:ext uri="{FF2B5EF4-FFF2-40B4-BE49-F238E27FC236}">
                <a16:creationId xmlns:a16="http://schemas.microsoft.com/office/drawing/2014/main" id="{9925214F-17A5-4C60-AADE-6A1BC12989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599" y="5635244"/>
            <a:ext cx="2279649" cy="350292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fr-FR" noProof="0"/>
              <a:t>Cliquez pour modifier</a:t>
            </a:r>
          </a:p>
        </p:txBody>
      </p:sp>
      <p:sp>
        <p:nvSpPr>
          <p:cNvPr id="26" name="Espace réservé du texte 27">
            <a:extLst>
              <a:ext uri="{FF2B5EF4-FFF2-40B4-BE49-F238E27FC236}">
                <a16:creationId xmlns:a16="http://schemas.microsoft.com/office/drawing/2014/main" id="{10700E3A-7CD7-4A3D-BA94-0E5BCAC92A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99" y="5912412"/>
            <a:ext cx="227964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fr-FR" noProof="0"/>
              <a:t>Cliquez pour modifier</a:t>
            </a:r>
          </a:p>
        </p:txBody>
      </p:sp>
      <p:sp>
        <p:nvSpPr>
          <p:cNvPr id="22" name="Espace réservé d’image 20">
            <a:extLst>
              <a:ext uri="{FF2B5EF4-FFF2-40B4-BE49-F238E27FC236}">
                <a16:creationId xmlns:a16="http://schemas.microsoft.com/office/drawing/2014/main" id="{2E6EB481-2A99-4088-95C0-0D5BAFDFF0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96066" y="2884815"/>
            <a:ext cx="2279650" cy="2552700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4097BC1F-331F-4D57-993D-EFBB792275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96067" y="5635244"/>
            <a:ext cx="2279649" cy="350292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fr-FR" noProof="0"/>
              <a:t>Cliquez pour modifier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DCC61962-73A1-4768-8408-43E07ED2C1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96067" y="5912412"/>
            <a:ext cx="227964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fr-FR" noProof="0"/>
              <a:t>Cliquez pour modifier</a:t>
            </a:r>
          </a:p>
        </p:txBody>
      </p:sp>
      <p:sp>
        <p:nvSpPr>
          <p:cNvPr id="36" name="Espace réservé du pied de page 4">
            <a:extLst>
              <a:ext uri="{FF2B5EF4-FFF2-40B4-BE49-F238E27FC236}">
                <a16:creationId xmlns:a16="http://schemas.microsoft.com/office/drawing/2014/main" id="{8013A142-804D-471C-B2DD-DEC1B8C5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095" y="6296388"/>
            <a:ext cx="5816600" cy="365760"/>
          </a:xfrm>
        </p:spPr>
        <p:txBody>
          <a:bodyPr rtlCol="0"/>
          <a:lstStyle/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23" name="Espace réservé d’image 20">
            <a:extLst>
              <a:ext uri="{FF2B5EF4-FFF2-40B4-BE49-F238E27FC236}">
                <a16:creationId xmlns:a16="http://schemas.microsoft.com/office/drawing/2014/main" id="{A231814F-4139-4547-9058-18BF9C9E88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2532" y="2884815"/>
            <a:ext cx="2279650" cy="2552700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A6CD17BC-BF82-4EF5-8F4B-8D615A2FD24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82535" y="5635244"/>
            <a:ext cx="2279649" cy="350292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fr-FR" noProof="0"/>
              <a:t>Cliquez pour modifier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CA5F4D35-7EF1-463D-8005-F3950B6541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82535" y="5912412"/>
            <a:ext cx="227964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fr-FR" noProof="0"/>
              <a:t>Cliquez pour modifier</a:t>
            </a:r>
          </a:p>
        </p:txBody>
      </p:sp>
      <p:sp>
        <p:nvSpPr>
          <p:cNvPr id="24" name="Espace réservé d’image 20">
            <a:extLst>
              <a:ext uri="{FF2B5EF4-FFF2-40B4-BE49-F238E27FC236}">
                <a16:creationId xmlns:a16="http://schemas.microsoft.com/office/drawing/2014/main" id="{6CDB3226-AAE1-4106-A166-12BCFA73DA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9001" y="2884815"/>
            <a:ext cx="2279650" cy="2552700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31" name="Espace réservé du texte 27">
            <a:extLst>
              <a:ext uri="{FF2B5EF4-FFF2-40B4-BE49-F238E27FC236}">
                <a16:creationId xmlns:a16="http://schemas.microsoft.com/office/drawing/2014/main" id="{C3CD8083-90C5-4685-A286-1A99E5DC31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69002" y="5635244"/>
            <a:ext cx="2279649" cy="350292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fr-FR" noProof="0"/>
              <a:t>Cliquez pour modifier</a:t>
            </a:r>
          </a:p>
        </p:txBody>
      </p:sp>
      <p:sp>
        <p:nvSpPr>
          <p:cNvPr id="32" name="Espace réservé du texte 27">
            <a:extLst>
              <a:ext uri="{FF2B5EF4-FFF2-40B4-BE49-F238E27FC236}">
                <a16:creationId xmlns:a16="http://schemas.microsoft.com/office/drawing/2014/main" id="{5FB222BC-D05B-4E76-A0DC-25657322AF8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69002" y="5912412"/>
            <a:ext cx="227964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fr-FR" noProof="0"/>
              <a:t>Cliquez pour modifier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D6FBB75-8D79-4225-A448-37C04F053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192658" y="3310653"/>
            <a:ext cx="0" cy="174715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4C41CC5-2A7C-4774-98CE-C7212DFDC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079124" y="3310653"/>
            <a:ext cx="0" cy="174715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2861725-0EF3-4133-B06C-063F42B11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965590" y="3310653"/>
            <a:ext cx="0" cy="174715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e la date 3">
            <a:extLst>
              <a:ext uri="{FF2B5EF4-FFF2-40B4-BE49-F238E27FC236}">
                <a16:creationId xmlns:a16="http://schemas.microsoft.com/office/drawing/2014/main" id="{7FDBCC4A-1C49-4C93-AD45-AD78087E23D6}"/>
              </a:ext>
            </a:extLst>
          </p:cNvPr>
          <p:cNvSpPr txBox="1">
            <a:spLocks/>
          </p:cNvSpPr>
          <p:nvPr userDrawn="1"/>
        </p:nvSpPr>
        <p:spPr>
          <a:xfrm>
            <a:off x="7684497" y="6296388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37" name="Espace réservé du numéro de diapositive 5">
            <a:extLst>
              <a:ext uri="{FF2B5EF4-FFF2-40B4-BE49-F238E27FC236}">
                <a16:creationId xmlns:a16="http://schemas.microsoft.com/office/drawing/2014/main" id="{5EB09A52-50AB-4593-BCB7-23D4AEC8850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537721" y="6286556"/>
            <a:ext cx="838200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37551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20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125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384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375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1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4A46BB-9B50-4F09-9059-DA78048129D4}"/>
              </a:ext>
            </a:extLst>
          </p:cNvPr>
          <p:cNvSpPr/>
          <p:nvPr userDrawn="1"/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26F410-6A1D-427A-8C06-A0023004F5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793" y="2735221"/>
            <a:ext cx="4775075" cy="851219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DF1FF2-5B9A-4BE9-AD3C-F215F0D25F7A}"/>
              </a:ext>
            </a:extLst>
          </p:cNvPr>
          <p:cNvSpPr/>
          <p:nvPr userDrawn="1"/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04FC6A22-F9EC-4E20-B9CC-F012FA8E4C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33793" y="3995988"/>
            <a:ext cx="4775075" cy="559656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>
                <a:solidFill>
                  <a:schemeClr val="tx1"/>
                </a:solidFill>
              </a:rPr>
              <a:t>Sous-titre</a:t>
            </a:r>
          </a:p>
        </p:txBody>
      </p:sp>
      <p:sp>
        <p:nvSpPr>
          <p:cNvPr id="10" name="Espace réservé de la date 17">
            <a:extLst>
              <a:ext uri="{FF2B5EF4-FFF2-40B4-BE49-F238E27FC236}">
                <a16:creationId xmlns:a16="http://schemas.microsoft.com/office/drawing/2014/main" id="{ABF19E1F-D7E9-4D44-9873-8D8DDC338F7E}"/>
              </a:ext>
            </a:extLst>
          </p:cNvPr>
          <p:cNvSpPr txBox="1">
            <a:spLocks/>
          </p:cNvSpPr>
          <p:nvPr userDrawn="1"/>
        </p:nvSpPr>
        <p:spPr>
          <a:xfrm>
            <a:off x="7369770" y="2040249"/>
            <a:ext cx="2103120" cy="3152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0">
              <a:defRPr/>
            </a:pPr>
            <a:r>
              <a:rPr lang="fr-FR" sz="1300" noProof="0">
                <a:solidFill>
                  <a:schemeClr val="bg1"/>
                </a:solidFill>
              </a:rPr>
              <a:t>20XX</a:t>
            </a:r>
          </a:p>
        </p:txBody>
      </p:sp>
      <p:sp>
        <p:nvSpPr>
          <p:cNvPr id="22" name="Espace réservé d’image 21">
            <a:extLst>
              <a:ext uri="{FF2B5EF4-FFF2-40B4-BE49-F238E27FC236}">
                <a16:creationId xmlns:a16="http://schemas.microsoft.com/office/drawing/2014/main" id="{93C72E99-B7BE-4F82-AD93-38765570DB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695067 w 12192000"/>
              <a:gd name="connsiteY0" fmla="*/ 1808532 h 6858000"/>
              <a:gd name="connsiteX1" fmla="*/ 5695067 w 12192000"/>
              <a:gd name="connsiteY1" fmla="*/ 5049468 h 6858000"/>
              <a:gd name="connsiteX2" fmla="*/ 11147594 w 12192000"/>
              <a:gd name="connsiteY2" fmla="*/ 5049468 h 6858000"/>
              <a:gd name="connsiteX3" fmla="*/ 11147594 w 12192000"/>
              <a:gd name="connsiteY3" fmla="*/ 180853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5695067" y="1808532"/>
                </a:moveTo>
                <a:lnTo>
                  <a:pt x="5695067" y="5049468"/>
                </a:lnTo>
                <a:lnTo>
                  <a:pt x="11147594" y="5049468"/>
                </a:lnTo>
                <a:lnTo>
                  <a:pt x="11147594" y="180853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465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ésumé"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9982C2-1320-41E5-A31C-D8DA5C8A4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63FB1-76A9-4E53-9493-2B8680D68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8" y="0"/>
            <a:ext cx="465112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3175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8F116A-4F5C-40E2-836F-919B8B939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72" y="4123592"/>
            <a:ext cx="4654296" cy="91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27D978-81FB-4612-81AA-B7123E0D5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84289" y="0"/>
            <a:ext cx="91440" cy="42062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600DC717-7560-4850-A68A-A881C97F3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84289" y="2057400"/>
            <a:ext cx="2377440" cy="91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F22527-F181-4C80-9977-C9894355C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14028" y="971453"/>
            <a:ext cx="5623560" cy="4910328"/>
          </a:xfrm>
          <a:prstGeom prst="rect">
            <a:avLst/>
          </a:prstGeom>
          <a:noFill/>
          <a:ln w="6350" cap="sq" cmpd="sng" algn="ctr">
            <a:solidFill>
              <a:schemeClr val="bg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 15">
            <a:extLst>
              <a:ext uri="{FF2B5EF4-FFF2-40B4-BE49-F238E27FC236}">
                <a16:creationId xmlns:a16="http://schemas.microsoft.com/office/drawing/2014/main" id="{7CABAC30-6A2F-4907-8502-17DF9AEEE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48300" y="806861"/>
            <a:ext cx="5955017" cy="5239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03C9F96-79A7-44FA-A7FE-C0675B996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1" y="1290294"/>
            <a:ext cx="5116286" cy="137160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D72D6334-ED49-4D79-AAC2-10DCFF6D6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7401" y="2980736"/>
            <a:ext cx="5116286" cy="2712494"/>
          </a:xfrm>
        </p:spPr>
        <p:txBody>
          <a:bodyPr rtlCol="0">
            <a:norm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fr-FR" sz="1800" noProof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0FE3A1CC-4DE8-4FC6-839D-CD3607B8D426}"/>
              </a:ext>
            </a:extLst>
          </p:cNvPr>
          <p:cNvSpPr txBox="1">
            <a:spLocks/>
          </p:cNvSpPr>
          <p:nvPr userDrawn="1"/>
        </p:nvSpPr>
        <p:spPr>
          <a:xfrm>
            <a:off x="7048099" y="302355"/>
            <a:ext cx="2743200" cy="3507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noProof="0"/>
              <a:t>20XX</a:t>
            </a:r>
          </a:p>
        </p:txBody>
      </p:sp>
      <p:sp>
        <p:nvSpPr>
          <p:cNvPr id="22" name="Espace réservé d’image 21">
            <a:extLst>
              <a:ext uri="{FF2B5EF4-FFF2-40B4-BE49-F238E27FC236}">
                <a16:creationId xmlns:a16="http://schemas.microsoft.com/office/drawing/2014/main" id="{C9E9A7CA-EE9C-4648-8016-1852440461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5438" y="326697"/>
            <a:ext cx="1636712" cy="3475163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26" name="Espace réservé d’image 25">
            <a:extLst>
              <a:ext uri="{FF2B5EF4-FFF2-40B4-BE49-F238E27FC236}">
                <a16:creationId xmlns:a16="http://schemas.microsoft.com/office/drawing/2014/main" id="{F4561B6B-E204-4CF0-AD12-ED21B3940F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09863" y="329773"/>
            <a:ext cx="1614487" cy="1394251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24" name="Espace réservé d’image 23">
            <a:extLst>
              <a:ext uri="{FF2B5EF4-FFF2-40B4-BE49-F238E27FC236}">
                <a16:creationId xmlns:a16="http://schemas.microsoft.com/office/drawing/2014/main" id="{B3BE441E-0CE9-4C44-8783-3A04F5929F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7163" y="2384425"/>
            <a:ext cx="1628775" cy="1423988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28" name="Espace réservé d’image 27">
            <a:extLst>
              <a:ext uri="{FF2B5EF4-FFF2-40B4-BE49-F238E27FC236}">
                <a16:creationId xmlns:a16="http://schemas.microsoft.com/office/drawing/2014/main" id="{FBAA901D-39FD-416F-B2B4-F2651AB791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5438" y="4527550"/>
            <a:ext cx="3998912" cy="2000250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4C182815-90D1-446C-BC70-6AB00BED68ED}"/>
              </a:ext>
            </a:extLst>
          </p:cNvPr>
          <p:cNvSpPr txBox="1">
            <a:spLocks/>
          </p:cNvSpPr>
          <p:nvPr userDrawn="1"/>
        </p:nvSpPr>
        <p:spPr>
          <a:xfrm>
            <a:off x="5077003" y="6367925"/>
            <a:ext cx="44805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rtl="0">
              <a:defRPr/>
            </a:pPr>
            <a:r>
              <a:rPr lang="fr-FR" noProof="0">
                <a:solidFill>
                  <a:srgbClr val="FFFFFF"/>
                </a:solidFill>
              </a:rPr>
              <a:t>Exemple de Texte de Pied de page</a:t>
            </a:r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69BDEE55-B4D3-4542-BF01-F05A2C1FB7D6}"/>
              </a:ext>
            </a:extLst>
          </p:cNvPr>
          <p:cNvSpPr txBox="1">
            <a:spLocks/>
          </p:cNvSpPr>
          <p:nvPr userDrawn="1"/>
        </p:nvSpPr>
        <p:spPr>
          <a:xfrm>
            <a:off x="9793460" y="6367925"/>
            <a:ext cx="211188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02201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973E97-A796-4836-82F6-8A280A57BA6B}"/>
              </a:ext>
            </a:extLst>
          </p:cNvPr>
          <p:cNvSpPr/>
          <p:nvPr userDrawn="1"/>
        </p:nvSpPr>
        <p:spPr>
          <a:xfrm>
            <a:off x="5660112" y="0"/>
            <a:ext cx="652883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EC0DAEE-CCDB-4627-925B-879F83B1F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4166" y="610485"/>
            <a:ext cx="5103661" cy="1371600"/>
          </a:xfrm>
        </p:spPr>
        <p:txBody>
          <a:bodyPr rtlCol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9F23A9-0519-4A39-A9F9-F965C17D58A0}"/>
              </a:ext>
            </a:extLst>
          </p:cNvPr>
          <p:cNvSpPr/>
          <p:nvPr userDrawn="1"/>
        </p:nvSpPr>
        <p:spPr>
          <a:xfrm>
            <a:off x="5981848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F3EB17D9-2389-4D1F-AC98-7CC3F79840B2}"/>
              </a:ext>
            </a:extLst>
          </p:cNvPr>
          <p:cNvSpPr txBox="1">
            <a:spLocks/>
          </p:cNvSpPr>
          <p:nvPr userDrawn="1"/>
        </p:nvSpPr>
        <p:spPr>
          <a:xfrm>
            <a:off x="7554616" y="383781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noProof="0">
                <a:solidFill>
                  <a:schemeClr val="bg1"/>
                </a:solidFill>
              </a:rPr>
              <a:t>20XX</a:t>
            </a:r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40E55EFF-7AC0-4ACD-B826-CA1E384CCF4C}"/>
              </a:ext>
            </a:extLst>
          </p:cNvPr>
          <p:cNvSpPr txBox="1">
            <a:spLocks/>
          </p:cNvSpPr>
          <p:nvPr userDrawn="1"/>
        </p:nvSpPr>
        <p:spPr>
          <a:xfrm>
            <a:off x="6303580" y="6214535"/>
            <a:ext cx="4696948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fr-FR" noProof="0">
                <a:solidFill>
                  <a:schemeClr val="bg1"/>
                </a:solidFill>
              </a:rPr>
              <a:t>Exemple de Texte de Pied de page</a:t>
            </a:r>
          </a:p>
        </p:txBody>
      </p:sp>
      <p:sp>
        <p:nvSpPr>
          <p:cNvPr id="12" name="Espace réservé du numéro de diapositive 8">
            <a:extLst>
              <a:ext uri="{FF2B5EF4-FFF2-40B4-BE49-F238E27FC236}">
                <a16:creationId xmlns:a16="http://schemas.microsoft.com/office/drawing/2014/main" id="{C6C2D606-DD47-4DA7-AF9B-9A8E401BCAFF}"/>
              </a:ext>
            </a:extLst>
          </p:cNvPr>
          <p:cNvSpPr txBox="1">
            <a:spLocks/>
          </p:cNvSpPr>
          <p:nvPr userDrawn="1"/>
        </p:nvSpPr>
        <p:spPr>
          <a:xfrm>
            <a:off x="11104451" y="6214535"/>
            <a:ext cx="605266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4B7E4EF-A1BD-40F4-AB7B-04F084DD991D}" type="slidenum">
              <a:rPr lang="fr-FR" noProof="0" smtClean="0">
                <a:solidFill>
                  <a:schemeClr val="bg1"/>
                </a:solidFill>
              </a:rPr>
              <a:pPr rtl="0"/>
              <a:t>‹n°›</a:t>
            </a:fld>
            <a:endParaRPr lang="fr-FR" noProof="0">
              <a:solidFill>
                <a:schemeClr val="bg1"/>
              </a:solidFill>
            </a:endParaRPr>
          </a:p>
        </p:txBody>
      </p:sp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6623DC60-EE1A-4367-A357-5F11D94225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59438" cy="6858000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095E6F1-8633-46DB-A612-89A5079F7EF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72625" y="2108844"/>
            <a:ext cx="5103812" cy="379095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77121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24342A2-B2E9-4AE9-9AFD-C5F77777E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86CEFC-AE66-4E11-8B5A-880177E12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737" y="621793"/>
            <a:ext cx="6651809" cy="56144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DABDA3-AA10-4304-B3C8-D5B655DE3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158" y="2100942"/>
            <a:ext cx="5716339" cy="2290607"/>
          </a:xfrm>
        </p:spPr>
        <p:txBody>
          <a:bodyPr rtlCol="0"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B1E9D9-0DDD-4554-A021-4FE50439A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23061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Espace réservé de la date 17">
            <a:extLst>
              <a:ext uri="{FF2B5EF4-FFF2-40B4-BE49-F238E27FC236}">
                <a16:creationId xmlns:a16="http://schemas.microsoft.com/office/drawing/2014/main" id="{3B5075EC-8E09-4BB4-8C8F-6177ECD9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5941" y="493108"/>
            <a:ext cx="1554480" cy="527213"/>
          </a:xfrm>
        </p:spPr>
        <p:txBody>
          <a:bodyPr rtlCol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algn="ctr" defTabSz="914400" rtl="0">
              <a:defRPr/>
            </a:pPr>
            <a:r>
              <a:rPr lang="fr-FR" sz="1300" noProof="0"/>
              <a:t>20XX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A8819A-9552-4858-92F8-FB441C3A45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157" y="4698173"/>
            <a:ext cx="5716339" cy="658674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4320" indent="0">
              <a:buNone/>
              <a:defRPr/>
            </a:lvl2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6" name="Espace réservé du pied de page 18">
            <a:extLst>
              <a:ext uri="{FF2B5EF4-FFF2-40B4-BE49-F238E27FC236}">
                <a16:creationId xmlns:a16="http://schemas.microsoft.com/office/drawing/2014/main" id="{D2BAF328-75D1-490D-BF37-96EE6C0843E2}"/>
              </a:ext>
            </a:extLst>
          </p:cNvPr>
          <p:cNvSpPr txBox="1">
            <a:spLocks/>
          </p:cNvSpPr>
          <p:nvPr userDrawn="1"/>
        </p:nvSpPr>
        <p:spPr>
          <a:xfrm>
            <a:off x="1243632" y="5641118"/>
            <a:ext cx="5068569" cy="310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rtl="0">
              <a:defRPr/>
            </a:pPr>
            <a:r>
              <a:rPr lang="fr-FR" noProof="0">
                <a:solidFill>
                  <a:schemeClr val="bg1"/>
                </a:solidFill>
              </a:rPr>
              <a:t>Exemple de Texte de Pied de page</a:t>
            </a:r>
          </a:p>
        </p:txBody>
      </p:sp>
      <p:sp>
        <p:nvSpPr>
          <p:cNvPr id="22" name="Espace réservé d’image 21">
            <a:extLst>
              <a:ext uri="{FF2B5EF4-FFF2-40B4-BE49-F238E27FC236}">
                <a16:creationId xmlns:a16="http://schemas.microsoft.com/office/drawing/2014/main" id="{27D11998-188A-4F5B-9931-8BA54D2802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9974" y="621784"/>
            <a:ext cx="1989495" cy="2843222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37" name="Espace réservé d’image 21">
            <a:extLst>
              <a:ext uri="{FF2B5EF4-FFF2-40B4-BE49-F238E27FC236}">
                <a16:creationId xmlns:a16="http://schemas.microsoft.com/office/drawing/2014/main" id="{F268C43A-0DA4-4ECC-A368-08AB69EDAE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70334" y="627380"/>
            <a:ext cx="1980056" cy="2837626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24" name="Espace réservé d’image 23">
            <a:extLst>
              <a:ext uri="{FF2B5EF4-FFF2-40B4-BE49-F238E27FC236}">
                <a16:creationId xmlns:a16="http://schemas.microsoft.com/office/drawing/2014/main" id="{60F109E5-BC65-4431-A2E5-4A145EC7B3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32093" y="3636193"/>
            <a:ext cx="4123320" cy="2594427"/>
          </a:xfrm>
        </p:spPr>
        <p:txBody>
          <a:bodyPr rtlCol="0"/>
          <a:lstStyle/>
          <a:p>
            <a:pPr rtl="0"/>
            <a:endParaRPr lang="fr-FR" noProof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7F02ED2-9B1A-40C8-A5F7-4473CAA3C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137361" y="446823"/>
            <a:ext cx="1691640" cy="645295"/>
            <a:chOff x="3137361" y="446823"/>
            <a:chExt cx="1691640" cy="645295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ED8AC6A1-19DE-4EAE-91E5-A9E82CEA3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137361" y="446823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29AC828E-AA99-4E2C-A30C-D8B9DFF16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4829001" y="446823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762D63C1-826F-42FC-9EC1-0320620BB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137361" y="1092118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Espace réservé du numéro de diapositive 21">
            <a:extLst>
              <a:ext uri="{FF2B5EF4-FFF2-40B4-BE49-F238E27FC236}">
                <a16:creationId xmlns:a16="http://schemas.microsoft.com/office/drawing/2014/main" id="{5A2A2B37-48E8-4C00-91B4-63F0C7AAE23F}"/>
              </a:ext>
            </a:extLst>
          </p:cNvPr>
          <p:cNvSpPr txBox="1">
            <a:spLocks/>
          </p:cNvSpPr>
          <p:nvPr userDrawn="1"/>
        </p:nvSpPr>
        <p:spPr>
          <a:xfrm>
            <a:off x="9443794" y="6392314"/>
            <a:ext cx="211188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rtl="0">
              <a:defRPr/>
            </a:pPr>
            <a:fld id="{70B1FE82-5036-4003-B709-0840DA750BBE}" type="slidenum">
              <a:rPr lang="fr-FR" noProof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 defTabSz="914400" rtl="0">
                <a:defRPr/>
              </a:pPr>
              <a:t>‹n°›</a:t>
            </a:fld>
            <a:endParaRPr lang="fr-FR" noProof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6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’image 19">
            <a:extLst>
              <a:ext uri="{FF2B5EF4-FFF2-40B4-BE49-F238E27FC236}">
                <a16:creationId xmlns:a16="http://schemas.microsoft.com/office/drawing/2014/main" id="{ED0543DF-8CFA-4CBD-AF23-D059985D34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37329 w 12192000"/>
              <a:gd name="connsiteY0" fmla="*/ 941695 h 6858000"/>
              <a:gd name="connsiteX1" fmla="*/ 937329 w 12192000"/>
              <a:gd name="connsiteY1" fmla="*/ 5916305 h 6858000"/>
              <a:gd name="connsiteX2" fmla="*/ 6389856 w 12192000"/>
              <a:gd name="connsiteY2" fmla="*/ 5916305 h 6858000"/>
              <a:gd name="connsiteX3" fmla="*/ 6389856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37329" y="941695"/>
                </a:moveTo>
                <a:lnTo>
                  <a:pt x="937329" y="5916305"/>
                </a:lnTo>
                <a:lnTo>
                  <a:pt x="6389856" y="5916305"/>
                </a:lnTo>
                <a:lnTo>
                  <a:pt x="6389856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fr-FR" noProof="0"/>
          </a:p>
        </p:txBody>
      </p:sp>
      <p:sp>
        <p:nvSpPr>
          <p:cNvPr id="21" name="Rectangle 20">
            <a:extLst>
              <a:ext uri="{FF2B5EF4-FFF2-40B4-BE49-F238E27FC236}">
                <a16:creationId xmlns:a16="http://schemas.microsoft.com/office/drawing/2014/main" id="{A61A2AD8-D5EA-48FD-B19E-788E4D978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7329" y="941695"/>
            <a:ext cx="5452527" cy="49746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82D9D6-0C91-4BAA-B631-B4A597F6D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3272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26F410-6A1D-427A-8C06-A0023004F5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7950" y="2197853"/>
            <a:ext cx="4633415" cy="851219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</a:t>
            </a:r>
          </a:p>
        </p:txBody>
      </p:sp>
      <p:sp>
        <p:nvSpPr>
          <p:cNvPr id="25" name="Espace réservé de la date 7">
            <a:extLst>
              <a:ext uri="{FF2B5EF4-FFF2-40B4-BE49-F238E27FC236}">
                <a16:creationId xmlns:a16="http://schemas.microsoft.com/office/drawing/2014/main" id="{53A572F0-78E4-4979-BD85-E9F315B0C6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91992" y="1162386"/>
            <a:ext cx="2743200" cy="2560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rtl="0"/>
            <a:r>
              <a:rPr lang="fr-FR" noProof="0"/>
              <a:t>20XX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6F1164-CE64-4728-83B0-E5316C16DF2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357313" y="3308350"/>
            <a:ext cx="4633912" cy="2141632"/>
          </a:xfrm>
        </p:spPr>
        <p:txBody>
          <a:bodyPr rtlCol="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274320" indent="0" algn="ctr">
              <a:buNone/>
              <a:defRPr baseline="0">
                <a:solidFill>
                  <a:schemeClr val="bg1"/>
                </a:solidFill>
              </a:defRPr>
            </a:lvl2pPr>
            <a:lvl3pPr marL="548640" indent="0">
              <a:buNone/>
              <a:defRPr>
                <a:solidFill>
                  <a:schemeClr val="bg1"/>
                </a:solidFill>
              </a:defRPr>
            </a:lvl3pPr>
            <a:lvl4pPr marL="822960" indent="0">
              <a:buNone/>
              <a:defRPr>
                <a:solidFill>
                  <a:schemeClr val="bg1"/>
                </a:solidFill>
              </a:defRPr>
            </a:lvl4pPr>
            <a:lvl5pPr marL="109728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endParaRPr lang="fr-FR" noProof="0"/>
          </a:p>
        </p:txBody>
      </p:sp>
      <p:sp>
        <p:nvSpPr>
          <p:cNvPr id="27" name="Espace réservé du pied de page 8">
            <a:extLst>
              <a:ext uri="{FF2B5EF4-FFF2-40B4-BE49-F238E27FC236}">
                <a16:creationId xmlns:a16="http://schemas.microsoft.com/office/drawing/2014/main" id="{DEA4EBDD-4088-4396-BD3F-3AB4BEFB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7950" y="5472763"/>
            <a:ext cx="4636008" cy="256032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Exemple de Texte de Pied de page</a:t>
            </a:r>
          </a:p>
        </p:txBody>
      </p:sp>
    </p:spTree>
    <p:extLst>
      <p:ext uri="{BB962C8B-B14F-4D97-AF65-F5344CB8AC3E}">
        <p14:creationId xmlns:p14="http://schemas.microsoft.com/office/powerpoint/2010/main" val="384894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Exemple de Texte de Pied de page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410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60" r:id="rId3"/>
    <p:sldLayoutId id="2147483676" r:id="rId4"/>
    <p:sldLayoutId id="2147483673" r:id="rId5"/>
    <p:sldLayoutId id="2147483677" r:id="rId6"/>
    <p:sldLayoutId id="2147483672" r:id="rId7"/>
    <p:sldLayoutId id="2147483675" r:id="rId8"/>
    <p:sldLayoutId id="2147483678" r:id="rId9"/>
    <p:sldLayoutId id="2147483662" r:id="rId10"/>
    <p:sldLayoutId id="2147483663" r:id="rId11"/>
    <p:sldLayoutId id="2147483670" r:id="rId12"/>
    <p:sldLayoutId id="2147483664" r:id="rId13"/>
    <p:sldLayoutId id="2147483665" r:id="rId14"/>
    <p:sldLayoutId id="2147483666" r:id="rId15"/>
    <p:sldLayoutId id="2147483667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2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lterjustice.org/service-pardo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avac.qc.ca/" TargetMode="Externa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commons.wikimedia.org/wiki/File:Alcatraz_Island_-_prison_cells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849" y="1348844"/>
            <a:ext cx="5716338" cy="3042706"/>
          </a:xfrm>
        </p:spPr>
        <p:txBody>
          <a:bodyPr rtlCol="0">
            <a:normAutofit/>
          </a:bodyPr>
          <a:lstStyle/>
          <a:p>
            <a:r>
              <a:rPr lang="fr-FR" sz="6000"/>
              <a:t>Le code criminel et l'éducateur spécialisé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386" y="4682062"/>
            <a:ext cx="5355264" cy="95025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L'intervention à caractère social et les lois, Fiches 10  (pp 130-143 et lire 125 à 127 pour les victimes d'actes criminels) 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Hands holding bars in a dark room&#10;&#10;Description automatically generated">
            <a:extLst>
              <a:ext uri="{FF2B5EF4-FFF2-40B4-BE49-F238E27FC236}">
                <a16:creationId xmlns:a16="http://schemas.microsoft.com/office/drawing/2014/main" id="{56884586-77BF-E25F-E2B4-49FD0B9B3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549" y="1377550"/>
            <a:ext cx="3513108" cy="412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5B1578-9B95-463A-91DE-797A98F7E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753F1F-C532-475B-BE0D-7359EB6F8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Le casier judiciaire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/>
          </p:cNvSpPr>
          <p:nvPr/>
        </p:nvSpPr>
        <p:spPr>
          <a:xfrm>
            <a:off x="5479914" y="1034355"/>
            <a:ext cx="5823949" cy="5592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AutoNum type="arabicPeriod"/>
            </a:pPr>
            <a:r>
              <a:rPr lang="fr-FR" sz="2800" dirty="0"/>
              <a:t>Conséquences négatives qui peuvent être un obstacle dans la réinsertion sociale </a:t>
            </a:r>
          </a:p>
          <a:p>
            <a:pPr marL="457200" indent="-457200"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AutoNum type="arabicPeriod"/>
            </a:pPr>
            <a:r>
              <a:rPr lang="fr-FR" sz="2800" dirty="0"/>
              <a:t>Le casier est permanent. La seule façon de ne pas vivre avec ses antécédents judiciaires est d'obtenir une suspension du casier judiciaire.</a:t>
            </a:r>
          </a:p>
          <a:p>
            <a:pPr marL="457200" indent="-457200"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AutoNum type="arabicPeriod"/>
            </a:pPr>
            <a:r>
              <a:rPr lang="fr-FR" sz="2800" dirty="0"/>
              <a:t>OC qui peut aider dans les démarches: </a:t>
            </a:r>
          </a:p>
          <a:p>
            <a:pPr marL="457200" indent="-457200"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Font typeface="Arial"/>
              <a:buChar char="•"/>
            </a:pPr>
            <a:r>
              <a:rPr lang="fr-FR" sz="2800" i="1" dirty="0">
                <a:solidFill>
                  <a:srgbClr val="775F55"/>
                </a:solidFill>
                <a:latin typeface="Garamond"/>
                <a:hlinkClick r:id="rId3"/>
              </a:rPr>
              <a:t>https://alterjustice.org/service-pardon/</a:t>
            </a:r>
            <a:endParaRPr lang="fr-FR" sz="2800">
              <a:latin typeface="Garamond"/>
            </a:endParaRPr>
          </a:p>
          <a:p>
            <a:pPr marL="457200" indent="-457200"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Font typeface="Arial"/>
              <a:buChar char="•"/>
            </a:pPr>
            <a:endParaRPr lang="fr-FR" sz="2800" i="1" dirty="0">
              <a:solidFill>
                <a:srgbClr val="775F55"/>
              </a:solidFill>
              <a:latin typeface="Garamond"/>
            </a:endParaRPr>
          </a:p>
          <a:p>
            <a:pPr marL="457200" indent="-457200"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AutoNum type="arabicPeriod"/>
            </a:pPr>
            <a:endParaRPr lang="fr-FR" sz="280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ACA193-09E2-4717-889D-A9A4BA2C06B2}"/>
              </a:ext>
            </a:extLst>
          </p:cNvPr>
          <p:cNvSpPr>
            <a:spLocks/>
          </p:cNvSpPr>
          <p:nvPr/>
        </p:nvSpPr>
        <p:spPr>
          <a:xfrm>
            <a:off x="10892123" y="4471762"/>
            <a:ext cx="492182" cy="214770"/>
          </a:xfrm>
          <a:prstGeom prst="rect">
            <a:avLst/>
          </a:prstGeom>
        </p:spPr>
        <p:txBody>
          <a:bodyPr rtlCol="0"/>
          <a:lstStyle/>
          <a:p>
            <a:pPr defTabSz="265176">
              <a:spcAft>
                <a:spcPts val="600"/>
              </a:spcAft>
            </a:pPr>
            <a:fld id="{294A09A9-5501-47C1-A89A-A340965A2BE2}" type="slidenum">
              <a:rPr lang="fr-FR" sz="104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265176">
                <a:spcAft>
                  <a:spcPts val="600"/>
                </a:spcAft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654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5B54BBB9-EC3F-40DE-A3C5-72ADF697A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300" cap="all" spc="-100">
                <a:solidFill>
                  <a:schemeClr val="tx1"/>
                </a:solidFill>
              </a:rPr>
              <a:t>Un regard sur la loi visant à aider les victimes d’infractions criminelles et favoriser leur rétablissement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FCC00F2F-2F9A-4287-AE30-766758F16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0" y="1272800"/>
            <a:ext cx="2481307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2000" spc="8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866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5B1578-9B95-463A-91DE-797A98F7E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753F1F-C532-475B-BE0D-7359EB6F8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Aide aux victimes d'actes criminels</a:t>
            </a:r>
            <a:br>
              <a:rPr lang="en-US"/>
            </a:br>
            <a:br>
              <a:rPr lang="en-US"/>
            </a:br>
            <a:r>
              <a:rPr lang="en-US" sz="2800"/>
              <a:t>BAVAC</a:t>
            </a:r>
            <a:br>
              <a:rPr lang="en-US" sz="2800"/>
            </a:br>
            <a:r>
              <a:rPr lang="en-US" sz="2800"/>
              <a:t>CAVAC</a:t>
            </a:r>
            <a:br>
              <a:rPr lang="en-US" sz="2800"/>
            </a:br>
            <a:r>
              <a:rPr lang="en-US" sz="2800"/>
              <a:t>FAVAC</a:t>
            </a:r>
            <a:br>
              <a:rPr lang="en-US" sz="2000"/>
            </a:br>
            <a:r>
              <a:rPr lang="en-US" sz="2400"/>
              <a:t>et </a:t>
            </a:r>
            <a:r>
              <a:rPr lang="en-US" sz="2400" err="1"/>
              <a:t>indemnisations</a:t>
            </a:r>
            <a:r>
              <a:rPr lang="en-US" sz="2400"/>
              <a:t> possibles </a:t>
            </a:r>
            <a:r>
              <a:rPr lang="en-US" sz="2400" err="1"/>
              <a:t>selon</a:t>
            </a:r>
            <a:r>
              <a:rPr lang="en-US" sz="2400"/>
              <a:t> le </a:t>
            </a:r>
            <a:r>
              <a:rPr lang="en-US" sz="2400" err="1"/>
              <a:t>cas</a:t>
            </a:r>
            <a:r>
              <a:rPr lang="en-US" sz="2400"/>
              <a:t>: CNESST, SAAQ, IVAC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/>
          </p:cNvSpPr>
          <p:nvPr/>
        </p:nvSpPr>
        <p:spPr>
          <a:xfrm>
            <a:off x="6514729" y="424523"/>
            <a:ext cx="2738320" cy="375848"/>
          </a:xfrm>
          <a:prstGeom prst="rect">
            <a:avLst/>
          </a:prstGeom>
        </p:spPr>
        <p:txBody>
          <a:bodyPr lIns="91440" tIns="45720" rIns="91440" bIns="45720" rtlCol="0" anchor="t"/>
          <a:lstStyle/>
          <a:p>
            <a:pPr defTabSz="265176">
              <a:spcAft>
                <a:spcPts val="600"/>
              </a:spcAft>
            </a:pPr>
            <a:r>
              <a:rPr lang="fr-FR" sz="2000" b="1" dirty="0"/>
              <a:t>En résumé</a:t>
            </a:r>
            <a:endParaRPr lang="en-US" sz="2000" b="1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/>
          </p:cNvSpPr>
          <p:nvPr/>
        </p:nvSpPr>
        <p:spPr>
          <a:xfrm>
            <a:off x="5479914" y="1034355"/>
            <a:ext cx="5823949" cy="5592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</a:pPr>
            <a:r>
              <a:rPr lang="fr-FR" sz="2400" dirty="0"/>
              <a:t>Mise à jour adoptée en 2021 permet un plus grand soutien global et reconnait </a:t>
            </a:r>
            <a:r>
              <a:rPr lang="fr-FR" sz="2400"/>
              <a:t>davantage les victimes variées.</a:t>
            </a:r>
            <a:endParaRPr lang="en-US"/>
          </a:p>
          <a:p>
            <a:pPr marL="457200" indent="-457200"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AutoNum type="arabicPeriod"/>
            </a:pPr>
            <a:endParaRPr lang="fr-FR" sz="2400" dirty="0"/>
          </a:p>
          <a:p>
            <a:pPr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</a:pPr>
            <a:r>
              <a:rPr lang="fr-FR" sz="2500" i="1" dirty="0">
                <a:latin typeface="Century Gothic"/>
              </a:rPr>
              <a:t>« une victime est définie comme une personne ayant </a:t>
            </a:r>
            <a:r>
              <a:rPr lang="fr-FR" sz="2500" b="1" i="1" dirty="0">
                <a:solidFill>
                  <a:srgbClr val="92D050"/>
                </a:solidFill>
                <a:latin typeface="Century Gothic"/>
              </a:rPr>
              <a:t>subi des dommages physiques ou psychologiques, matériels ou financiers à la suite d’un crime.</a:t>
            </a:r>
            <a:r>
              <a:rPr lang="fr-FR" sz="2500" i="1" dirty="0">
                <a:latin typeface="Century Gothic"/>
              </a:rPr>
              <a:t> Ces droits sont disponibles pour une victime qui est au Canada, ou qui est citoyenne canadienne ou résidente permanente</a:t>
            </a:r>
            <a:r>
              <a:rPr lang="fr-FR" sz="2500" dirty="0">
                <a:latin typeface="Century Gothic"/>
              </a:rPr>
              <a:t>»</a:t>
            </a:r>
            <a:endParaRPr lang="fr-FR" sz="240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ACA193-09E2-4717-889D-A9A4BA2C06B2}"/>
              </a:ext>
            </a:extLst>
          </p:cNvPr>
          <p:cNvSpPr>
            <a:spLocks/>
          </p:cNvSpPr>
          <p:nvPr/>
        </p:nvSpPr>
        <p:spPr>
          <a:xfrm>
            <a:off x="10892123" y="4471762"/>
            <a:ext cx="492182" cy="214770"/>
          </a:xfrm>
          <a:prstGeom prst="rect">
            <a:avLst/>
          </a:prstGeom>
        </p:spPr>
        <p:txBody>
          <a:bodyPr rtlCol="0"/>
          <a:lstStyle/>
          <a:p>
            <a:pPr defTabSz="265176">
              <a:spcAft>
                <a:spcPts val="600"/>
              </a:spcAft>
            </a:pPr>
            <a:fld id="{294A09A9-5501-47C1-A89A-A340965A2BE2}" type="slidenum">
              <a:rPr lang="fr-FR" sz="104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265176">
                <a:spcAft>
                  <a:spcPts val="600"/>
                </a:spcAft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229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hlinkClick r:id="rId2"/>
            <a:extLst>
              <a:ext uri="{FF2B5EF4-FFF2-40B4-BE49-F238E27FC236}">
                <a16:creationId xmlns:a16="http://schemas.microsoft.com/office/drawing/2014/main" id="{6AC63F7B-89F3-4136-898B-63FC3460BE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40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73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5B1578-9B95-463A-91DE-797A98F7E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753F1F-C532-475B-BE0D-7359EB6F8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En résumé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/>
          </p:cNvSpPr>
          <p:nvPr/>
        </p:nvSpPr>
        <p:spPr>
          <a:xfrm>
            <a:off x="5479914" y="1034355"/>
            <a:ext cx="5823949" cy="55925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AutoNum type="arabicPeriod"/>
            </a:pPr>
            <a:r>
              <a:rPr lang="fr-FR" sz="2800" dirty="0"/>
              <a:t>L'éducateur se retrouve davantage dans les services de réinsertion sociale, en particulier dans les OC et </a:t>
            </a:r>
            <a:r>
              <a:rPr lang="fr-FR" sz="2800"/>
              <a:t>le CRDQ;</a:t>
            </a:r>
            <a:endParaRPr lang="en-US"/>
          </a:p>
          <a:p>
            <a:pPr marL="457200" indent="-457200"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AutoNum type="arabicPeriod"/>
            </a:pPr>
            <a:r>
              <a:rPr lang="fr-FR" sz="2800"/>
              <a:t>Mandats:</a:t>
            </a:r>
            <a:endParaRPr lang="fr-FR" sz="2800" dirty="0"/>
          </a:p>
          <a:p>
            <a:pPr marL="971550" lvl="1" indent="-514350"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AutoNum type="alphaLcParenR"/>
            </a:pPr>
            <a:r>
              <a:rPr lang="fr-FR" sz="2800">
                <a:solidFill>
                  <a:srgbClr val="7030A0"/>
                </a:solidFill>
              </a:rPr>
              <a:t>Prévenir</a:t>
            </a:r>
            <a:r>
              <a:rPr lang="fr-FR" sz="2800"/>
              <a:t> les récidives;</a:t>
            </a:r>
            <a:endParaRPr lang="fr-FR" sz="2800" dirty="0"/>
          </a:p>
          <a:p>
            <a:pPr marL="971550" lvl="1" indent="-514350"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AutoNum type="alphaLcParenR"/>
            </a:pPr>
            <a:r>
              <a:rPr lang="fr-FR" sz="2800" dirty="0">
                <a:solidFill>
                  <a:srgbClr val="7030A0"/>
                </a:solidFill>
              </a:rPr>
              <a:t>Éduquer </a:t>
            </a:r>
            <a:r>
              <a:rPr lang="fr-FR" sz="2800" dirty="0"/>
              <a:t>sur les DHS, confiance  en soi et gestion des </a:t>
            </a:r>
            <a:r>
              <a:rPr lang="fr-FR" sz="2800"/>
              <a:t>émotions;</a:t>
            </a:r>
            <a:endParaRPr lang="fr-FR" sz="2800" dirty="0"/>
          </a:p>
          <a:p>
            <a:pPr marL="971550" lvl="1" indent="-514350"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AutoNum type="alphaLcParenR"/>
            </a:pPr>
            <a:r>
              <a:rPr lang="fr-FR" sz="2800" dirty="0">
                <a:solidFill>
                  <a:srgbClr val="7030A0"/>
                </a:solidFill>
              </a:rPr>
              <a:t>Accompagner </a:t>
            </a:r>
            <a:r>
              <a:rPr lang="fr-FR" sz="2800" dirty="0"/>
              <a:t>dans la réinsertion </a:t>
            </a:r>
            <a:r>
              <a:rPr lang="fr-FR" sz="2800"/>
              <a:t>sociale</a:t>
            </a:r>
          </a:p>
          <a:p>
            <a:pPr marL="0" lvl="1"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</a:pPr>
            <a:r>
              <a:rPr lang="fr-FR" sz="2800"/>
              <a:t>3. Défis:</a:t>
            </a:r>
            <a:endParaRPr lang="fr-FR" sz="2800" dirty="0"/>
          </a:p>
          <a:p>
            <a:pPr marL="971550" lvl="1" indent="-514350" defTabSz="265176">
              <a:lnSpc>
                <a:spcPct val="90000"/>
              </a:lnSpc>
              <a:spcAft>
                <a:spcPts val="600"/>
              </a:spcAft>
              <a:buAutoNum type="alphaLcParenR"/>
            </a:pPr>
            <a:r>
              <a:rPr lang="fr-FR" sz="2800"/>
              <a:t>Évaluation du risque;</a:t>
            </a:r>
            <a:endParaRPr lang="fr-FR" sz="2800" dirty="0"/>
          </a:p>
          <a:p>
            <a:pPr marL="971550" lvl="1" indent="-514350" defTabSz="265176">
              <a:lnSpc>
                <a:spcPct val="90000"/>
              </a:lnSpc>
              <a:spcAft>
                <a:spcPts val="600"/>
              </a:spcAft>
              <a:buAutoNum type="alphaLcParenR"/>
            </a:pPr>
            <a:r>
              <a:rPr lang="fr-FR" sz="2800"/>
              <a:t>Comorbidités +++;</a:t>
            </a:r>
            <a:endParaRPr lang="fr-FR" sz="2800" dirty="0"/>
          </a:p>
          <a:p>
            <a:pPr marL="971550" lvl="1" indent="-514350" defTabSz="265176">
              <a:lnSpc>
                <a:spcPct val="90000"/>
              </a:lnSpc>
              <a:spcAft>
                <a:spcPts val="600"/>
              </a:spcAft>
              <a:buAutoNum type="alphaLcParenR"/>
            </a:pPr>
            <a:r>
              <a:rPr lang="fr-FR" sz="2800" dirty="0"/>
              <a:t>Réflexivité et maitrise de soi = essentiel</a:t>
            </a:r>
          </a:p>
          <a:p>
            <a:pPr indent="-457200"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AutoNum type="arabicPeriod"/>
            </a:pPr>
            <a:endParaRPr lang="fr-FR" sz="280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ACA193-09E2-4717-889D-A9A4BA2C06B2}"/>
              </a:ext>
            </a:extLst>
          </p:cNvPr>
          <p:cNvSpPr>
            <a:spLocks/>
          </p:cNvSpPr>
          <p:nvPr/>
        </p:nvSpPr>
        <p:spPr>
          <a:xfrm>
            <a:off x="10892123" y="4471762"/>
            <a:ext cx="492182" cy="214770"/>
          </a:xfrm>
          <a:prstGeom prst="rect">
            <a:avLst/>
          </a:prstGeom>
        </p:spPr>
        <p:txBody>
          <a:bodyPr rtlCol="0"/>
          <a:lstStyle/>
          <a:p>
            <a:pPr defTabSz="265176">
              <a:spcAft>
                <a:spcPts val="600"/>
              </a:spcAft>
            </a:pPr>
            <a:fld id="{294A09A9-5501-47C1-A89A-A340965A2BE2}" type="slidenum">
              <a:rPr lang="fr-FR" sz="104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265176">
                <a:spcAft>
                  <a:spcPts val="600"/>
                </a:spcAft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69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CBCD26A-BD2E-4E94-A8F8-A4B67923F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D0D337F-FB00-4E19-BBDA-8485C8ABB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9FC88856-5C40-4F5B-BCD7-CD624FFE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Espace réservé d’image 44">
            <a:extLst>
              <a:ext uri="{FF2B5EF4-FFF2-40B4-BE49-F238E27FC236}">
                <a16:creationId xmlns:a16="http://schemas.microsoft.com/office/drawing/2014/main" id="{4428BA9B-19E6-4088-91A6-FABAFF3E33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/>
        </p:blipFill>
        <p:spPr>
          <a:xfrm>
            <a:off x="1194417" y="941695"/>
            <a:ext cx="3589310" cy="2395865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224" y="941695"/>
            <a:ext cx="5452527" cy="49746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6167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40" name="Titre 39">
            <a:extLst>
              <a:ext uri="{FF2B5EF4-FFF2-40B4-BE49-F238E27FC236}">
                <a16:creationId xmlns:a16="http://schemas.microsoft.com/office/drawing/2014/main" id="{64E38512-4E29-43C5-8F97-DD406447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846" y="1352277"/>
            <a:ext cx="4633416" cy="7507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/>
              <a:t>Objectifs de la loi</a:t>
            </a:r>
          </a:p>
        </p:txBody>
      </p:sp>
      <p:pic>
        <p:nvPicPr>
          <p:cNvPr id="47" name="Espace réservé d’image 46" descr="Image contenant personne, en train de couper, nourriture, intérieur">
            <a:extLst>
              <a:ext uri="{FF2B5EF4-FFF2-40B4-BE49-F238E27FC236}">
                <a16:creationId xmlns:a16="http://schemas.microsoft.com/office/drawing/2014/main" id="{4F49F736-D1F4-463D-A342-65258A30ADB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46099" y="3520440"/>
            <a:ext cx="3685946" cy="2395865"/>
          </a:xfrm>
          <a:prstGeom prst="rect">
            <a:avLst/>
          </a:prstGeom>
        </p:spPr>
      </p:pic>
      <p:sp>
        <p:nvSpPr>
          <p:cNvPr id="41" name="Sous-titre 40">
            <a:extLst>
              <a:ext uri="{FF2B5EF4-FFF2-40B4-BE49-F238E27FC236}">
                <a16:creationId xmlns:a16="http://schemas.microsoft.com/office/drawing/2014/main" id="{AB0FF8CA-EE35-46AC-9CFA-C5C91CBF5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4401" y="1563978"/>
            <a:ext cx="4633415" cy="3908044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 algn="l">
              <a:buFont typeface="Garamond" pitchFamily="18" charset="0"/>
              <a:buChar char="◦"/>
            </a:pPr>
            <a:r>
              <a:rPr lang="en-US"/>
              <a:t>Loi fédérale</a:t>
            </a:r>
          </a:p>
          <a:p>
            <a:pPr indent="-182880" algn="l">
              <a:buFont typeface="Garamond" pitchFamily="18" charset="0"/>
              <a:buChar char="◦"/>
            </a:pPr>
            <a:r>
              <a:rPr lang="en-US"/>
              <a:t>3 objectifs (pareils que pour la LSJPA):</a:t>
            </a:r>
          </a:p>
          <a:p>
            <a:pPr indent="-182880" algn="l">
              <a:buFont typeface="Garamond" pitchFamily="18" charset="0"/>
              <a:buChar char="◦"/>
            </a:pPr>
            <a:r>
              <a:rPr lang="en-US"/>
              <a:t>1- Protéger la société</a:t>
            </a:r>
          </a:p>
          <a:p>
            <a:pPr indent="-182880" algn="l">
              <a:buFont typeface="Garamond" pitchFamily="18" charset="0"/>
              <a:buChar char="◦"/>
            </a:pPr>
            <a:r>
              <a:rPr lang="en-US"/>
              <a:t>2- Réadaptation</a:t>
            </a:r>
          </a:p>
          <a:p>
            <a:pPr indent="-182880" algn="l">
              <a:buFont typeface="Garamond" pitchFamily="18" charset="0"/>
              <a:buChar char="◦"/>
            </a:pPr>
            <a:r>
              <a:rPr lang="en-US"/>
              <a:t>3- Réinsertion sociale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15D441-FD05-C3CE-AA78-E05BE32D36EE}"/>
              </a:ext>
            </a:extLst>
          </p:cNvPr>
          <p:cNvSpPr txBox="1"/>
          <p:nvPr/>
        </p:nvSpPr>
        <p:spPr>
          <a:xfrm>
            <a:off x="2451037" y="3137505"/>
            <a:ext cx="233269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0595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CC34E14-7009-4770-92C3-8FA9DFFC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7F09AB8-ED40-4351-A581-146415B87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26C4D022-E2BC-435F-9CDB-44DC57C07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SJPA La trousse">
            <a:extLst>
              <a:ext uri="{FF2B5EF4-FFF2-40B4-BE49-F238E27FC236}">
                <a16:creationId xmlns:a16="http://schemas.microsoft.com/office/drawing/2014/main" id="{503A9BC2-C3B8-873F-4DB4-026C93E169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49" r="2" b="4348"/>
          <a:stretch/>
        </p:blipFill>
        <p:spPr>
          <a:xfrm>
            <a:off x="20" y="10"/>
            <a:ext cx="5663460" cy="342899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C926CAD6-45B1-4A85-A196-E722067B1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3480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E0936D5-2DCE-48A4-93BC-BA7861B4E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1848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8C802F-C74D-41A2-8127-19D4F8EE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580" y="642594"/>
            <a:ext cx="5245269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Personnes visées</a:t>
            </a:r>
          </a:p>
        </p:txBody>
      </p:sp>
      <p:pic>
        <p:nvPicPr>
          <p:cNvPr id="6" name="Picture Placeholder 5" descr="Un délinquant sexuel récidiviste retourne en prison - L'Express">
            <a:extLst>
              <a:ext uri="{FF2B5EF4-FFF2-40B4-BE49-F238E27FC236}">
                <a16:creationId xmlns:a16="http://schemas.microsoft.com/office/drawing/2014/main" id="{09478E7A-DE49-4512-51E1-B4A1CD13A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t="3332" r="2" b="5965"/>
          <a:stretch/>
        </p:blipFill>
        <p:spPr>
          <a:xfrm>
            <a:off x="20" y="3429000"/>
            <a:ext cx="5663460" cy="3429000"/>
          </a:xfrm>
          <a:prstGeom prst="rect">
            <a:avLst/>
          </a:prstGeom>
        </p:spPr>
      </p:pic>
      <p:sp>
        <p:nvSpPr>
          <p:cNvPr id="37" name="Espace réservé du contenu 36">
            <a:extLst>
              <a:ext uri="{FF2B5EF4-FFF2-40B4-BE49-F238E27FC236}">
                <a16:creationId xmlns:a16="http://schemas.microsoft.com/office/drawing/2014/main" id="{E4A54726-4483-4264-B2EC-04C460B0B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09506" y="1839713"/>
            <a:ext cx="5339343" cy="419532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182880">
              <a:buFont typeface="Garamond" pitchFamily="18" charset="0"/>
              <a:buChar char="◦"/>
            </a:pPr>
            <a:r>
              <a:rPr lang="en-US" sz="2400" dirty="0">
                <a:solidFill>
                  <a:schemeClr val="tx1"/>
                </a:solidFill>
              </a:rPr>
              <a:t>Adolescents de 12 à 17 </a:t>
            </a:r>
            <a:r>
              <a:rPr lang="en-US" sz="2400" err="1">
                <a:solidFill>
                  <a:schemeClr val="tx1"/>
                </a:solidFill>
              </a:rPr>
              <a:t>ans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ayant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commis</a:t>
            </a:r>
            <a:r>
              <a:rPr lang="en-US" sz="2400" dirty="0">
                <a:solidFill>
                  <a:schemeClr val="tx1"/>
                </a:solidFill>
              </a:rPr>
              <a:t> un </a:t>
            </a:r>
            <a:r>
              <a:rPr lang="en-US" sz="2400" err="1">
                <a:solidFill>
                  <a:schemeClr val="tx1"/>
                </a:solidFill>
              </a:rPr>
              <a:t>délit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:</a:t>
            </a:r>
            <a:endParaRPr lang="en-US" sz="2400" dirty="0">
              <a:solidFill>
                <a:schemeClr val="tx1"/>
              </a:solidFill>
            </a:endParaRPr>
          </a:p>
          <a:p>
            <a:pPr lvl="1" indent="-182880">
              <a:buClr>
                <a:srgbClr val="FFFFFF"/>
              </a:buClr>
              <a:buFont typeface="Garamond" pitchFamily="18" charset="0"/>
              <a:buChar char="◦"/>
            </a:pPr>
            <a:r>
              <a:rPr lang="en-US" sz="2000" dirty="0">
                <a:solidFill>
                  <a:schemeClr val="tx1"/>
                </a:solidFill>
              </a:rPr>
              <a:t> </a:t>
            </a:r>
            <a:r>
              <a:rPr lang="en-US" sz="2000" b="1" dirty="0">
                <a:solidFill>
                  <a:srgbClr val="92D050"/>
                </a:solidFill>
              </a:rPr>
              <a:t>LSJPA</a:t>
            </a:r>
          </a:p>
          <a:p>
            <a:pPr indent="-182880">
              <a:buClr>
                <a:srgbClr val="FFFFFF"/>
              </a:buClr>
              <a:buFont typeface="Garamond" pitchFamily="18" charset="0"/>
              <a:buChar char="◦"/>
            </a:pPr>
            <a:endParaRPr lang="en-US" sz="2400" dirty="0">
              <a:solidFill>
                <a:schemeClr val="tx1"/>
              </a:solidFill>
            </a:endParaRPr>
          </a:p>
          <a:p>
            <a:pPr indent="-182880">
              <a:buClr>
                <a:srgbClr val="FFFFFF"/>
              </a:buClr>
              <a:buFont typeface="Garamond" pitchFamily="18" charset="0"/>
              <a:buChar char="◦"/>
            </a:pPr>
            <a:r>
              <a:rPr lang="en-US" sz="2400" err="1">
                <a:solidFill>
                  <a:schemeClr val="tx1"/>
                </a:solidFill>
              </a:rPr>
              <a:t>Adultes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ayant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commis</a:t>
            </a:r>
            <a:r>
              <a:rPr lang="en-US" sz="2400" dirty="0">
                <a:solidFill>
                  <a:schemeClr val="tx1"/>
                </a:solidFill>
              </a:rPr>
              <a:t> un </a:t>
            </a:r>
            <a:r>
              <a:rPr lang="en-US" sz="2400" err="1">
                <a:solidFill>
                  <a:schemeClr val="tx1"/>
                </a:solidFill>
              </a:rPr>
              <a:t>délit</a:t>
            </a:r>
            <a:r>
              <a:rPr lang="en-US" sz="2400" dirty="0">
                <a:solidFill>
                  <a:schemeClr val="tx1"/>
                </a:solidFill>
              </a:rPr>
              <a:t> :</a:t>
            </a:r>
          </a:p>
          <a:p>
            <a:pPr lvl="1">
              <a:buClr>
                <a:srgbClr val="FFFFFF"/>
              </a:buClr>
            </a:pPr>
            <a:r>
              <a:rPr lang="en-US" sz="2000" dirty="0">
                <a:solidFill>
                  <a:schemeClr val="tx1"/>
                </a:solidFill>
              </a:rPr>
              <a:t>A) Loi sur le </a:t>
            </a:r>
            <a:r>
              <a:rPr lang="en-US" sz="2000" err="1">
                <a:solidFill>
                  <a:schemeClr val="tx1"/>
                </a:solidFill>
              </a:rPr>
              <a:t>système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correctionnel</a:t>
            </a:r>
            <a:r>
              <a:rPr lang="en-US" sz="2000" dirty="0">
                <a:solidFill>
                  <a:schemeClr val="tx1"/>
                </a:solidFill>
              </a:rPr>
              <a:t> du Québec</a:t>
            </a:r>
          </a:p>
          <a:p>
            <a:pPr lvl="1">
              <a:buClr>
                <a:srgbClr val="FFFFFF"/>
              </a:buClr>
            </a:pPr>
            <a:r>
              <a:rPr lang="en-US" sz="2000" dirty="0">
                <a:solidFill>
                  <a:schemeClr val="tx1"/>
                </a:solidFill>
              </a:rPr>
              <a:t>B) Loi sur le </a:t>
            </a:r>
            <a:r>
              <a:rPr lang="en-US" sz="2000" err="1">
                <a:solidFill>
                  <a:schemeClr val="tx1"/>
                </a:solidFill>
              </a:rPr>
              <a:t>système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correctionnel</a:t>
            </a:r>
            <a:r>
              <a:rPr lang="en-US" sz="2000" dirty="0">
                <a:solidFill>
                  <a:schemeClr val="tx1"/>
                </a:solidFill>
              </a:rPr>
              <a:t> et la mise </a:t>
            </a:r>
            <a:r>
              <a:rPr lang="en-US" sz="2000" err="1">
                <a:solidFill>
                  <a:schemeClr val="tx1"/>
                </a:solidFill>
              </a:rPr>
              <a:t>en</a:t>
            </a:r>
            <a:r>
              <a:rPr lang="en-US" sz="2000" dirty="0">
                <a:solidFill>
                  <a:schemeClr val="tx1"/>
                </a:solidFill>
              </a:rPr>
              <a:t> liberté sous condition</a:t>
            </a:r>
          </a:p>
          <a:p>
            <a:pPr lvl="1">
              <a:buClr>
                <a:srgbClr val="FFFFFF"/>
              </a:buClr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buClr>
                <a:srgbClr val="FFFFFF"/>
              </a:buClr>
            </a:pPr>
            <a:r>
              <a:rPr lang="en-US" sz="2000" dirty="0" err="1">
                <a:solidFill>
                  <a:schemeClr val="tx1"/>
                </a:solidFill>
              </a:rPr>
              <a:t>Délits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identifiés</a:t>
            </a:r>
            <a:r>
              <a:rPr lang="en-US" sz="2000" dirty="0">
                <a:solidFill>
                  <a:schemeClr val="tx1"/>
                </a:solidFill>
              </a:rPr>
              <a:t> dans le</a:t>
            </a:r>
          </a:p>
          <a:p>
            <a:pPr marL="274320" lvl="1" indent="0">
              <a:buClr>
                <a:srgbClr val="FFFFFF"/>
              </a:buClr>
              <a:buNone/>
            </a:pPr>
            <a:r>
              <a:rPr lang="en-US" sz="2000" dirty="0">
                <a:solidFill>
                  <a:schemeClr val="tx1"/>
                </a:solidFill>
              </a:rPr>
              <a:t> Code </a:t>
            </a:r>
            <a:r>
              <a:rPr lang="en-US" sz="2000" err="1">
                <a:solidFill>
                  <a:schemeClr val="tx1"/>
                </a:solidFill>
              </a:rPr>
              <a:t>Criminel</a:t>
            </a:r>
            <a:r>
              <a:rPr lang="en-US" sz="2000" dirty="0">
                <a:solidFill>
                  <a:schemeClr val="tx1"/>
                </a:solidFill>
              </a:rPr>
              <a:t> du Canada</a:t>
            </a:r>
          </a:p>
        </p:txBody>
      </p:sp>
      <p:pic>
        <p:nvPicPr>
          <p:cNvPr id="7" name="Picture 6" descr="A logo of a graduation cap and a letter m&#10;&#10;Description automatically generated">
            <a:extLst>
              <a:ext uri="{FF2B5EF4-FFF2-40B4-BE49-F238E27FC236}">
                <a16:creationId xmlns:a16="http://schemas.microsoft.com/office/drawing/2014/main" id="{460FB8DE-59D7-78C9-218B-BFE67DECA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6326" y="5025824"/>
            <a:ext cx="1595497" cy="121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94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5B1578-9B95-463A-91DE-797A98F7E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753F1F-C532-475B-BE0D-7359EB6F8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Adulte </a:t>
            </a:r>
            <a:r>
              <a:rPr lang="en-US" err="1"/>
              <a:t>commet</a:t>
            </a:r>
            <a:r>
              <a:rPr lang="en-US" dirty="0"/>
              <a:t> un </a:t>
            </a:r>
            <a:r>
              <a:rPr lang="en-US" dirty="0" err="1"/>
              <a:t>délit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/>
          </p:cNvSpPr>
          <p:nvPr/>
        </p:nvSpPr>
        <p:spPr>
          <a:xfrm>
            <a:off x="6514729" y="424523"/>
            <a:ext cx="2738320" cy="375848"/>
          </a:xfrm>
          <a:prstGeom prst="rect">
            <a:avLst/>
          </a:prstGeom>
        </p:spPr>
        <p:txBody>
          <a:bodyPr lIns="91440" tIns="45720" rIns="91440" bIns="45720" rtlCol="0" anchor="t"/>
          <a:lstStyle/>
          <a:p>
            <a:pPr defTabSz="265176">
              <a:spcAft>
                <a:spcPts val="600"/>
              </a:spcAft>
            </a:pPr>
            <a:r>
              <a:rPr lang="fr-FR" sz="2000" b="1" kern="1200" dirty="0">
                <a:latin typeface="+mn-lt"/>
                <a:ea typeface="+mn-ea"/>
                <a:cs typeface="+mn-cs"/>
              </a:rPr>
              <a:t>Étapes</a:t>
            </a:r>
            <a:endParaRPr lang="en-US" sz="2000" b="1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/>
          </p:cNvSpPr>
          <p:nvPr/>
        </p:nvSpPr>
        <p:spPr>
          <a:xfrm>
            <a:off x="5479914" y="1034355"/>
            <a:ext cx="5823949" cy="5592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AutoNum type="arabicPeriod"/>
            </a:pPr>
            <a:r>
              <a:rPr lang="fr-FR" sz="2400" kern="1200" dirty="0">
                <a:latin typeface="+mn-lt"/>
                <a:ea typeface="+mn-ea"/>
                <a:cs typeface="+mn-cs"/>
              </a:rPr>
              <a:t>Arrestation ou dépôt d'une plainte à la police</a:t>
            </a:r>
            <a:endParaRPr lang="en-US" sz="2400" kern="1200">
              <a:latin typeface="+mn-lt"/>
            </a:endParaRPr>
          </a:p>
          <a:p>
            <a:pPr marL="457200" indent="-457200"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AutoNum type="arabicPeriod"/>
            </a:pPr>
            <a:r>
              <a:rPr lang="fr-FR" sz="2400" kern="1200" dirty="0">
                <a:latin typeface="+mn-lt"/>
                <a:ea typeface="+mn-ea"/>
                <a:cs typeface="+mn-cs"/>
              </a:rPr>
              <a:t>Preuves</a:t>
            </a:r>
            <a:endParaRPr lang="fr-FR" sz="2400" kern="1200" dirty="0">
              <a:latin typeface="+mn-lt"/>
            </a:endParaRPr>
          </a:p>
          <a:p>
            <a:pPr marL="457200" indent="-457200"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AutoNum type="arabicPeriod"/>
            </a:pPr>
            <a:r>
              <a:rPr lang="fr-FR" sz="2400" kern="1200" dirty="0">
                <a:latin typeface="+mn-lt"/>
                <a:ea typeface="+mn-ea"/>
                <a:cs typeface="+mn-cs"/>
              </a:rPr>
              <a:t>Rapport d'enquête confirme le délit</a:t>
            </a:r>
            <a:endParaRPr lang="fr-FR" sz="2400" kern="1200" dirty="0">
              <a:latin typeface="+mn-lt"/>
            </a:endParaRPr>
          </a:p>
          <a:p>
            <a:pPr marL="457200" indent="-457200"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AutoNum type="arabicPeriod"/>
            </a:pPr>
            <a:r>
              <a:rPr lang="fr-FR" sz="2400" kern="1200" dirty="0">
                <a:latin typeface="+mn-lt"/>
                <a:ea typeface="+mn-ea"/>
                <a:cs typeface="+mn-cs"/>
              </a:rPr>
              <a:t>Envoyé au PPCP (Procureur des poursuites criminelles et pénales) décide des suites:</a:t>
            </a:r>
            <a:endParaRPr lang="fr-FR" sz="2400" dirty="0"/>
          </a:p>
          <a:p>
            <a:pPr lvl="1"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</a:pPr>
            <a:r>
              <a:rPr lang="fr-FR" sz="2400" dirty="0"/>
              <a:t>A) Programme</a:t>
            </a:r>
            <a:r>
              <a:rPr lang="fr-FR" sz="2400" kern="1200" dirty="0">
                <a:latin typeface="+mn-lt"/>
                <a:ea typeface="+mn-ea"/>
                <a:cs typeface="+mn-cs"/>
              </a:rPr>
              <a:t> de mesures de rechange générales (PMRG) en collaboration avec </a:t>
            </a:r>
            <a:r>
              <a:rPr lang="fr-FR" sz="2400" kern="1200" dirty="0" err="1">
                <a:latin typeface="+mn-lt"/>
                <a:ea typeface="+mn-ea"/>
                <a:cs typeface="+mn-cs"/>
              </a:rPr>
              <a:t>Équijustice</a:t>
            </a:r>
            <a:r>
              <a:rPr lang="fr-FR" sz="2400" kern="1200" dirty="0">
                <a:latin typeface="+mn-lt"/>
                <a:ea typeface="+mn-ea"/>
                <a:cs typeface="+mn-cs"/>
              </a:rPr>
              <a:t> et le CAVAC;</a:t>
            </a:r>
            <a:endParaRPr lang="fr-FR" dirty="0"/>
          </a:p>
          <a:p>
            <a:pPr lvl="1" defTabSz="265176">
              <a:lnSpc>
                <a:spcPct val="90000"/>
              </a:lnSpc>
              <a:spcAft>
                <a:spcPts val="600"/>
              </a:spcAft>
            </a:pPr>
            <a:r>
              <a:rPr lang="fr-FR" sz="2400" dirty="0"/>
              <a:t>B) </a:t>
            </a:r>
            <a:r>
              <a:rPr lang="fr-FR" sz="2400" kern="1200" dirty="0">
                <a:latin typeface="+mn-lt"/>
                <a:ea typeface="+mn-ea"/>
                <a:cs typeface="+mn-cs"/>
              </a:rPr>
              <a:t>Travaux compensatoires (pas travaux communautaires: ceci est une </a:t>
            </a:r>
            <a:r>
              <a:rPr lang="fr-FR" sz="2400" dirty="0"/>
              <a:t>sentence)</a:t>
            </a:r>
            <a:endParaRPr lang="fr-FR" dirty="0"/>
          </a:p>
          <a:p>
            <a:pPr lvl="1" defTabSz="265176">
              <a:lnSpc>
                <a:spcPct val="90000"/>
              </a:lnSpc>
              <a:spcAft>
                <a:spcPts val="600"/>
              </a:spcAft>
            </a:pPr>
            <a:r>
              <a:rPr lang="fr-FR" sz="2400" dirty="0"/>
              <a:t>C) Intenter</a:t>
            </a:r>
            <a:r>
              <a:rPr lang="fr-FR" sz="2400" kern="1200" dirty="0">
                <a:latin typeface="+mn-lt"/>
                <a:ea typeface="+mn-ea"/>
                <a:cs typeface="+mn-cs"/>
              </a:rPr>
              <a:t> des poursuites judiciaires</a:t>
            </a:r>
          </a:p>
          <a:p>
            <a:pPr lvl="1" defTabSz="265176">
              <a:lnSpc>
                <a:spcPct val="90000"/>
              </a:lnSpc>
              <a:spcAft>
                <a:spcPts val="600"/>
              </a:spcAft>
            </a:pPr>
            <a:endParaRPr lang="fr-FR" sz="2400" dirty="0"/>
          </a:p>
          <a:p>
            <a:pPr lvl="1" defTabSz="265176">
              <a:lnSpc>
                <a:spcPct val="90000"/>
              </a:lnSpc>
              <a:spcAft>
                <a:spcPts val="600"/>
              </a:spcAft>
            </a:pPr>
            <a:r>
              <a:rPr lang="fr-FR" sz="2400" dirty="0"/>
              <a:t>Étape si </a:t>
            </a:r>
            <a:r>
              <a:rPr lang="fr-FR" sz="2400" dirty="0" err="1"/>
              <a:t>pousuites</a:t>
            </a:r>
            <a:r>
              <a:rPr lang="fr-FR" sz="2400" dirty="0"/>
              <a:t> = idem que la LSJPA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ACA193-09E2-4717-889D-A9A4BA2C06B2}"/>
              </a:ext>
            </a:extLst>
          </p:cNvPr>
          <p:cNvSpPr>
            <a:spLocks/>
          </p:cNvSpPr>
          <p:nvPr/>
        </p:nvSpPr>
        <p:spPr>
          <a:xfrm>
            <a:off x="10892123" y="4471762"/>
            <a:ext cx="492182" cy="214770"/>
          </a:xfrm>
          <a:prstGeom prst="rect">
            <a:avLst/>
          </a:prstGeom>
        </p:spPr>
        <p:txBody>
          <a:bodyPr rtlCol="0"/>
          <a:lstStyle/>
          <a:p>
            <a:pPr defTabSz="265176">
              <a:spcAft>
                <a:spcPts val="600"/>
              </a:spcAft>
            </a:pPr>
            <a:fld id="{294A09A9-5501-47C1-A89A-A340965A2BE2}" type="slidenum">
              <a:rPr lang="fr-FR" sz="104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265176">
                <a:spcAft>
                  <a:spcPts val="600"/>
                </a:spcAft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/>
          <a:lstStyle/>
          <a:p>
            <a:r>
              <a:rPr lang="fr-FR"/>
              <a:t>Sentence d'incarcération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3C6BE9-5812-40D1-8504-EE2DF673B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3053588" cy="640080"/>
          </a:xfrm>
        </p:spPr>
        <p:txBody>
          <a:bodyPr rtlCol="0">
            <a:normAutofit lnSpcReduction="10000"/>
          </a:bodyPr>
          <a:lstStyle/>
          <a:p>
            <a:r>
              <a:rPr lang="fr-FR" dirty="0"/>
              <a:t>Loi sur le système correctionnel du Québec</a:t>
            </a:r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3053588" cy="31638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262626"/>
              </a:buClr>
            </a:pPr>
            <a:r>
              <a:rPr lang="fr-FR" dirty="0"/>
              <a:t>Peine </a:t>
            </a:r>
            <a:r>
              <a:rPr lang="fr-FR" b="1" dirty="0">
                <a:solidFill>
                  <a:srgbClr val="C00000"/>
                </a:solidFill>
              </a:rPr>
              <a:t>de moins de 2 ans</a:t>
            </a:r>
            <a:endParaRPr lang="en-US" b="1">
              <a:solidFill>
                <a:srgbClr val="C00000"/>
              </a:solidFill>
            </a:endParaRPr>
          </a:p>
          <a:p>
            <a:pPr>
              <a:buClr>
                <a:srgbClr val="262626"/>
              </a:buClr>
            </a:pPr>
            <a:r>
              <a:rPr lang="fr-FR" dirty="0"/>
              <a:t>Se fait au centre de détention le plus près du domicile du </a:t>
            </a:r>
            <a:r>
              <a:rPr lang="fr-FR"/>
              <a:t>détenu.</a:t>
            </a:r>
            <a:endParaRPr lang="fr-FR" dirty="0"/>
          </a:p>
          <a:p>
            <a:pPr marL="0" lvl="0" indent="0" rtl="0">
              <a:buNone/>
            </a:pPr>
            <a:endParaRPr lang="fr-FR"/>
          </a:p>
          <a:p>
            <a:pPr rtl="0"/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7C1009-4A44-488C-BDFC-7D87B4106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9206" y="2046112"/>
            <a:ext cx="5405439" cy="668302"/>
          </a:xfrm>
        </p:spPr>
        <p:txBody>
          <a:bodyPr rtlCol="0">
            <a:normAutofit lnSpcReduction="10000"/>
          </a:bodyPr>
          <a:lstStyle/>
          <a:p>
            <a:r>
              <a:rPr lang="fr-FR" dirty="0"/>
              <a:t>Loi sur le système correctionnel et la mise en liberté sous condition</a:t>
            </a:r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C2ECAAA-1E9C-4845-8EA9-E11A76F08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9206" y="2792471"/>
            <a:ext cx="3053588" cy="316450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262626"/>
              </a:buClr>
            </a:pPr>
            <a:r>
              <a:rPr lang="fr-FR" dirty="0"/>
              <a:t>Peine de </a:t>
            </a:r>
            <a:r>
              <a:rPr lang="fr-FR" b="1" dirty="0">
                <a:solidFill>
                  <a:srgbClr val="C00000"/>
                </a:solidFill>
              </a:rPr>
              <a:t>2 ans et plus</a:t>
            </a:r>
            <a:endParaRPr lang="en-US" b="1">
              <a:solidFill>
                <a:srgbClr val="C00000"/>
              </a:solidFill>
            </a:endParaRPr>
          </a:p>
          <a:p>
            <a:pPr>
              <a:buClr>
                <a:srgbClr val="262626"/>
              </a:buClr>
            </a:pPr>
            <a:r>
              <a:rPr lang="fr-FR" dirty="0"/>
              <a:t>Évaluation à Sainte-Anne-des-Plaines</a:t>
            </a:r>
          </a:p>
          <a:p>
            <a:pPr>
              <a:buClr>
                <a:srgbClr val="262626"/>
              </a:buClr>
            </a:pPr>
            <a:r>
              <a:rPr lang="fr-FR" dirty="0"/>
              <a:t>Relocalisation à un pénitencier selon le niveau de sécurité évalué nécessaire (minimale, moyenne, maximale) et les besoins du détenu pour sa réadaptation et réinsertion sociale</a:t>
            </a:r>
          </a:p>
          <a:p>
            <a:endParaRPr lang="fr-FR"/>
          </a:p>
        </p:txBody>
      </p:sp>
      <p:sp>
        <p:nvSpPr>
          <p:cNvPr id="19" name="Espace réservé du numéro de diapositive 8">
            <a:extLst>
              <a:ext uri="{FF2B5EF4-FFF2-40B4-BE49-F238E27FC236}">
                <a16:creationId xmlns:a16="http://schemas.microsoft.com/office/drawing/2014/main" id="{387783AD-BD2D-4FA3-814C-60A9805DC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0" y="6035040"/>
            <a:ext cx="838200" cy="365760"/>
          </a:xfrm>
        </p:spPr>
        <p:txBody>
          <a:bodyPr rtlCol="0"/>
          <a:lstStyle/>
          <a:p>
            <a:pPr rtl="0"/>
            <a:fld id="{294A09A9-5501-47C1-A89A-A340965A2BE2}" type="slidenum">
              <a:rPr lang="fr-FR" smtClean="0"/>
              <a:pPr rtl="0"/>
              <a:t>5</a:t>
            </a:fld>
            <a:endParaRPr lang="fr-FR"/>
          </a:p>
        </p:txBody>
      </p:sp>
      <p:pic>
        <p:nvPicPr>
          <p:cNvPr id="13" name="Content Placeholder 12" descr="A wood sign with black text&#10;&#10;Description automatically generated">
            <a:extLst>
              <a:ext uri="{FF2B5EF4-FFF2-40B4-BE49-F238E27FC236}">
                <a16:creationId xmlns:a16="http://schemas.microsoft.com/office/drawing/2014/main" id="{7B7C439D-646C-DF5A-FE00-DB848BD3957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068564" y="3060324"/>
            <a:ext cx="3053588" cy="1724324"/>
          </a:xfrm>
        </p:spPr>
      </p:pic>
    </p:spTree>
    <p:extLst>
      <p:ext uri="{BB962C8B-B14F-4D97-AF65-F5344CB8AC3E}">
        <p14:creationId xmlns:p14="http://schemas.microsoft.com/office/powerpoint/2010/main" val="2721508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8C802F-C74D-41A2-8127-19D4F8EE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166" y="610485"/>
            <a:ext cx="5103661" cy="1371600"/>
          </a:xfrm>
        </p:spPr>
        <p:txBody>
          <a:bodyPr rtlCol="0">
            <a:normAutofit fontScale="90000"/>
          </a:bodyPr>
          <a:lstStyle/>
          <a:p>
            <a:r>
              <a:rPr lang="fr-FR" dirty="0"/>
              <a:t>Réadaptation à l'interne</a:t>
            </a:r>
            <a:endParaRPr lang="en-US" dirty="0"/>
          </a:p>
        </p:txBody>
      </p:sp>
      <p:pic>
        <p:nvPicPr>
          <p:cNvPr id="11" name="Espace réservé d’image 10" descr="Personne debout devant une vitrine de pâtisseries">
            <a:extLst>
              <a:ext uri="{FF2B5EF4-FFF2-40B4-BE49-F238E27FC236}">
                <a16:creationId xmlns:a16="http://schemas.microsoft.com/office/drawing/2014/main" id="{4D446641-3AA1-4C43-9E6B-09347E88B2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659438" cy="6858000"/>
          </a:xfrm>
        </p:spPr>
      </p:pic>
      <p:sp>
        <p:nvSpPr>
          <p:cNvPr id="37" name="Espace réservé du contenu 36">
            <a:extLst>
              <a:ext uri="{FF2B5EF4-FFF2-40B4-BE49-F238E27FC236}">
                <a16:creationId xmlns:a16="http://schemas.microsoft.com/office/drawing/2014/main" id="{E4A54726-4483-4264-B2EC-04C460B0B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72625" y="2108844"/>
            <a:ext cx="5103812" cy="3790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Formation/Éducation</a:t>
            </a:r>
            <a:endParaRPr lang="en-US" dirty="0"/>
          </a:p>
          <a:p>
            <a:r>
              <a:rPr lang="fr-FR" dirty="0"/>
              <a:t>Emploi/Élaboration d'un CV, pratique d'entrevue de sélection</a:t>
            </a:r>
          </a:p>
          <a:p>
            <a:r>
              <a:rPr lang="fr-FR" dirty="0"/>
              <a:t>Thérapie de groupe et individuelle</a:t>
            </a:r>
          </a:p>
          <a:p>
            <a:r>
              <a:rPr lang="fr-FR" dirty="0"/>
              <a:t>Thérapie face à la gestion des émotions, </a:t>
            </a:r>
            <a:r>
              <a:rPr lang="fr-FR"/>
              <a:t>consommation, DHS;</a:t>
            </a:r>
          </a:p>
          <a:p>
            <a:r>
              <a:rPr lang="fr-FR" dirty="0"/>
              <a:t>Visite familiale privée après évaluation</a:t>
            </a:r>
          </a:p>
          <a:p>
            <a:endParaRPr lang="fr-FR" dirty="0"/>
          </a:p>
        </p:txBody>
      </p:sp>
      <p:pic>
        <p:nvPicPr>
          <p:cNvPr id="3" name="Picture 2" descr="A person holding a box of food&#10;&#10;Description automatically generated">
            <a:extLst>
              <a:ext uri="{FF2B5EF4-FFF2-40B4-BE49-F238E27FC236}">
                <a16:creationId xmlns:a16="http://schemas.microsoft.com/office/drawing/2014/main" id="{280BBECE-826B-3C73-24A1-2B23BA03E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253" y="4600081"/>
            <a:ext cx="2743200" cy="155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6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erson standing in the snow&#10;&#10;Description automatically generated">
            <a:extLst>
              <a:ext uri="{FF2B5EF4-FFF2-40B4-BE49-F238E27FC236}">
                <a16:creationId xmlns:a16="http://schemas.microsoft.com/office/drawing/2014/main" id="{99EE9E7B-E380-3AE2-1F51-B942C4382B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9" r="2006" b="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1BB6B60-9DA3-430C-B84C-A52FFE5B7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</a:rPr>
              <a:t>La libération conditionnelle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899EE03-8C56-4610-97B8-669F47CC46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43" y="2538920"/>
            <a:ext cx="4602152" cy="3480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 algn="l">
              <a:buFont typeface="Garamond" pitchFamily="18" charset="0"/>
              <a:buChar char="◦"/>
            </a:pPr>
            <a:r>
              <a:rPr lang="en-US" err="1">
                <a:solidFill>
                  <a:schemeClr val="tx1"/>
                </a:solidFill>
              </a:rPr>
              <a:t>C'est</a:t>
            </a:r>
            <a:r>
              <a:rPr lang="en-US">
                <a:solidFill>
                  <a:schemeClr val="tx1"/>
                </a:solidFill>
              </a:rPr>
              <a:t> un </a:t>
            </a:r>
            <a:r>
              <a:rPr lang="en-US" err="1">
                <a:solidFill>
                  <a:schemeClr val="tx1"/>
                </a:solidFill>
              </a:rPr>
              <a:t>prolongement</a:t>
            </a:r>
            <a:r>
              <a:rPr lang="en-US">
                <a:solidFill>
                  <a:schemeClr val="tx1"/>
                </a:solidFill>
              </a:rPr>
              <a:t> de la </a:t>
            </a:r>
            <a:r>
              <a:rPr lang="en-US" err="1">
                <a:solidFill>
                  <a:schemeClr val="tx1"/>
                </a:solidFill>
              </a:rPr>
              <a:t>peine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purgée</a:t>
            </a:r>
            <a:r>
              <a:rPr lang="en-US">
                <a:solidFill>
                  <a:schemeClr val="tx1"/>
                </a:solidFill>
              </a:rPr>
              <a:t> hors prison;</a:t>
            </a:r>
            <a:endParaRPr lang="en-US" dirty="0">
              <a:solidFill>
                <a:schemeClr val="tx1"/>
              </a:solidFill>
            </a:endParaRPr>
          </a:p>
          <a:p>
            <a:pPr indent="-182880" algn="l">
              <a:buClr>
                <a:srgbClr val="262626"/>
              </a:buClr>
              <a:buFont typeface="Garamond" pitchFamily="18" charset="0"/>
              <a:buChar char="◦"/>
            </a:pPr>
            <a:r>
              <a:rPr lang="en-US">
                <a:solidFill>
                  <a:schemeClr val="tx1"/>
                </a:solidFill>
              </a:rPr>
              <a:t>La </a:t>
            </a:r>
            <a:r>
              <a:rPr lang="en-US" err="1">
                <a:solidFill>
                  <a:schemeClr val="tx1"/>
                </a:solidFill>
              </a:rPr>
              <a:t>personne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n'est</a:t>
            </a:r>
            <a:r>
              <a:rPr lang="en-US">
                <a:solidFill>
                  <a:schemeClr val="tx1"/>
                </a:solidFill>
              </a:rPr>
              <a:t> pas libre et doit s'engager à respecter </a:t>
            </a:r>
            <a:r>
              <a:rPr lang="en-US" err="1">
                <a:solidFill>
                  <a:schemeClr val="tx1"/>
                </a:solidFill>
              </a:rPr>
              <a:t>certaines</a:t>
            </a:r>
            <a:r>
              <a:rPr lang="en-US">
                <a:solidFill>
                  <a:schemeClr val="tx1"/>
                </a:solidFill>
              </a:rPr>
              <a:t> conditions.</a:t>
            </a:r>
          </a:p>
          <a:p>
            <a:pPr indent="-182880" algn="l">
              <a:buClr>
                <a:srgbClr val="262626"/>
              </a:buClr>
              <a:buFont typeface="Garamond" pitchFamily="18" charset="0"/>
              <a:buChar char="◦"/>
            </a:pPr>
            <a:r>
              <a:rPr lang="en-US" err="1">
                <a:solidFill>
                  <a:schemeClr val="tx1"/>
                </a:solidFill>
              </a:rPr>
              <a:t>C'est</a:t>
            </a:r>
            <a:r>
              <a:rPr lang="en-US">
                <a:solidFill>
                  <a:schemeClr val="tx1"/>
                </a:solidFill>
              </a:rPr>
              <a:t> à </a:t>
            </a:r>
            <a:r>
              <a:rPr lang="en-US" err="1">
                <a:solidFill>
                  <a:schemeClr val="tx1"/>
                </a:solidFill>
              </a:rPr>
              <a:t>ce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niveau</a:t>
            </a:r>
            <a:r>
              <a:rPr lang="en-US">
                <a:solidFill>
                  <a:schemeClr val="tx1"/>
                </a:solidFill>
              </a:rPr>
              <a:t> que les éducateurs entrent en fonction.</a:t>
            </a:r>
          </a:p>
        </p:txBody>
      </p:sp>
      <p:pic>
        <p:nvPicPr>
          <p:cNvPr id="15" name="Picture 14" descr="A logo of a graduation cap and a letter m&#10;&#10;Description automatically generated">
            <a:extLst>
              <a:ext uri="{FF2B5EF4-FFF2-40B4-BE49-F238E27FC236}">
                <a16:creationId xmlns:a16="http://schemas.microsoft.com/office/drawing/2014/main" id="{FE2683F4-FAFB-CE87-DBEE-5C1BA0F58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178" y="5740421"/>
            <a:ext cx="1397941" cy="106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6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5B1578-9B95-463A-91DE-797A98F7E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753F1F-C532-475B-BE0D-7359EB6F8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La mise </a:t>
            </a:r>
            <a:r>
              <a:rPr lang="en-US" err="1"/>
              <a:t>en</a:t>
            </a:r>
            <a:r>
              <a:rPr lang="en-US"/>
              <a:t> liberté au provincial et au fédéral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/>
          </p:cNvSpPr>
          <p:nvPr/>
        </p:nvSpPr>
        <p:spPr>
          <a:xfrm>
            <a:off x="6514729" y="424523"/>
            <a:ext cx="4017727" cy="375848"/>
          </a:xfrm>
          <a:prstGeom prst="rect">
            <a:avLst/>
          </a:prstGeom>
        </p:spPr>
        <p:txBody>
          <a:bodyPr lIns="91440" tIns="45720" rIns="91440" bIns="45720" rtlCol="0" anchor="t"/>
          <a:lstStyle/>
          <a:p>
            <a:pPr defTabSz="265176">
              <a:spcAft>
                <a:spcPts val="600"/>
              </a:spcAft>
            </a:pPr>
            <a:r>
              <a:rPr lang="fr-FR" sz="2000" b="1" dirty="0"/>
              <a:t>Possibilités au provincial</a:t>
            </a:r>
            <a:endParaRPr lang="en-US" sz="2000" b="1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/>
          </p:cNvSpPr>
          <p:nvPr/>
        </p:nvSpPr>
        <p:spPr>
          <a:xfrm>
            <a:off x="5028358" y="3066354"/>
            <a:ext cx="6595356" cy="30242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AutoNum type="arabicPeriod"/>
            </a:pPr>
            <a:r>
              <a:rPr lang="fr-FR" sz="2400" dirty="0"/>
              <a:t>La permission de sortir (avec ou sans escorte)</a:t>
            </a:r>
            <a:endParaRPr lang="en-US" sz="2400" kern="1200" dirty="0">
              <a:latin typeface="+mn-lt"/>
            </a:endParaRPr>
          </a:p>
          <a:p>
            <a:pPr marL="457200" indent="-457200"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AutoNum type="arabicPeriod"/>
            </a:pPr>
            <a:r>
              <a:rPr lang="fr-FR" sz="2400" dirty="0"/>
              <a:t>La semi-liberté (retour en détention chaque soir)</a:t>
            </a:r>
          </a:p>
          <a:p>
            <a:pPr marL="457200" indent="-457200"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AutoNum type="arabicPeriod"/>
            </a:pPr>
            <a:r>
              <a:rPr lang="fr-FR" sz="2400" dirty="0"/>
              <a:t>La libération conditionnelle totale (purge la peine dans la communauté)</a:t>
            </a:r>
          </a:p>
          <a:p>
            <a:pPr marL="457200" indent="-457200"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AutoNum type="arabicPeriod"/>
            </a:pPr>
            <a:r>
              <a:rPr lang="fr-FR" sz="2400" dirty="0"/>
              <a:t>La libération d'office (libération automatique au 2/3 de la peine à l'exception des personnes condamnés à perpétuité).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ACA193-09E2-4717-889D-A9A4BA2C06B2}"/>
              </a:ext>
            </a:extLst>
          </p:cNvPr>
          <p:cNvSpPr>
            <a:spLocks/>
          </p:cNvSpPr>
          <p:nvPr/>
        </p:nvSpPr>
        <p:spPr>
          <a:xfrm>
            <a:off x="10892123" y="4471762"/>
            <a:ext cx="492182" cy="214770"/>
          </a:xfrm>
          <a:prstGeom prst="rect">
            <a:avLst/>
          </a:prstGeom>
        </p:spPr>
        <p:txBody>
          <a:bodyPr rtlCol="0"/>
          <a:lstStyle/>
          <a:p>
            <a:pPr defTabSz="265176">
              <a:spcAft>
                <a:spcPts val="600"/>
              </a:spcAft>
            </a:pPr>
            <a:fld id="{294A09A9-5501-47C1-A89A-A340965A2BE2}" type="slidenum">
              <a:rPr lang="fr-FR" sz="104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265176">
                <a:spcAft>
                  <a:spcPts val="600"/>
                </a:spcAft>
              </a:pPr>
              <a:t>8</a:t>
            </a:fld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15FB2-82E0-85EE-2E8D-59D5D07246C7}"/>
              </a:ext>
            </a:extLst>
          </p:cNvPr>
          <p:cNvSpPr txBox="1"/>
          <p:nvPr/>
        </p:nvSpPr>
        <p:spPr>
          <a:xfrm>
            <a:off x="6464770" y="2278474"/>
            <a:ext cx="457764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/>
              <a:t>Possibilités au fédéral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0D7B51-1E32-AFD3-85D0-4334A7988CB9}"/>
              </a:ext>
            </a:extLst>
          </p:cNvPr>
          <p:cNvSpPr txBox="1"/>
          <p:nvPr/>
        </p:nvSpPr>
        <p:spPr>
          <a:xfrm>
            <a:off x="5072474" y="886178"/>
            <a:ext cx="647794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fr-FR" sz="2200" dirty="0">
                <a:cs typeface="Arial"/>
              </a:rPr>
              <a:t>Toute personne ayant une peine entre 6 mois et 2 ans moins un jour est admissible à la libération conditionnelle.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9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5B1578-9B95-463A-91DE-797A98F7E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753F1F-C532-475B-BE0D-7359EB6F8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Les OC </a:t>
            </a:r>
            <a:r>
              <a:rPr lang="en-US" err="1"/>
              <a:t>spécialisés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réinsertion</a:t>
            </a:r>
            <a:r>
              <a:rPr lang="en-US"/>
              <a:t> sociale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/>
          </p:cNvSpPr>
          <p:nvPr/>
        </p:nvSpPr>
        <p:spPr>
          <a:xfrm>
            <a:off x="6514729" y="424523"/>
            <a:ext cx="2738320" cy="375848"/>
          </a:xfrm>
          <a:prstGeom prst="rect">
            <a:avLst/>
          </a:prstGeom>
        </p:spPr>
        <p:txBody>
          <a:bodyPr lIns="91440" tIns="45720" rIns="91440" bIns="45720" rtlCol="0" anchor="t"/>
          <a:lstStyle/>
          <a:p>
            <a:pPr defTabSz="265176">
              <a:spcAft>
                <a:spcPts val="600"/>
              </a:spcAft>
            </a:pPr>
            <a:r>
              <a:rPr lang="fr-FR" sz="2000" b="1" dirty="0"/>
              <a:t>3 formes</a:t>
            </a:r>
            <a:endParaRPr lang="en-US" sz="2000" b="1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/>
          </p:cNvSpPr>
          <p:nvPr/>
        </p:nvSpPr>
        <p:spPr>
          <a:xfrm>
            <a:off x="5479914" y="1034355"/>
            <a:ext cx="5823949" cy="5592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AutoNum type="arabicPeriod"/>
            </a:pPr>
            <a:r>
              <a:rPr lang="fr-FR" sz="2400" dirty="0"/>
              <a:t>Les appartements supervisés ou satellites</a:t>
            </a:r>
            <a:endParaRPr lang="en-US" sz="2400" kern="1200" dirty="0">
              <a:latin typeface="+mn-lt"/>
            </a:endParaRPr>
          </a:p>
          <a:p>
            <a:pPr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</a:pPr>
            <a:r>
              <a:rPr lang="fr-FR" sz="2400" dirty="0"/>
              <a:t>(agents de probation, TS et TID spécialisés)</a:t>
            </a:r>
          </a:p>
          <a:p>
            <a:pPr marL="457200" indent="-457200"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AutoNum type="arabicPeriod"/>
            </a:pPr>
            <a:endParaRPr lang="fr-FR" sz="2400" dirty="0"/>
          </a:p>
          <a:p>
            <a:pPr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</a:pPr>
            <a:r>
              <a:rPr lang="fr-FR" sz="2400" dirty="0"/>
              <a:t>2. Les centres résidentiels communautaires (CRC)</a:t>
            </a:r>
            <a:endParaRPr lang="fr-FR" sz="2400" kern="1200" dirty="0">
              <a:latin typeface="+mn-lt"/>
            </a:endParaRPr>
          </a:p>
          <a:p>
            <a:pPr defTabSz="265176">
              <a:lnSpc>
                <a:spcPct val="90000"/>
              </a:lnSpc>
              <a:spcAft>
                <a:spcPts val="600"/>
              </a:spcAft>
            </a:pPr>
            <a:r>
              <a:rPr lang="fr-FR" sz="2400" dirty="0"/>
              <a:t>(maisons de transition: TES, TID et TS)</a:t>
            </a:r>
          </a:p>
          <a:p>
            <a:pPr defTabSz="265176">
              <a:lnSpc>
                <a:spcPct val="90000"/>
              </a:lnSpc>
              <a:spcAft>
                <a:spcPts val="600"/>
              </a:spcAft>
            </a:pPr>
            <a:endParaRPr lang="fr-FR" sz="2400" dirty="0"/>
          </a:p>
          <a:p>
            <a:pPr defTabSz="265176">
              <a:lnSpc>
                <a:spcPct val="90000"/>
              </a:lnSpc>
              <a:spcAft>
                <a:spcPts val="600"/>
              </a:spcAft>
            </a:pPr>
            <a:r>
              <a:rPr lang="fr-FR" sz="2400" dirty="0"/>
              <a:t>3. Les centres d'hébergement communautaires (CCC)</a:t>
            </a:r>
            <a:endParaRPr lang="fr-FR" dirty="0"/>
          </a:p>
          <a:p>
            <a:pPr defTabSz="265176">
              <a:lnSpc>
                <a:spcPct val="90000"/>
              </a:lnSpc>
              <a:spcAft>
                <a:spcPts val="600"/>
              </a:spcAft>
            </a:pPr>
            <a:r>
              <a:rPr lang="fr-FR" sz="2400" dirty="0"/>
              <a:t>(détenus fédéraux: TES, TID et TS)</a:t>
            </a:r>
            <a:endParaRPr lang="fr-FR" dirty="0"/>
          </a:p>
          <a:p>
            <a:pPr defTabSz="265176">
              <a:lnSpc>
                <a:spcPct val="90000"/>
              </a:lnSpc>
              <a:spcAft>
                <a:spcPts val="600"/>
              </a:spcAft>
            </a:pPr>
            <a:endParaRPr lang="fr-FR" sz="2400" dirty="0"/>
          </a:p>
          <a:p>
            <a:pPr marL="457200" indent="-457200" defTabSz="265176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AutoNum type="arabicPeriod"/>
            </a:pPr>
            <a:endParaRPr lang="fr-FR" sz="240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ACA193-09E2-4717-889D-A9A4BA2C06B2}"/>
              </a:ext>
            </a:extLst>
          </p:cNvPr>
          <p:cNvSpPr>
            <a:spLocks/>
          </p:cNvSpPr>
          <p:nvPr/>
        </p:nvSpPr>
        <p:spPr>
          <a:xfrm>
            <a:off x="10892123" y="4471762"/>
            <a:ext cx="492182" cy="214770"/>
          </a:xfrm>
          <a:prstGeom prst="rect">
            <a:avLst/>
          </a:prstGeom>
        </p:spPr>
        <p:txBody>
          <a:bodyPr rtlCol="0"/>
          <a:lstStyle/>
          <a:p>
            <a:pPr defTabSz="265176">
              <a:spcAft>
                <a:spcPts val="600"/>
              </a:spcAft>
            </a:pPr>
            <a:fld id="{294A09A9-5501-47C1-A89A-A340965A2BE2}" type="slidenum">
              <a:rPr lang="fr-FR" sz="104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265176">
                <a:spcAft>
                  <a:spcPts val="600"/>
                </a:spcAft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2340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Rognage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Salle d’ions">
  <a:themeElements>
    <a:clrScheme name="Salle d’ions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Salle d’ion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7085EF-B99E-49B5-8168-B93B76F18C9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4D4956A-58D5-480A-BCDA-53092DBAA2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CF2BD5-DE13-4F89-A44B-1244AAFA74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_SavonVTI</Template>
  <TotalTime>0</TotalTime>
  <Words>746</Words>
  <Application>Microsoft Office PowerPoint</Application>
  <PresentationFormat>Grand écran</PresentationFormat>
  <Paragraphs>107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 Gothic</vt:lpstr>
      <vt:lpstr>Franklin Gothic Book</vt:lpstr>
      <vt:lpstr>Garamond</vt:lpstr>
      <vt:lpstr>Wingdings 3</vt:lpstr>
      <vt:lpstr>SavonVTI</vt:lpstr>
      <vt:lpstr>Rognage</vt:lpstr>
      <vt:lpstr>Salle d’ions</vt:lpstr>
      <vt:lpstr>Le code criminel et l'éducateur spécialisé</vt:lpstr>
      <vt:lpstr>Objectifs de la loi</vt:lpstr>
      <vt:lpstr>Personnes visées</vt:lpstr>
      <vt:lpstr>Adulte commet un délit</vt:lpstr>
      <vt:lpstr>Sentence d'incarcération</vt:lpstr>
      <vt:lpstr>Réadaptation à l'interne</vt:lpstr>
      <vt:lpstr>La libération conditionnelle</vt:lpstr>
      <vt:lpstr>La mise en liberté au provincial et au fédéral</vt:lpstr>
      <vt:lpstr>Les OC spécialisés en réinsertion sociale</vt:lpstr>
      <vt:lpstr>Le casier judiciaire</vt:lpstr>
      <vt:lpstr>Un regard sur la loi visant à aider les victimes d’infractions criminelles et favoriser leur rétablissement</vt:lpstr>
      <vt:lpstr>Aide aux victimes d'actes criminels  BAVAC CAVAC FAVAC et indemnisations possibles selon le cas: CNESST, SAAQ, IVAC</vt:lpstr>
      <vt:lpstr>Présentation PowerPoint</vt:lpstr>
      <vt:lpstr>En résumé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Céline Gagnon</dc:creator>
  <cp:lastModifiedBy>Céline Gagnon</cp:lastModifiedBy>
  <cp:revision>314</cp:revision>
  <dcterms:created xsi:type="dcterms:W3CDTF">2023-11-05T15:49:14Z</dcterms:created>
  <dcterms:modified xsi:type="dcterms:W3CDTF">2023-11-05T16:37:48Z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