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8" r:id="rId6"/>
    <p:sldId id="258" r:id="rId7"/>
    <p:sldId id="266" r:id="rId8"/>
    <p:sldId id="257" r:id="rId9"/>
    <p:sldId id="259" r:id="rId10"/>
    <p:sldId id="264" r:id="rId11"/>
    <p:sldId id="260" r:id="rId12"/>
    <p:sldId id="261" r:id="rId13"/>
    <p:sldId id="262" r:id="rId14"/>
    <p:sldId id="263" r:id="rId15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4FEBD-64FF-B6E8-40F4-603E781AD47D}" v="1703" dt="2023-07-17T17:58:59.143"/>
    <p1510:client id="{81C7738E-D902-417C-AC56-466C766A5D33}" v="96" dt="2023-07-17T17:07:40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DAB37-87D9-4FEF-BBA8-037779ACA457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6D501CF-01FA-4B86-A76B-54758EF0690D}">
      <dgm:prSet/>
      <dgm:spPr/>
      <dgm:t>
        <a:bodyPr/>
        <a:lstStyle/>
        <a:p>
          <a:r>
            <a:rPr lang="en-US" dirty="0"/>
            <a:t>Milieu </a:t>
          </a:r>
          <a:r>
            <a:rPr lang="en-US" dirty="0" err="1"/>
            <a:t>structuré</a:t>
          </a:r>
          <a:r>
            <a:rPr lang="en-US" dirty="0"/>
            <a:t> qui </a:t>
          </a:r>
          <a:r>
            <a:rPr lang="en-US" dirty="0" err="1"/>
            <a:t>est</a:t>
          </a:r>
          <a:r>
            <a:rPr lang="en-US" dirty="0"/>
            <a:t> </a:t>
          </a:r>
          <a:r>
            <a:rPr lang="en-US" dirty="0" err="1"/>
            <a:t>centré</a:t>
          </a:r>
          <a:r>
            <a:rPr lang="en-US" dirty="0"/>
            <a:t> sur des </a:t>
          </a:r>
          <a:r>
            <a:rPr lang="en-US" dirty="0" err="1"/>
            <a:t>besoins</a:t>
          </a:r>
          <a:r>
            <a:rPr lang="en-US" dirty="0"/>
            <a:t> précis de la population </a:t>
          </a:r>
          <a:r>
            <a:rPr lang="en-US" dirty="0" err="1"/>
            <a:t>ciblée</a:t>
          </a:r>
        </a:p>
      </dgm:t>
    </dgm:pt>
    <dgm:pt modelId="{D6821E1B-D570-4468-BDF4-31E152C51897}" type="parTrans" cxnId="{243D7EB5-2874-4A41-9527-00A9A94FF200}">
      <dgm:prSet/>
      <dgm:spPr/>
      <dgm:t>
        <a:bodyPr/>
        <a:lstStyle/>
        <a:p>
          <a:endParaRPr lang="en-US"/>
        </a:p>
      </dgm:t>
    </dgm:pt>
    <dgm:pt modelId="{3B6AF42E-5A6F-4251-8894-109E1311E16F}" type="sibTrans" cxnId="{243D7EB5-2874-4A41-9527-00A9A94FF200}">
      <dgm:prSet/>
      <dgm:spPr/>
      <dgm:t>
        <a:bodyPr/>
        <a:lstStyle/>
        <a:p>
          <a:endParaRPr lang="en-US"/>
        </a:p>
      </dgm:t>
    </dgm:pt>
    <dgm:pt modelId="{327154AD-76A8-413F-9A27-76E706C4E5E1}">
      <dgm:prSet/>
      <dgm:spPr/>
      <dgm:t>
        <a:bodyPr/>
        <a:lstStyle/>
        <a:p>
          <a:pPr rtl="0"/>
          <a:r>
            <a:rPr lang="en-US">
              <a:latin typeface="Calibri"/>
              <a:cs typeface="Calibri"/>
            </a:rPr>
            <a:t>Prise </a:t>
          </a:r>
          <a:r>
            <a:rPr lang="en-US" err="1">
              <a:latin typeface="Calibri"/>
              <a:cs typeface="Calibri"/>
            </a:rPr>
            <a:t>en</a:t>
          </a:r>
          <a:r>
            <a:rPr lang="en-US">
              <a:latin typeface="Calibri"/>
              <a:cs typeface="Calibri"/>
            </a:rPr>
            <a:t> charge de la </a:t>
          </a:r>
          <a:r>
            <a:rPr lang="en-US" err="1">
              <a:latin typeface="Calibri"/>
              <a:cs typeface="Calibri"/>
            </a:rPr>
            <a:t>communauté</a:t>
          </a:r>
          <a:r>
            <a:rPr lang="en-US">
              <a:latin typeface="Calibri"/>
              <a:cs typeface="Calibri"/>
            </a:rPr>
            <a:t>, par la </a:t>
          </a:r>
          <a:r>
            <a:rPr lang="en-US" err="1">
              <a:latin typeface="Calibri"/>
              <a:cs typeface="Calibri"/>
            </a:rPr>
            <a:t>communauté</a:t>
          </a:r>
          <a:r>
            <a:rPr lang="en-US">
              <a:latin typeface="Calibri"/>
              <a:cs typeface="Calibri"/>
            </a:rPr>
            <a:t>: </a:t>
          </a:r>
          <a:r>
            <a:rPr lang="en-US" err="1">
              <a:latin typeface="Calibri"/>
              <a:cs typeface="Calibri"/>
            </a:rPr>
            <a:t>favorise</a:t>
          </a:r>
          <a:r>
            <a:rPr lang="en-US">
              <a:latin typeface="Calibri"/>
              <a:cs typeface="Calibri"/>
            </a:rPr>
            <a:t> la participation </a:t>
          </a:r>
          <a:r>
            <a:rPr lang="en-US" err="1">
              <a:latin typeface="Arial" panose="020B0604020202020204"/>
            </a:rPr>
            <a:t>sociale</a:t>
          </a:r>
        </a:p>
      </dgm:t>
    </dgm:pt>
    <dgm:pt modelId="{6D1E3A9D-A64A-4A9E-9520-25D78284831C}" type="parTrans" cxnId="{33EBFB96-591D-4051-914F-14BCAA6109FF}">
      <dgm:prSet/>
      <dgm:spPr/>
      <dgm:t>
        <a:bodyPr/>
        <a:lstStyle/>
        <a:p>
          <a:endParaRPr lang="en-US"/>
        </a:p>
      </dgm:t>
    </dgm:pt>
    <dgm:pt modelId="{058EBC5A-CA86-4FB7-BA14-B2A5D739CF27}" type="sibTrans" cxnId="{33EBFB96-591D-4051-914F-14BCAA6109FF}">
      <dgm:prSet/>
      <dgm:spPr/>
      <dgm:t>
        <a:bodyPr/>
        <a:lstStyle/>
        <a:p>
          <a:endParaRPr lang="en-US"/>
        </a:p>
      </dgm:t>
    </dgm:pt>
    <dgm:pt modelId="{E47BF014-390D-4E8B-AA62-0B6470722B5B}">
      <dgm:prSet phldr="0"/>
      <dgm:spPr/>
      <dgm:t>
        <a:bodyPr/>
        <a:lstStyle/>
        <a:p>
          <a:pPr rtl="0"/>
          <a:r>
            <a:rPr lang="en-US" b="0" dirty="0">
              <a:latin typeface="Arial" panose="020B0604020202020204"/>
            </a:rPr>
            <a:t>OBNL = subventions et dons pour </a:t>
          </a:r>
          <a:r>
            <a:rPr lang="en-US" b="0" dirty="0" err="1">
              <a:latin typeface="Arial" panose="020B0604020202020204"/>
            </a:rPr>
            <a:t>poursuivre</a:t>
          </a:r>
          <a:r>
            <a:rPr lang="en-US" b="0" dirty="0">
              <a:latin typeface="Arial" panose="020B0604020202020204"/>
            </a:rPr>
            <a:t> </a:t>
          </a:r>
          <a:r>
            <a:rPr lang="en-US" b="0" dirty="0" err="1">
              <a:latin typeface="Arial" panose="020B0604020202020204"/>
            </a:rPr>
            <a:t>leurs</a:t>
          </a:r>
          <a:r>
            <a:rPr lang="en-US" b="0" dirty="0">
              <a:latin typeface="Arial" panose="020B0604020202020204"/>
            </a:rPr>
            <a:t> missions</a:t>
          </a:r>
          <a:endParaRPr lang="en-US" b="1" dirty="0">
            <a:latin typeface="Arial" panose="020B0604020202020204"/>
          </a:endParaRPr>
        </a:p>
      </dgm:t>
    </dgm:pt>
    <dgm:pt modelId="{53636342-3CBA-4A43-A6D5-A7C132C3164C}" type="parTrans" cxnId="{C4B54B72-BD25-4D3D-91F2-3C958DB61D5A}">
      <dgm:prSet/>
      <dgm:spPr/>
    </dgm:pt>
    <dgm:pt modelId="{623E4AC5-A230-4A7E-BD20-DD495AF199EF}" type="sibTrans" cxnId="{C4B54B72-BD25-4D3D-91F2-3C958DB61D5A}">
      <dgm:prSet/>
      <dgm:spPr/>
    </dgm:pt>
    <dgm:pt modelId="{A22DB1E4-7C2B-40E8-9659-AD4234759452}">
      <dgm:prSet phldr="0"/>
      <dgm:spPr/>
      <dgm:t>
        <a:bodyPr/>
        <a:lstStyle/>
        <a:p>
          <a:r>
            <a:rPr lang="en-US" dirty="0">
              <a:latin typeface="Arial" panose="020B0604020202020204"/>
            </a:rPr>
            <a:t>Service</a:t>
          </a:r>
          <a:r>
            <a:rPr lang="en-US" dirty="0"/>
            <a:t> de </a:t>
          </a:r>
          <a:r>
            <a:rPr lang="en-US" dirty="0" err="1"/>
            <a:t>proximité</a:t>
          </a:r>
          <a:r>
            <a:rPr lang="en-US" dirty="0"/>
            <a:t>, </a:t>
          </a:r>
          <a:r>
            <a:rPr lang="en-US" dirty="0" err="1"/>
            <a:t>rapide</a:t>
          </a:r>
          <a:r>
            <a:rPr lang="en-US" dirty="0"/>
            <a:t>, </a:t>
          </a:r>
          <a:r>
            <a:rPr lang="en-US" dirty="0" err="1"/>
            <a:t>ponctuel</a:t>
          </a:r>
          <a:r>
            <a:rPr lang="en-US" dirty="0"/>
            <a:t> </a:t>
          </a:r>
          <a:r>
            <a:rPr lang="en-US" dirty="0" err="1"/>
            <a:t>ou</a:t>
          </a:r>
          <a:r>
            <a:rPr lang="en-US" dirty="0"/>
            <a:t> à long terme</a:t>
          </a:r>
        </a:p>
      </dgm:t>
    </dgm:pt>
    <dgm:pt modelId="{E430E482-0005-4C9C-BC3C-67FF19993E64}" type="parTrans" cxnId="{12EEDCE0-D72C-48B0-A09D-D28794557CC2}">
      <dgm:prSet/>
      <dgm:spPr/>
    </dgm:pt>
    <dgm:pt modelId="{80FC7C4D-E4C3-4F1B-AB6F-B49BEC904721}" type="sibTrans" cxnId="{12EEDCE0-D72C-48B0-A09D-D28794557CC2}">
      <dgm:prSet/>
      <dgm:spPr/>
      <dgm:t>
        <a:bodyPr/>
        <a:lstStyle/>
        <a:p>
          <a:endParaRPr lang="en-US"/>
        </a:p>
      </dgm:t>
    </dgm:pt>
    <dgm:pt modelId="{F5E94297-F95B-4D60-A0E3-CDC8D8140C58}" type="pres">
      <dgm:prSet presAssocID="{843DAB37-87D9-4FEF-BBA8-037779ACA457}" presName="outerComposite" presStyleCnt="0">
        <dgm:presLayoutVars>
          <dgm:chMax val="5"/>
          <dgm:dir/>
          <dgm:resizeHandles val="exact"/>
        </dgm:presLayoutVars>
      </dgm:prSet>
      <dgm:spPr/>
    </dgm:pt>
    <dgm:pt modelId="{FE9F0D6C-D7EF-42D3-A52E-7AEA0C6576D7}" type="pres">
      <dgm:prSet presAssocID="{843DAB37-87D9-4FEF-BBA8-037779ACA457}" presName="dummyMaxCanvas" presStyleCnt="0">
        <dgm:presLayoutVars/>
      </dgm:prSet>
      <dgm:spPr/>
    </dgm:pt>
    <dgm:pt modelId="{E9BD1D9C-00F9-40CC-8CED-9365E16A73F0}" type="pres">
      <dgm:prSet presAssocID="{843DAB37-87D9-4FEF-BBA8-037779ACA457}" presName="FourNodes_1" presStyleLbl="node1" presStyleIdx="0" presStyleCnt="4">
        <dgm:presLayoutVars>
          <dgm:bulletEnabled val="1"/>
        </dgm:presLayoutVars>
      </dgm:prSet>
      <dgm:spPr/>
    </dgm:pt>
    <dgm:pt modelId="{6C1F580B-1B68-42CD-AC94-070568B74263}" type="pres">
      <dgm:prSet presAssocID="{843DAB37-87D9-4FEF-BBA8-037779ACA457}" presName="FourNodes_2" presStyleLbl="node1" presStyleIdx="1" presStyleCnt="4">
        <dgm:presLayoutVars>
          <dgm:bulletEnabled val="1"/>
        </dgm:presLayoutVars>
      </dgm:prSet>
      <dgm:spPr/>
    </dgm:pt>
    <dgm:pt modelId="{C65DA06D-02DA-4DA4-8845-CEC70CE1FFB9}" type="pres">
      <dgm:prSet presAssocID="{843DAB37-87D9-4FEF-BBA8-037779ACA457}" presName="FourNodes_3" presStyleLbl="node1" presStyleIdx="2" presStyleCnt="4">
        <dgm:presLayoutVars>
          <dgm:bulletEnabled val="1"/>
        </dgm:presLayoutVars>
      </dgm:prSet>
      <dgm:spPr/>
    </dgm:pt>
    <dgm:pt modelId="{4B682AD2-E0BE-4BAA-9929-44664A9276F4}" type="pres">
      <dgm:prSet presAssocID="{843DAB37-87D9-4FEF-BBA8-037779ACA457}" presName="FourNodes_4" presStyleLbl="node1" presStyleIdx="3" presStyleCnt="4">
        <dgm:presLayoutVars>
          <dgm:bulletEnabled val="1"/>
        </dgm:presLayoutVars>
      </dgm:prSet>
      <dgm:spPr/>
    </dgm:pt>
    <dgm:pt modelId="{3A2CE405-568B-465A-91BB-86AA633931CE}" type="pres">
      <dgm:prSet presAssocID="{843DAB37-87D9-4FEF-BBA8-037779ACA457}" presName="FourConn_1-2" presStyleLbl="fgAccFollowNode1" presStyleIdx="0" presStyleCnt="3">
        <dgm:presLayoutVars>
          <dgm:bulletEnabled val="1"/>
        </dgm:presLayoutVars>
      </dgm:prSet>
      <dgm:spPr/>
    </dgm:pt>
    <dgm:pt modelId="{EDA67230-4986-480F-8692-AFD9C22D5BB5}" type="pres">
      <dgm:prSet presAssocID="{843DAB37-87D9-4FEF-BBA8-037779ACA457}" presName="FourConn_2-3" presStyleLbl="fgAccFollowNode1" presStyleIdx="1" presStyleCnt="3">
        <dgm:presLayoutVars>
          <dgm:bulletEnabled val="1"/>
        </dgm:presLayoutVars>
      </dgm:prSet>
      <dgm:spPr/>
    </dgm:pt>
    <dgm:pt modelId="{B2E7932F-D294-4822-8424-B4F032165332}" type="pres">
      <dgm:prSet presAssocID="{843DAB37-87D9-4FEF-BBA8-037779ACA457}" presName="FourConn_3-4" presStyleLbl="fgAccFollowNode1" presStyleIdx="2" presStyleCnt="3">
        <dgm:presLayoutVars>
          <dgm:bulletEnabled val="1"/>
        </dgm:presLayoutVars>
      </dgm:prSet>
      <dgm:spPr/>
    </dgm:pt>
    <dgm:pt modelId="{7B95D044-5563-4CD2-BFAB-72E737A6F907}" type="pres">
      <dgm:prSet presAssocID="{843DAB37-87D9-4FEF-BBA8-037779ACA457}" presName="FourNodes_1_text" presStyleLbl="node1" presStyleIdx="3" presStyleCnt="4">
        <dgm:presLayoutVars>
          <dgm:bulletEnabled val="1"/>
        </dgm:presLayoutVars>
      </dgm:prSet>
      <dgm:spPr/>
    </dgm:pt>
    <dgm:pt modelId="{B1B5D142-DF2A-4B9F-89C9-FF2CFA09095A}" type="pres">
      <dgm:prSet presAssocID="{843DAB37-87D9-4FEF-BBA8-037779ACA457}" presName="FourNodes_2_text" presStyleLbl="node1" presStyleIdx="3" presStyleCnt="4">
        <dgm:presLayoutVars>
          <dgm:bulletEnabled val="1"/>
        </dgm:presLayoutVars>
      </dgm:prSet>
      <dgm:spPr/>
    </dgm:pt>
    <dgm:pt modelId="{2903592F-C998-484B-9E0C-0E9CEC4E7EAF}" type="pres">
      <dgm:prSet presAssocID="{843DAB37-87D9-4FEF-BBA8-037779ACA457}" presName="FourNodes_3_text" presStyleLbl="node1" presStyleIdx="3" presStyleCnt="4">
        <dgm:presLayoutVars>
          <dgm:bulletEnabled val="1"/>
        </dgm:presLayoutVars>
      </dgm:prSet>
      <dgm:spPr/>
    </dgm:pt>
    <dgm:pt modelId="{A1B96DA9-7BCA-4E74-94A3-18D253FED55E}" type="pres">
      <dgm:prSet presAssocID="{843DAB37-87D9-4FEF-BBA8-037779ACA45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A87AA0E-F20A-4C4D-897E-8CB2A14A6BD0}" type="presOf" srcId="{16D501CF-01FA-4B86-A76B-54758EF0690D}" destId="{E9BD1D9C-00F9-40CC-8CED-9365E16A73F0}" srcOrd="0" destOrd="0" presId="urn:microsoft.com/office/officeart/2005/8/layout/vProcess5"/>
    <dgm:cxn modelId="{F657531E-D0A0-441A-A070-AC25864EB227}" type="presOf" srcId="{327154AD-76A8-413F-9A27-76E706C4E5E1}" destId="{6C1F580B-1B68-42CD-AC94-070568B74263}" srcOrd="0" destOrd="0" presId="urn:microsoft.com/office/officeart/2005/8/layout/vProcess5"/>
    <dgm:cxn modelId="{F4B8B733-EB0B-4D7F-97E1-896D88BC74BE}" type="presOf" srcId="{843DAB37-87D9-4FEF-BBA8-037779ACA457}" destId="{F5E94297-F95B-4D60-A0E3-CDC8D8140C58}" srcOrd="0" destOrd="0" presId="urn:microsoft.com/office/officeart/2005/8/layout/vProcess5"/>
    <dgm:cxn modelId="{902BFD3E-1AFB-4FA9-BB12-7A370FB62632}" type="presOf" srcId="{80FC7C4D-E4C3-4F1B-AB6F-B49BEC904721}" destId="{B2E7932F-D294-4822-8424-B4F032165332}" srcOrd="0" destOrd="0" presId="urn:microsoft.com/office/officeart/2005/8/layout/vProcess5"/>
    <dgm:cxn modelId="{E6D87962-5C52-4290-A58F-79F0DDAFB39C}" type="presOf" srcId="{E47BF014-390D-4E8B-AA62-0B6470722B5B}" destId="{A1B96DA9-7BCA-4E74-94A3-18D253FED55E}" srcOrd="1" destOrd="0" presId="urn:microsoft.com/office/officeart/2005/8/layout/vProcess5"/>
    <dgm:cxn modelId="{B08B7B64-1EDB-456F-9949-9491367B413A}" type="presOf" srcId="{A22DB1E4-7C2B-40E8-9659-AD4234759452}" destId="{2903592F-C998-484B-9E0C-0E9CEC4E7EAF}" srcOrd="1" destOrd="0" presId="urn:microsoft.com/office/officeart/2005/8/layout/vProcess5"/>
    <dgm:cxn modelId="{2AD52645-6E76-4336-B543-96B23C6105EF}" type="presOf" srcId="{327154AD-76A8-413F-9A27-76E706C4E5E1}" destId="{B1B5D142-DF2A-4B9F-89C9-FF2CFA09095A}" srcOrd="1" destOrd="0" presId="urn:microsoft.com/office/officeart/2005/8/layout/vProcess5"/>
    <dgm:cxn modelId="{FC4E4770-1E15-4C38-AB13-218848508A4D}" type="presOf" srcId="{3B6AF42E-5A6F-4251-8894-109E1311E16F}" destId="{3A2CE405-568B-465A-91BB-86AA633931CE}" srcOrd="0" destOrd="0" presId="urn:microsoft.com/office/officeart/2005/8/layout/vProcess5"/>
    <dgm:cxn modelId="{C4B54B72-BD25-4D3D-91F2-3C958DB61D5A}" srcId="{843DAB37-87D9-4FEF-BBA8-037779ACA457}" destId="{E47BF014-390D-4E8B-AA62-0B6470722B5B}" srcOrd="3" destOrd="0" parTransId="{53636342-3CBA-4A43-A6D5-A7C132C3164C}" sibTransId="{623E4AC5-A230-4A7E-BD20-DD495AF199EF}"/>
    <dgm:cxn modelId="{33EBFB96-591D-4051-914F-14BCAA6109FF}" srcId="{843DAB37-87D9-4FEF-BBA8-037779ACA457}" destId="{327154AD-76A8-413F-9A27-76E706C4E5E1}" srcOrd="1" destOrd="0" parTransId="{6D1E3A9D-A64A-4A9E-9520-25D78284831C}" sibTransId="{058EBC5A-CA86-4FB7-BA14-B2A5D739CF27}"/>
    <dgm:cxn modelId="{05C8FFB1-D547-43A3-B26B-DB43692CED6F}" type="presOf" srcId="{058EBC5A-CA86-4FB7-BA14-B2A5D739CF27}" destId="{EDA67230-4986-480F-8692-AFD9C22D5BB5}" srcOrd="0" destOrd="0" presId="urn:microsoft.com/office/officeart/2005/8/layout/vProcess5"/>
    <dgm:cxn modelId="{243D7EB5-2874-4A41-9527-00A9A94FF200}" srcId="{843DAB37-87D9-4FEF-BBA8-037779ACA457}" destId="{16D501CF-01FA-4B86-A76B-54758EF0690D}" srcOrd="0" destOrd="0" parTransId="{D6821E1B-D570-4468-BDF4-31E152C51897}" sibTransId="{3B6AF42E-5A6F-4251-8894-109E1311E16F}"/>
    <dgm:cxn modelId="{12EEDCE0-D72C-48B0-A09D-D28794557CC2}" srcId="{843DAB37-87D9-4FEF-BBA8-037779ACA457}" destId="{A22DB1E4-7C2B-40E8-9659-AD4234759452}" srcOrd="2" destOrd="0" parTransId="{E430E482-0005-4C9C-BC3C-67FF19993E64}" sibTransId="{80FC7C4D-E4C3-4F1B-AB6F-B49BEC904721}"/>
    <dgm:cxn modelId="{A4CEDEEA-458F-47CA-9ABD-959EF8DC1964}" type="presOf" srcId="{A22DB1E4-7C2B-40E8-9659-AD4234759452}" destId="{C65DA06D-02DA-4DA4-8845-CEC70CE1FFB9}" srcOrd="0" destOrd="0" presId="urn:microsoft.com/office/officeart/2005/8/layout/vProcess5"/>
    <dgm:cxn modelId="{A0BD92F0-DF24-455B-861E-90480DE5866C}" type="presOf" srcId="{E47BF014-390D-4E8B-AA62-0B6470722B5B}" destId="{4B682AD2-E0BE-4BAA-9929-44664A9276F4}" srcOrd="0" destOrd="0" presId="urn:microsoft.com/office/officeart/2005/8/layout/vProcess5"/>
    <dgm:cxn modelId="{8F2FFFFD-F122-4FAB-A288-11DAECF85D87}" type="presOf" srcId="{16D501CF-01FA-4B86-A76B-54758EF0690D}" destId="{7B95D044-5563-4CD2-BFAB-72E737A6F907}" srcOrd="1" destOrd="0" presId="urn:microsoft.com/office/officeart/2005/8/layout/vProcess5"/>
    <dgm:cxn modelId="{8D1F58E0-EB6A-4A89-A539-2C485A76699E}" type="presParOf" srcId="{F5E94297-F95B-4D60-A0E3-CDC8D8140C58}" destId="{FE9F0D6C-D7EF-42D3-A52E-7AEA0C6576D7}" srcOrd="0" destOrd="0" presId="urn:microsoft.com/office/officeart/2005/8/layout/vProcess5"/>
    <dgm:cxn modelId="{696463BC-048E-46D6-B7DD-AA8895CE0E8B}" type="presParOf" srcId="{F5E94297-F95B-4D60-A0E3-CDC8D8140C58}" destId="{E9BD1D9C-00F9-40CC-8CED-9365E16A73F0}" srcOrd="1" destOrd="0" presId="urn:microsoft.com/office/officeart/2005/8/layout/vProcess5"/>
    <dgm:cxn modelId="{F12750C6-14C8-4549-AA75-0BDA35052131}" type="presParOf" srcId="{F5E94297-F95B-4D60-A0E3-CDC8D8140C58}" destId="{6C1F580B-1B68-42CD-AC94-070568B74263}" srcOrd="2" destOrd="0" presId="urn:microsoft.com/office/officeart/2005/8/layout/vProcess5"/>
    <dgm:cxn modelId="{8EC5181F-CB60-4C3E-B081-6273F3EFA3DF}" type="presParOf" srcId="{F5E94297-F95B-4D60-A0E3-CDC8D8140C58}" destId="{C65DA06D-02DA-4DA4-8845-CEC70CE1FFB9}" srcOrd="3" destOrd="0" presId="urn:microsoft.com/office/officeart/2005/8/layout/vProcess5"/>
    <dgm:cxn modelId="{0322911C-5D8A-4C61-BB4B-70D05FD245DE}" type="presParOf" srcId="{F5E94297-F95B-4D60-A0E3-CDC8D8140C58}" destId="{4B682AD2-E0BE-4BAA-9929-44664A9276F4}" srcOrd="4" destOrd="0" presId="urn:microsoft.com/office/officeart/2005/8/layout/vProcess5"/>
    <dgm:cxn modelId="{98C27E18-7B7C-41C6-AAAE-BDEC0BD40926}" type="presParOf" srcId="{F5E94297-F95B-4D60-A0E3-CDC8D8140C58}" destId="{3A2CE405-568B-465A-91BB-86AA633931CE}" srcOrd="5" destOrd="0" presId="urn:microsoft.com/office/officeart/2005/8/layout/vProcess5"/>
    <dgm:cxn modelId="{5F286857-1E57-40B9-848C-1F7E910FF169}" type="presParOf" srcId="{F5E94297-F95B-4D60-A0E3-CDC8D8140C58}" destId="{EDA67230-4986-480F-8692-AFD9C22D5BB5}" srcOrd="6" destOrd="0" presId="urn:microsoft.com/office/officeart/2005/8/layout/vProcess5"/>
    <dgm:cxn modelId="{613F2CEC-5DCB-4EA0-B20A-5EB1DB9D5CE2}" type="presParOf" srcId="{F5E94297-F95B-4D60-A0E3-CDC8D8140C58}" destId="{B2E7932F-D294-4822-8424-B4F032165332}" srcOrd="7" destOrd="0" presId="urn:microsoft.com/office/officeart/2005/8/layout/vProcess5"/>
    <dgm:cxn modelId="{F9FC4F9F-D115-4425-AED1-769B19918814}" type="presParOf" srcId="{F5E94297-F95B-4D60-A0E3-CDC8D8140C58}" destId="{7B95D044-5563-4CD2-BFAB-72E737A6F907}" srcOrd="8" destOrd="0" presId="urn:microsoft.com/office/officeart/2005/8/layout/vProcess5"/>
    <dgm:cxn modelId="{F947596A-5864-4226-BA54-B2CB196ACBEE}" type="presParOf" srcId="{F5E94297-F95B-4D60-A0E3-CDC8D8140C58}" destId="{B1B5D142-DF2A-4B9F-89C9-FF2CFA09095A}" srcOrd="9" destOrd="0" presId="urn:microsoft.com/office/officeart/2005/8/layout/vProcess5"/>
    <dgm:cxn modelId="{72C2F481-85A6-4451-AC89-0B2D05A27932}" type="presParOf" srcId="{F5E94297-F95B-4D60-A0E3-CDC8D8140C58}" destId="{2903592F-C998-484B-9E0C-0E9CEC4E7EAF}" srcOrd="10" destOrd="0" presId="urn:microsoft.com/office/officeart/2005/8/layout/vProcess5"/>
    <dgm:cxn modelId="{4494F6DF-BE9E-4EA8-813B-F6ED9CC7DC69}" type="presParOf" srcId="{F5E94297-F95B-4D60-A0E3-CDC8D8140C58}" destId="{A1B96DA9-7BCA-4E74-94A3-18D253FED55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D1D9C-00F9-40CC-8CED-9365E16A73F0}">
      <dsp:nvSpPr>
        <dsp:cNvPr id="0" name=""/>
        <dsp:cNvSpPr/>
      </dsp:nvSpPr>
      <dsp:spPr>
        <a:xfrm>
          <a:off x="0" y="0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Milieu </a:t>
          </a:r>
          <a:r>
            <a:rPr lang="en-US" sz="1900" kern="1200" dirty="0" err="1"/>
            <a:t>structuré</a:t>
          </a:r>
          <a:r>
            <a:rPr lang="en-US" sz="1900" kern="1200" dirty="0"/>
            <a:t> qui </a:t>
          </a:r>
          <a:r>
            <a:rPr lang="en-US" sz="1900" kern="1200" dirty="0" err="1"/>
            <a:t>est</a:t>
          </a:r>
          <a:r>
            <a:rPr lang="en-US" sz="1900" kern="1200" dirty="0"/>
            <a:t> </a:t>
          </a:r>
          <a:r>
            <a:rPr lang="en-US" sz="1900" kern="1200" dirty="0" err="1"/>
            <a:t>centré</a:t>
          </a:r>
          <a:r>
            <a:rPr lang="en-US" sz="1900" kern="1200" dirty="0"/>
            <a:t> sur des </a:t>
          </a:r>
          <a:r>
            <a:rPr lang="en-US" sz="1900" kern="1200" dirty="0" err="1"/>
            <a:t>besoins</a:t>
          </a:r>
          <a:r>
            <a:rPr lang="en-US" sz="1900" kern="1200" dirty="0"/>
            <a:t> précis de la population </a:t>
          </a:r>
          <a:r>
            <a:rPr lang="en-US" sz="1900" kern="1200" dirty="0" err="1"/>
            <a:t>ciblée</a:t>
          </a:r>
        </a:p>
      </dsp:txBody>
      <dsp:txXfrm>
        <a:off x="21694" y="21694"/>
        <a:ext cx="5504799" cy="697315"/>
      </dsp:txXfrm>
    </dsp:sp>
    <dsp:sp modelId="{6C1F580B-1B68-42CD-AC94-070568B74263}">
      <dsp:nvSpPr>
        <dsp:cNvPr id="0" name=""/>
        <dsp:cNvSpPr/>
      </dsp:nvSpPr>
      <dsp:spPr>
        <a:xfrm>
          <a:off x="533208" y="875376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2911898"/>
            <a:satOff val="-15213"/>
            <a:lumOff val="35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Calibri"/>
              <a:cs typeface="Calibri"/>
            </a:rPr>
            <a:t>Prise </a:t>
          </a:r>
          <a:r>
            <a:rPr lang="en-US" sz="1900" kern="1200" err="1">
              <a:latin typeface="Calibri"/>
              <a:cs typeface="Calibri"/>
            </a:rPr>
            <a:t>en</a:t>
          </a:r>
          <a:r>
            <a:rPr lang="en-US" sz="1900" kern="1200">
              <a:latin typeface="Calibri"/>
              <a:cs typeface="Calibri"/>
            </a:rPr>
            <a:t> charge de la </a:t>
          </a:r>
          <a:r>
            <a:rPr lang="en-US" sz="1900" kern="1200" err="1">
              <a:latin typeface="Calibri"/>
              <a:cs typeface="Calibri"/>
            </a:rPr>
            <a:t>communauté</a:t>
          </a:r>
          <a:r>
            <a:rPr lang="en-US" sz="1900" kern="1200">
              <a:latin typeface="Calibri"/>
              <a:cs typeface="Calibri"/>
            </a:rPr>
            <a:t>, par la </a:t>
          </a:r>
          <a:r>
            <a:rPr lang="en-US" sz="1900" kern="1200" err="1">
              <a:latin typeface="Calibri"/>
              <a:cs typeface="Calibri"/>
            </a:rPr>
            <a:t>communauté</a:t>
          </a:r>
          <a:r>
            <a:rPr lang="en-US" sz="1900" kern="1200">
              <a:latin typeface="Calibri"/>
              <a:cs typeface="Calibri"/>
            </a:rPr>
            <a:t>: </a:t>
          </a:r>
          <a:r>
            <a:rPr lang="en-US" sz="1900" kern="1200" err="1">
              <a:latin typeface="Calibri"/>
              <a:cs typeface="Calibri"/>
            </a:rPr>
            <a:t>favorise</a:t>
          </a:r>
          <a:r>
            <a:rPr lang="en-US" sz="1900" kern="1200">
              <a:latin typeface="Calibri"/>
              <a:cs typeface="Calibri"/>
            </a:rPr>
            <a:t> la participation </a:t>
          </a:r>
          <a:r>
            <a:rPr lang="en-US" sz="1900" kern="1200" err="1">
              <a:latin typeface="Arial" panose="020B0604020202020204"/>
            </a:rPr>
            <a:t>sociale</a:t>
          </a:r>
        </a:p>
      </dsp:txBody>
      <dsp:txXfrm>
        <a:off x="554902" y="897070"/>
        <a:ext cx="5308611" cy="697315"/>
      </dsp:txXfrm>
    </dsp:sp>
    <dsp:sp modelId="{C65DA06D-02DA-4DA4-8845-CEC70CE1FFB9}">
      <dsp:nvSpPr>
        <dsp:cNvPr id="0" name=""/>
        <dsp:cNvSpPr/>
      </dsp:nvSpPr>
      <dsp:spPr>
        <a:xfrm>
          <a:off x="1058458" y="1750753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5823795"/>
            <a:satOff val="-30426"/>
            <a:lumOff val="71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/>
            </a:rPr>
            <a:t>Service</a:t>
          </a:r>
          <a:r>
            <a:rPr lang="en-US" sz="1900" kern="1200" dirty="0"/>
            <a:t> de </a:t>
          </a:r>
          <a:r>
            <a:rPr lang="en-US" sz="1900" kern="1200" dirty="0" err="1"/>
            <a:t>proximité</a:t>
          </a:r>
          <a:r>
            <a:rPr lang="en-US" sz="1900" kern="1200" dirty="0"/>
            <a:t>, </a:t>
          </a:r>
          <a:r>
            <a:rPr lang="en-US" sz="1900" kern="1200" dirty="0" err="1"/>
            <a:t>rapide</a:t>
          </a:r>
          <a:r>
            <a:rPr lang="en-US" sz="1900" kern="1200" dirty="0"/>
            <a:t>, </a:t>
          </a:r>
          <a:r>
            <a:rPr lang="en-US" sz="1900" kern="1200" dirty="0" err="1"/>
            <a:t>ponctuel</a:t>
          </a:r>
          <a:r>
            <a:rPr lang="en-US" sz="1900" kern="1200" dirty="0"/>
            <a:t> </a:t>
          </a:r>
          <a:r>
            <a:rPr lang="en-US" sz="1900" kern="1200" dirty="0" err="1"/>
            <a:t>ou</a:t>
          </a:r>
          <a:r>
            <a:rPr lang="en-US" sz="1900" kern="1200" dirty="0"/>
            <a:t> à long terme</a:t>
          </a:r>
        </a:p>
      </dsp:txBody>
      <dsp:txXfrm>
        <a:off x="1080152" y="1772447"/>
        <a:ext cx="5316569" cy="697315"/>
      </dsp:txXfrm>
    </dsp:sp>
    <dsp:sp modelId="{4B682AD2-E0BE-4BAA-9929-44664A9276F4}">
      <dsp:nvSpPr>
        <dsp:cNvPr id="0" name=""/>
        <dsp:cNvSpPr/>
      </dsp:nvSpPr>
      <dsp:spPr>
        <a:xfrm>
          <a:off x="1591666" y="2626130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8735693"/>
            <a:satOff val="-45639"/>
            <a:lumOff val="10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Arial" panose="020B0604020202020204"/>
            </a:rPr>
            <a:t>OBNL = subventions et dons pour </a:t>
          </a:r>
          <a:r>
            <a:rPr lang="en-US" sz="1900" b="0" kern="1200" dirty="0" err="1">
              <a:latin typeface="Arial" panose="020B0604020202020204"/>
            </a:rPr>
            <a:t>poursuivre</a:t>
          </a:r>
          <a:r>
            <a:rPr lang="en-US" sz="1900" b="0" kern="1200" dirty="0">
              <a:latin typeface="Arial" panose="020B0604020202020204"/>
            </a:rPr>
            <a:t> </a:t>
          </a:r>
          <a:r>
            <a:rPr lang="en-US" sz="1900" b="0" kern="1200" dirty="0" err="1">
              <a:latin typeface="Arial" panose="020B0604020202020204"/>
            </a:rPr>
            <a:t>leurs</a:t>
          </a:r>
          <a:r>
            <a:rPr lang="en-US" sz="1900" b="0" kern="1200" dirty="0">
              <a:latin typeface="Arial" panose="020B0604020202020204"/>
            </a:rPr>
            <a:t> missions</a:t>
          </a:r>
          <a:endParaRPr lang="en-US" sz="1900" b="1" kern="1200" dirty="0">
            <a:latin typeface="Arial" panose="020B0604020202020204"/>
          </a:endParaRPr>
        </a:p>
      </dsp:txBody>
      <dsp:txXfrm>
        <a:off x="1613360" y="2647824"/>
        <a:ext cx="5308611" cy="697315"/>
      </dsp:txXfrm>
    </dsp:sp>
    <dsp:sp modelId="{3A2CE405-568B-465A-91BB-86AA633931CE}">
      <dsp:nvSpPr>
        <dsp:cNvPr id="0" name=""/>
        <dsp:cNvSpPr/>
      </dsp:nvSpPr>
      <dsp:spPr>
        <a:xfrm>
          <a:off x="5885207" y="567311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993535" y="567311"/>
        <a:ext cx="264801" cy="362296"/>
      </dsp:txXfrm>
    </dsp:sp>
    <dsp:sp modelId="{EDA67230-4986-480F-8692-AFD9C22D5BB5}">
      <dsp:nvSpPr>
        <dsp:cNvPr id="0" name=""/>
        <dsp:cNvSpPr/>
      </dsp:nvSpPr>
      <dsp:spPr>
        <a:xfrm>
          <a:off x="6418415" y="1442688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655751"/>
            <a:satOff val="-19827"/>
            <a:lumOff val="216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526743" y="1442688"/>
        <a:ext cx="264801" cy="362296"/>
      </dsp:txXfrm>
    </dsp:sp>
    <dsp:sp modelId="{B2E7932F-D294-4822-8424-B4F032165332}">
      <dsp:nvSpPr>
        <dsp:cNvPr id="0" name=""/>
        <dsp:cNvSpPr/>
      </dsp:nvSpPr>
      <dsp:spPr>
        <a:xfrm>
          <a:off x="6943665" y="2318065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9311502"/>
            <a:satOff val="-39654"/>
            <a:lumOff val="432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051993" y="2318065"/>
        <a:ext cx="264801" cy="362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1CDB56A-235B-4689-B943-ECFA3A024FBA}" type="datetime1">
              <a:rPr lang="fr-FR" smtClean="0"/>
              <a:t>31/10/2023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79274-A0C3-4580-8A02-A9B7D3A40F5D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E4B190-FA50-4241-B07D-C398B7B1BEED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3" name="Zone de texte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24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 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 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Zone de texte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3DE8B5-B2D7-4929-AD11-1A2CF4D0E4A5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 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Zone de texte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AC7EBA-A957-47F7-B93E-AE5584CC8DD6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 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9A58DF-9A8B-4D01-AB7B-0A34C128BB83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7" name="Zone de texte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Zone de texte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F6246F-C7ED-40C0-BBDC-EC894940BA1F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 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6073F8-00CA-4A7C-97A1-C39D1F4D43CE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0" name="Zone de texte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 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Zone de texte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B60A60-BB7B-49CB-8ECF-924B270E5E77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 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01FBC-F93F-4C03-B39F-51C89362233D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8" name="Zone de texte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 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AC3D80-C010-4968-A89B-8A3C5A5D31E4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Zone de texte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4B68B2-E6EB-488F-8904-6D96F7C4711E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10" name="Zone de texte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4AC795-F88F-4614-9BCC-4AC9672C4E2F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  <a:p>
            <a:pPr lvl="5" rtl="0"/>
            <a:r>
              <a:rPr lang="fr-FR" noProof="0"/>
              <a:t>Sixième niveau</a:t>
            </a:r>
          </a:p>
          <a:p>
            <a:pPr lvl="6" rtl="0"/>
            <a:r>
              <a:rPr lang="fr-FR" noProof="0"/>
              <a:t>Septième niveau</a:t>
            </a:r>
          </a:p>
          <a:p>
            <a:pPr lvl="7" rtl="0"/>
            <a:r>
              <a:rPr lang="fr-FR" noProof="0"/>
              <a:t>Huitième niveau</a:t>
            </a:r>
          </a:p>
          <a:p>
            <a:pPr lvl="8" rtl="0"/>
            <a:r>
              <a:rPr lang="fr-FR" noProof="0"/>
              <a:t>Neuvième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/>
            <a:fld id="{701AF81E-EC3E-4E91-B059-9C456205F669}" type="datetime1">
              <a:rPr lang="fr-FR" noProof="0" smtClean="0"/>
              <a:t>31/10/2023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KDSAqFMatQ?feature=oembed" TargetMode="Externa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ovo.info/video/halloween-un-vaisseau-fantome-pour-les-enfants-handicap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pixabay.com/fr/les-mains-prot%C3%A9ger-protection-p%C3%A8re-598145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QSLS_4iYY?feature=oembed" TargetMode="Externa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ailderueduquebec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9048" y="2568817"/>
            <a:ext cx="7155598" cy="3133968"/>
          </a:xfrm>
        </p:spPr>
        <p:txBody>
          <a:bodyPr rtlCol="0">
            <a:normAutofit/>
          </a:bodyPr>
          <a:lstStyle/>
          <a:p>
            <a:pPr algn="l"/>
            <a:r>
              <a:rPr lang="fr-FR" sz="5600">
                <a:solidFill>
                  <a:srgbClr val="1F2D29"/>
                </a:solidFill>
                <a:cs typeface="Arial"/>
              </a:rPr>
              <a:t>Les organismes communautaires et l'éducateur spécialisé</a:t>
            </a:r>
            <a:endParaRPr lang="fr-FR" sz="5600">
              <a:solidFill>
                <a:srgbClr val="1F2D29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9048" y="1325691"/>
            <a:ext cx="4355178" cy="1138426"/>
          </a:xfrm>
        </p:spPr>
        <p:txBody>
          <a:bodyPr rtlCol="0">
            <a:normAutofit/>
          </a:bodyPr>
          <a:lstStyle/>
          <a:p>
            <a:pPr algn="l"/>
            <a:r>
              <a:rPr lang="fr-FR" sz="1600">
                <a:solidFill>
                  <a:srgbClr val="1F2D29"/>
                </a:solidFill>
                <a:cs typeface="Arial"/>
              </a:rPr>
              <a:t>Mandats, défis et enjeux (La personne avant tout, pp.122 à 128 et Fiche 1 Dostie, pp34-36)</a:t>
            </a:r>
            <a:endParaRPr lang="fr-FR" sz="1600">
              <a:solidFill>
                <a:srgbClr val="1F2D2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7499E2-D152-4C12-1EFE-B8BED6B8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 err="1">
                <a:solidFill>
                  <a:srgbClr val="1F2D29"/>
                </a:solidFill>
                <a:cs typeface="Arial"/>
              </a:rPr>
              <a:t>Défis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enjeux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pour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spécialisé</a:t>
            </a:r>
            <a:endParaRPr lang="en-US" sz="4400" dirty="0" err="1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7AA96-42D4-D82F-42C0-4D3617B8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connaître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enjeux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connaître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autres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ressources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communautaires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publiques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privées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qui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peuvent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aider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Collaboration avec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partenaires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parfois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traités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égaux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:(</a:t>
            </a:r>
            <a:endParaRPr lang="en-US" sz="1600" dirty="0" err="1">
              <a:solidFill>
                <a:srgbClr val="1F2D29"/>
              </a:solidFill>
              <a:cs typeface="Arial"/>
            </a:endParaRP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Conditions de travail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moins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intéressantes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plusieurs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dépendent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subventions,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précarité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+++)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Beaucoup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d'autonomie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responsabilités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augmentés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par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pénurie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main- d'oeuvre: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opportunité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gestion pour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intéressés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!</a:t>
            </a:r>
          </a:p>
          <a:p>
            <a:pPr marL="344170" indent="-344170"/>
            <a:endParaRPr lang="en-US" sz="1600" dirty="0">
              <a:solidFill>
                <a:srgbClr val="1F2D29"/>
              </a:solidFill>
              <a:cs typeface="Arial"/>
            </a:endParaRPr>
          </a:p>
        </p:txBody>
      </p:sp>
      <p:pic>
        <p:nvPicPr>
          <p:cNvPr id="4" name="Online Media 3" title="Les organismes communautaires au bord de la rupture">
            <a:hlinkClick r:id="" action="ppaction://media"/>
            <a:extLst>
              <a:ext uri="{FF2B5EF4-FFF2-40B4-BE49-F238E27FC236}">
                <a16:creationId xmlns:a16="http://schemas.microsoft.com/office/drawing/2014/main" id="{3C9351FB-158A-E8B2-E313-6C168CC62B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739481" y="1140413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45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E2469B-ADD4-F828-DEFA-63B1894A0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En résumé...</a:t>
            </a:r>
            <a:endParaRPr lang="en-US" sz="4400" dirty="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6AAE-36FB-E7E2-3B95-0E1094D78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OC=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essentiel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Grande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versatilité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variété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services pour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mieux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répondre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aux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besoins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l'ensemble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la population;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spécialisé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polyvalent,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avoir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capacité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d'adaptation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empathie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pour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(pas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jugement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);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L'expérience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acquise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sur le terrain dans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communautaire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est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inégalable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5073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B4D1D-227A-1BB4-DD2C-6CCD5A49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Articles cette semaine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E6B72A-5347-C373-C8FC-968EE2BA3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https://www.noovo.info/video/halloween-un-vaisseau-fantome-pour-les-enfants-handicapes.html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9828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E3D8F2-E64C-33CA-84B3-CDFE5F11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470" y="121315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cs typeface="Arial"/>
              </a:rPr>
              <a:t>Rappel</a:t>
            </a:r>
          </a:p>
        </p:txBody>
      </p:sp>
      <p:pic>
        <p:nvPicPr>
          <p:cNvPr id="4" name="Picture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85D44C53-D7C5-CA1B-B9D9-92AC03131FF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2" r="-4" b="5356"/>
          <a:stretch/>
        </p:blipFill>
        <p:spPr>
          <a:xfrm>
            <a:off x="1397214" y="1276333"/>
            <a:ext cx="9174603" cy="5245542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2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738" y="808056"/>
            <a:ext cx="4986954" cy="1077229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Arial"/>
              </a:rPr>
              <a:t>Aspect </a:t>
            </a:r>
            <a:r>
              <a:rPr lang="en-US" err="1">
                <a:cs typeface="Arial"/>
              </a:rPr>
              <a:t>légal</a:t>
            </a:r>
            <a:endParaRPr lang="en-US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F750ED8-527A-C3A1-4597-54E22D579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739" y="2052116"/>
            <a:ext cx="4901548" cy="3997828"/>
          </a:xfrm>
        </p:spPr>
        <p:txBody>
          <a:bodyPr>
            <a:normAutofit/>
          </a:bodyPr>
          <a:lstStyle/>
          <a:p>
            <a:pPr marL="344170" indent="-344170"/>
            <a:r>
              <a:rPr lang="en-US" sz="1800">
                <a:cs typeface="Arial"/>
              </a:rPr>
              <a:t>Les chartes et toutes les lois! (Fiches 1 à 11, Dostie) selon la mission de chaque organisme.</a:t>
            </a:r>
          </a:p>
          <a:p>
            <a:pPr marL="344170" indent="-344170"/>
            <a:r>
              <a:rPr lang="en-US" sz="1800">
                <a:cs typeface="Arial"/>
              </a:rPr>
              <a:t>Consulter votre livre L’intervention à caractère social et les lois lorsque vous êtes en stage ou embauché pour mieux vous situer.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FCDF79D-31D3-02E3-89F1-8FAE2CCE2E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079" r="19390" b="2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0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C0294F1-7EE2-4EB9-A41B-908481D40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Arial"/>
              </a:rPr>
              <a:t>Le mandat principal</a:t>
            </a:r>
            <a:endParaRPr lang="en-US"/>
          </a:p>
        </p:txBody>
      </p:sp>
      <p:graphicFrame>
        <p:nvGraphicFramePr>
          <p:cNvPr id="52" name="Content Placeholder 2">
            <a:extLst>
              <a:ext uri="{FF2B5EF4-FFF2-40B4-BE49-F238E27FC236}">
                <a16:creationId xmlns:a16="http://schemas.microsoft.com/office/drawing/2014/main" id="{F2A800D1-CAE5-7ECC-B437-D359C1D2F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947728"/>
              </p:ext>
            </p:extLst>
          </p:nvPr>
        </p:nvGraphicFramePr>
        <p:xfrm>
          <a:off x="2611807" y="2367883"/>
          <a:ext cx="7958331" cy="336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3044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Des 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mandats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variés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: du global au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spécifique</a:t>
            </a:r>
            <a:endParaRPr lang="en-US" sz="4400" dirty="0" err="1">
              <a:solidFill>
                <a:srgbClr val="1F2D29"/>
              </a:solidFill>
            </a:endParaRP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F750ED8-527A-C3A1-4597-54E22D579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des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jeunes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de la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famille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Groupe de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soutien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et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d'entraide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Travail de rue;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Centre de jour;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Service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d'hébergement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temporaire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  <a:endParaRPr lang="en-US">
              <a:cs typeface="Arial"/>
            </a:endParaRP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transitions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des appartements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supervisés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contexte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crise;</a:t>
            </a:r>
            <a:endParaRPr lang="en-US" sz="1600" dirty="0" err="1">
              <a:solidFill>
                <a:srgbClr val="1F2D29"/>
              </a:solidFill>
              <a:cs typeface="Arial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DC700DAE-FE6B-C373-4F73-4B0971528B78}"/>
              </a:ext>
            </a:extLst>
          </p:cNvPr>
          <p:cNvSpPr/>
          <p:nvPr/>
        </p:nvSpPr>
        <p:spPr>
          <a:xfrm>
            <a:off x="7864593" y="2380073"/>
            <a:ext cx="3254962" cy="2107259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Arial"/>
              </a:rPr>
              <a:t>À </a:t>
            </a:r>
            <a:r>
              <a:rPr lang="en-US" err="1">
                <a:cs typeface="Arial"/>
              </a:rPr>
              <a:t>découvrir</a:t>
            </a:r>
            <a:r>
              <a:rPr lang="en-US" dirty="0">
                <a:cs typeface="Arial"/>
              </a:rPr>
              <a:t>: ROC03 et le 2-1-1</a:t>
            </a:r>
          </a:p>
          <a:p>
            <a:pPr algn="ctr"/>
            <a:r>
              <a:rPr lang="en-US" dirty="0">
                <a:cs typeface="Arial"/>
              </a:rPr>
              <a:t>+ Consulter le tableau 2.18 (page 124-Lemire)</a:t>
            </a:r>
          </a:p>
        </p:txBody>
      </p:sp>
    </p:spTree>
    <p:extLst>
      <p:ext uri="{BB962C8B-B14F-4D97-AF65-F5344CB8AC3E}">
        <p14:creationId xmlns:p14="http://schemas.microsoft.com/office/powerpoint/2010/main" val="166916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0E85D-7D7D-37D1-6944-FF3FE5ED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endParaRPr lang="en-US" sz="5000">
              <a:solidFill>
                <a:schemeClr val="tx2"/>
              </a:solidFill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title="Les organismes communautaires">
            <a:hlinkClick r:id="" action="ppaction://media"/>
            <a:extLst>
              <a:ext uri="{FF2B5EF4-FFF2-40B4-BE49-F238E27FC236}">
                <a16:creationId xmlns:a16="http://schemas.microsoft.com/office/drawing/2014/main" id="{D360F840-BD14-F786-E75A-E256EDC4C9F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80127" y="373710"/>
            <a:ext cx="9934221" cy="6110110"/>
          </a:xfr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8618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896E42-1569-6CF2-5429-798E15BAC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 err="1">
                <a:solidFill>
                  <a:srgbClr val="1F2D29"/>
                </a:solidFill>
                <a:cs typeface="Arial"/>
              </a:rPr>
              <a:t>Fonctions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défis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enjeux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7F423-2730-51B5-1F1D-62D379CB7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Intervient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quotidien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suivi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individuel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groupe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  <a:endParaRPr lang="en-US" dirty="0"/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Selon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milieux, par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biais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d'activités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de discussions,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l'accompagnement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les  AVQ et AVD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prévenir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éduquer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accompagner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souvent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sous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forme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informelle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vigilent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sa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prise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notes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personnelles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plusieurs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milieux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n'ont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pas de tenue de dossier;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Vise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l'autonomisation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réflexion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vers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un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projet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vie,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soutien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l'accompagnement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les démarches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changements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  <a:p>
            <a:pPr marL="344170" indent="-344170"/>
            <a:endParaRPr lang="en-US" sz="1600" dirty="0">
              <a:solidFill>
                <a:srgbClr val="1F2D2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1729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EE2D17-ECEF-914B-43DD-9EA3C717D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Les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particularités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du travail de rue</a:t>
            </a:r>
            <a:endParaRPr lang="en-US" sz="4400" dirty="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1F81-B325-B243-6BD6-D6DAB331E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proximité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dans le milieu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ouvert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lieux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publics, quartiers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spécifiques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auprès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difficulté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vivant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marge des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normes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sociales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courantes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C'est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«la relation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d'aide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ambulante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»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Améliorer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qualité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vie de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 Ceci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peut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base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ponctuelle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immédiate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à long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terme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(aspirations).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Passe par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développer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b="1" dirty="0">
                <a:solidFill>
                  <a:srgbClr val="7030A0"/>
                </a:solidFill>
                <a:cs typeface="Arial"/>
              </a:rPr>
              <a:t>un lien de </a:t>
            </a:r>
            <a:r>
              <a:rPr lang="en-US" sz="1600" b="1" dirty="0" err="1">
                <a:solidFill>
                  <a:srgbClr val="7030A0"/>
                </a:solidFill>
                <a:cs typeface="Arial"/>
              </a:rPr>
              <a:t>confiance</a:t>
            </a:r>
            <a:r>
              <a:rPr lang="en-US" sz="1600" b="1" dirty="0">
                <a:solidFill>
                  <a:srgbClr val="7030A0"/>
                </a:solidFill>
                <a:cs typeface="Arial"/>
              </a:rPr>
              <a:t> </a:t>
            </a:r>
          </a:p>
          <a:p>
            <a:pPr marL="344170" indent="-344170"/>
            <a:r>
              <a:rPr lang="en-US" sz="1600" dirty="0" err="1">
                <a:cs typeface="Arial"/>
              </a:rPr>
              <a:t>Approche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humaniste</a:t>
            </a:r>
            <a:r>
              <a:rPr lang="en-US" sz="1600" dirty="0">
                <a:cs typeface="Arial"/>
              </a:rPr>
              <a:t>, </a:t>
            </a:r>
            <a:r>
              <a:rPr lang="en-US" sz="1600" dirty="0" err="1">
                <a:cs typeface="Arial"/>
              </a:rPr>
              <a:t>personnalisée</a:t>
            </a:r>
            <a:r>
              <a:rPr lang="en-US" sz="1600" dirty="0">
                <a:cs typeface="Arial"/>
              </a:rPr>
              <a:t>, </a:t>
            </a:r>
            <a:r>
              <a:rPr lang="en-US" sz="1600" dirty="0" err="1">
                <a:cs typeface="Arial"/>
              </a:rPr>
              <a:t>en</a:t>
            </a:r>
            <a:r>
              <a:rPr lang="en-US" sz="1600" dirty="0">
                <a:cs typeface="Arial"/>
              </a:rPr>
              <a:t> respect des choix de la </a:t>
            </a:r>
            <a:r>
              <a:rPr lang="en-US" sz="1600" dirty="0" err="1">
                <a:cs typeface="Arial"/>
              </a:rPr>
              <a:t>personne</a:t>
            </a:r>
            <a:endParaRPr lang="en-US" sz="1600" dirty="0">
              <a:cs typeface="Arial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6E579331-26F9-1B47-CE15-A04E8E8444F7}"/>
              </a:ext>
            </a:extLst>
          </p:cNvPr>
          <p:cNvSpPr/>
          <p:nvPr/>
        </p:nvSpPr>
        <p:spPr>
          <a:xfrm>
            <a:off x="9096963" y="3142074"/>
            <a:ext cx="3010370" cy="243651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cs typeface="Arial"/>
              </a:rPr>
              <a:t>Pour les </a:t>
            </a:r>
            <a:r>
              <a:rPr lang="en-US" err="1">
                <a:cs typeface="Arial"/>
              </a:rPr>
              <a:t>intéressés</a:t>
            </a:r>
            <a:r>
              <a:rPr lang="en-US">
                <a:cs typeface="Arial"/>
              </a:rPr>
              <a:t>: </a:t>
            </a:r>
            <a:r>
              <a:rPr lang="en-US" dirty="0">
                <a:ea typeface="+mn-lt"/>
                <a:cs typeface="+mn-lt"/>
                <a:hlinkClick r:id="rId3"/>
              </a:rPr>
              <a:t>https://travailderueduquebec.org/</a:t>
            </a:r>
            <a:endParaRPr lang="en-US">
              <a:ea typeface="+mn-lt"/>
              <a:cs typeface="+mn-lt"/>
            </a:endParaRPr>
          </a:p>
          <a:p>
            <a:pPr algn="ctr"/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4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133</TotalTime>
  <Words>535</Words>
  <Application>Microsoft Office PowerPoint</Application>
  <PresentationFormat>Grand écran</PresentationFormat>
  <Paragraphs>47</Paragraphs>
  <Slides>11</Slides>
  <Notes>1</Notes>
  <HiddenSlides>0</HiddenSlides>
  <MMClips>2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MS Shell Dlg 2</vt:lpstr>
      <vt:lpstr>Wingdings</vt:lpstr>
      <vt:lpstr>Wingdings 3</vt:lpstr>
      <vt:lpstr>Madison</vt:lpstr>
      <vt:lpstr>Les organismes communautaires et l'éducateur spécialisé</vt:lpstr>
      <vt:lpstr>Articles cette semaine</vt:lpstr>
      <vt:lpstr>Rappel</vt:lpstr>
      <vt:lpstr>Aspect légal</vt:lpstr>
      <vt:lpstr>Le mandat principal</vt:lpstr>
      <vt:lpstr>Des mandats variés: du global au spécifique</vt:lpstr>
      <vt:lpstr>Présentation PowerPoint</vt:lpstr>
      <vt:lpstr>Fonctions, défis et enjeux</vt:lpstr>
      <vt:lpstr>Les particularités du travail de rue</vt:lpstr>
      <vt:lpstr>Défis et enjeux pour l'éducateur spécialisé</vt:lpstr>
      <vt:lpstr>En résumé...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Céline Gagnon</dc:creator>
  <cp:lastModifiedBy>Céline Gagnon</cp:lastModifiedBy>
  <cp:revision>251</cp:revision>
  <dcterms:created xsi:type="dcterms:W3CDTF">2023-07-17T17:05:05Z</dcterms:created>
  <dcterms:modified xsi:type="dcterms:W3CDTF">2023-10-31T12:22:49Z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