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C16BC-93A0-4611-9281-D4E17C5E0052}" v="1" dt="2022-11-30T12:16:54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ève Robitaille Côté" userId="2db7e064-3eb1-44c0-a47b-7be039add8ba" providerId="ADAL" clId="{BFBC16BC-93A0-4611-9281-D4E17C5E0052}"/>
    <pc:docChg chg="custSel modSld">
      <pc:chgData name="Geneviève Robitaille Côté" userId="2db7e064-3eb1-44c0-a47b-7be039add8ba" providerId="ADAL" clId="{BFBC16BC-93A0-4611-9281-D4E17C5E0052}" dt="2022-11-30T12:18:14.872" v="48" actId="20577"/>
      <pc:docMkLst>
        <pc:docMk/>
      </pc:docMkLst>
      <pc:sldChg chg="modSp mod">
        <pc:chgData name="Geneviève Robitaille Côté" userId="2db7e064-3eb1-44c0-a47b-7be039add8ba" providerId="ADAL" clId="{BFBC16BC-93A0-4611-9281-D4E17C5E0052}" dt="2022-11-30T12:17:24.902" v="18"/>
        <pc:sldMkLst>
          <pc:docMk/>
          <pc:sldMk cId="2918904383" sldId="256"/>
        </pc:sldMkLst>
        <pc:spChg chg="replST">
          <ac:chgData name="Geneviève Robitaille Côté" userId="2db7e064-3eb1-44c0-a47b-7be039add8ba" providerId="ADAL" clId="{BFBC16BC-93A0-4611-9281-D4E17C5E0052}" dt="2022-11-30T12:17:24.891" v="16"/>
          <ac:spMkLst>
            <pc:docMk/>
            <pc:sldMk cId="2918904383" sldId="256"/>
            <ac:spMk id="2" creationId="{F602E1B1-DBE4-43FD-AD72-8D8578440C65}"/>
          </ac:spMkLst>
        </pc:spChg>
        <pc:spChg chg="replST">
          <ac:chgData name="Geneviève Robitaille Côté" userId="2db7e064-3eb1-44c0-a47b-7be039add8ba" providerId="ADAL" clId="{BFBC16BC-93A0-4611-9281-D4E17C5E0052}" dt="2022-11-30T12:17:24.897" v="17"/>
          <ac:spMkLst>
            <pc:docMk/>
            <pc:sldMk cId="2918904383" sldId="256"/>
            <ac:spMk id="3" creationId="{7080C970-1D0F-496E-860B-68674FDA30B1}"/>
          </ac:spMkLst>
        </pc:spChg>
        <pc:spChg chg="replST">
          <ac:chgData name="Geneviève Robitaille Côté" userId="2db7e064-3eb1-44c0-a47b-7be039add8ba" providerId="ADAL" clId="{BFBC16BC-93A0-4611-9281-D4E17C5E0052}" dt="2022-11-30T12:17:24.902" v="18"/>
          <ac:spMkLst>
            <pc:docMk/>
            <pc:sldMk cId="2918904383" sldId="256"/>
            <ac:spMk id="4" creationId="{A9AC3BC5-49BE-4291-89E5-9A63A2282DA5}"/>
          </ac:spMkLst>
        </pc:spChg>
        <pc:spChg chg="replST">
          <ac:chgData name="Geneviève Robitaille Côté" userId="2db7e064-3eb1-44c0-a47b-7be039add8ba" providerId="ADAL" clId="{BFBC16BC-93A0-4611-9281-D4E17C5E0052}" dt="2022-11-30T12:17:24.864" v="14"/>
          <ac:spMkLst>
            <pc:docMk/>
            <pc:sldMk cId="2918904383" sldId="256"/>
            <ac:spMk id="8" creationId="{8D62164E-4528-40DB-BC26-D6DDE216A059}"/>
          </ac:spMkLst>
        </pc:spChg>
        <pc:spChg chg="replST">
          <ac:chgData name="Geneviève Robitaille Côté" userId="2db7e064-3eb1-44c0-a47b-7be039add8ba" providerId="ADAL" clId="{BFBC16BC-93A0-4611-9281-D4E17C5E0052}" dt="2022-11-30T12:17:24.887" v="15"/>
          <ac:spMkLst>
            <pc:docMk/>
            <pc:sldMk cId="2918904383" sldId="256"/>
            <ac:spMk id="10" creationId="{F30007FA-C6A2-43A0-8045-7016AEF81713}"/>
          </ac:spMkLst>
        </pc:spChg>
      </pc:sldChg>
      <pc:sldChg chg="modSp mod">
        <pc:chgData name="Geneviève Robitaille Côté" userId="2db7e064-3eb1-44c0-a47b-7be039add8ba" providerId="ADAL" clId="{BFBC16BC-93A0-4611-9281-D4E17C5E0052}" dt="2022-11-30T12:17:43.465" v="38" actId="20577"/>
        <pc:sldMkLst>
          <pc:docMk/>
          <pc:sldMk cId="1958735899" sldId="257"/>
        </pc:sldMkLst>
        <pc:spChg chg="replST">
          <ac:chgData name="Geneviève Robitaille Côté" userId="2db7e064-3eb1-44c0-a47b-7be039add8ba" providerId="ADAL" clId="{BFBC16BC-93A0-4611-9281-D4E17C5E0052}" dt="2022-11-30T12:17:24.908" v="19"/>
          <ac:spMkLst>
            <pc:docMk/>
            <pc:sldMk cId="1958735899" sldId="257"/>
            <ac:spMk id="2" creationId="{D91BAEAB-264C-41DA-89E7-A8AD9344F011}"/>
          </ac:spMkLst>
        </pc:spChg>
        <pc:spChg chg="replST">
          <ac:chgData name="Geneviève Robitaille Côté" userId="2db7e064-3eb1-44c0-a47b-7be039add8ba" providerId="ADAL" clId="{BFBC16BC-93A0-4611-9281-D4E17C5E0052}" dt="2022-11-30T12:17:24.916" v="21"/>
          <ac:spMkLst>
            <pc:docMk/>
            <pc:sldMk cId="1958735899" sldId="257"/>
            <ac:spMk id="8" creationId="{B16E75CA-CC90-4758-BFC4-F2A450CA0B32}"/>
          </ac:spMkLst>
        </pc:spChg>
        <pc:graphicFrameChg chg="replST modGraphic">
          <ac:chgData name="Geneviève Robitaille Côté" userId="2db7e064-3eb1-44c0-a47b-7be039add8ba" providerId="ADAL" clId="{BFBC16BC-93A0-4611-9281-D4E17C5E0052}" dt="2022-11-30T12:17:43.465" v="38" actId="20577"/>
          <ac:graphicFrameMkLst>
            <pc:docMk/>
            <pc:sldMk cId="1958735899" sldId="257"/>
            <ac:graphicFrameMk id="7" creationId="{690AAAB1-ACB0-4825-871B-08F14BC69030}"/>
          </ac:graphicFrameMkLst>
        </pc:graphicFrameChg>
      </pc:sldChg>
      <pc:sldChg chg="modSp mod">
        <pc:chgData name="Geneviève Robitaille Côté" userId="2db7e064-3eb1-44c0-a47b-7be039add8ba" providerId="ADAL" clId="{BFBC16BC-93A0-4611-9281-D4E17C5E0052}" dt="2022-11-30T12:17:24.953" v="30"/>
        <pc:sldMkLst>
          <pc:docMk/>
          <pc:sldMk cId="2107671612" sldId="258"/>
        </pc:sldMkLst>
        <pc:spChg chg="replST">
          <ac:chgData name="Geneviève Robitaille Côté" userId="2db7e064-3eb1-44c0-a47b-7be039add8ba" providerId="ADAL" clId="{BFBC16BC-93A0-4611-9281-D4E17C5E0052}" dt="2022-11-30T12:17:24.946" v="28"/>
          <ac:spMkLst>
            <pc:docMk/>
            <pc:sldMk cId="2107671612" sldId="258"/>
            <ac:spMk id="2" creationId="{D91BAEAB-264C-41DA-89E7-A8AD9344F011}"/>
          </ac:spMkLst>
        </pc:spChg>
        <pc:spChg chg="replST">
          <ac:chgData name="Geneviève Robitaille Côté" userId="2db7e064-3eb1-44c0-a47b-7be039add8ba" providerId="ADAL" clId="{BFBC16BC-93A0-4611-9281-D4E17C5E0052}" dt="2022-11-30T12:17:24.953" v="30"/>
          <ac:spMkLst>
            <pc:docMk/>
            <pc:sldMk cId="2107671612" sldId="258"/>
            <ac:spMk id="3" creationId="{CDF3694E-5702-46E4-B747-6F311ABED99D}"/>
          </ac:spMkLst>
        </pc:spChg>
        <pc:graphicFrameChg chg="replST modGraphic">
          <ac:chgData name="Geneviève Robitaille Côté" userId="2db7e064-3eb1-44c0-a47b-7be039add8ba" providerId="ADAL" clId="{BFBC16BC-93A0-4611-9281-D4E17C5E0052}" dt="2022-11-30T12:17:24.950" v="29"/>
          <ac:graphicFrameMkLst>
            <pc:docMk/>
            <pc:sldMk cId="2107671612" sldId="258"/>
            <ac:graphicFrameMk id="7" creationId="{690AAAB1-ACB0-4825-871B-08F14BC69030}"/>
          </ac:graphicFrameMkLst>
        </pc:graphicFrameChg>
      </pc:sldChg>
      <pc:sldChg chg="modSp mod">
        <pc:chgData name="Geneviève Robitaille Côté" userId="2db7e064-3eb1-44c0-a47b-7be039add8ba" providerId="ADAL" clId="{BFBC16BC-93A0-4611-9281-D4E17C5E0052}" dt="2022-11-30T12:17:24.966" v="33"/>
        <pc:sldMkLst>
          <pc:docMk/>
          <pc:sldMk cId="2352358352" sldId="259"/>
        </pc:sldMkLst>
        <pc:spChg chg="mod replST">
          <ac:chgData name="Geneviève Robitaille Côté" userId="2db7e064-3eb1-44c0-a47b-7be039add8ba" providerId="ADAL" clId="{BFBC16BC-93A0-4611-9281-D4E17C5E0052}" dt="2022-11-30T12:17:24.959" v="31"/>
          <ac:spMkLst>
            <pc:docMk/>
            <pc:sldMk cId="2352358352" sldId="259"/>
            <ac:spMk id="2" creationId="{D91BAEAB-264C-41DA-89E7-A8AD9344F011}"/>
          </ac:spMkLst>
        </pc:spChg>
        <pc:spChg chg="replST">
          <ac:chgData name="Geneviève Robitaille Côté" userId="2db7e064-3eb1-44c0-a47b-7be039add8ba" providerId="ADAL" clId="{BFBC16BC-93A0-4611-9281-D4E17C5E0052}" dt="2022-11-30T12:17:24.966" v="33"/>
          <ac:spMkLst>
            <pc:docMk/>
            <pc:sldMk cId="2352358352" sldId="259"/>
            <ac:spMk id="3" creationId="{F39F3838-5453-442F-A4DC-6ACC7CB165DC}"/>
          </ac:spMkLst>
        </pc:spChg>
        <pc:graphicFrameChg chg="replST modGraphic">
          <ac:chgData name="Geneviève Robitaille Côté" userId="2db7e064-3eb1-44c0-a47b-7be039add8ba" providerId="ADAL" clId="{BFBC16BC-93A0-4611-9281-D4E17C5E0052}" dt="2022-11-30T12:17:24.962" v="32"/>
          <ac:graphicFrameMkLst>
            <pc:docMk/>
            <pc:sldMk cId="2352358352" sldId="259"/>
            <ac:graphicFrameMk id="7" creationId="{690AAAB1-ACB0-4825-871B-08F14BC69030}"/>
          </ac:graphicFrameMkLst>
        </pc:graphicFrameChg>
      </pc:sldChg>
      <pc:sldChg chg="modSp mod">
        <pc:chgData name="Geneviève Robitaille Côté" userId="2db7e064-3eb1-44c0-a47b-7be039add8ba" providerId="ADAL" clId="{BFBC16BC-93A0-4611-9281-D4E17C5E0052}" dt="2022-11-30T12:17:57.989" v="44" actId="20577"/>
        <pc:sldMkLst>
          <pc:docMk/>
          <pc:sldMk cId="23698671" sldId="260"/>
        </pc:sldMkLst>
        <pc:spChg chg="replST">
          <ac:chgData name="Geneviève Robitaille Côté" userId="2db7e064-3eb1-44c0-a47b-7be039add8ba" providerId="ADAL" clId="{BFBC16BC-93A0-4611-9281-D4E17C5E0052}" dt="2022-11-30T12:17:24.922" v="22"/>
          <ac:spMkLst>
            <pc:docMk/>
            <pc:sldMk cId="23698671" sldId="260"/>
            <ac:spMk id="2" creationId="{D91BAEAB-264C-41DA-89E7-A8AD9344F011}"/>
          </ac:spMkLst>
        </pc:spChg>
        <pc:spChg chg="replST">
          <ac:chgData name="Geneviève Robitaille Côté" userId="2db7e064-3eb1-44c0-a47b-7be039add8ba" providerId="ADAL" clId="{BFBC16BC-93A0-4611-9281-D4E17C5E0052}" dt="2022-11-30T12:17:24.929" v="24"/>
          <ac:spMkLst>
            <pc:docMk/>
            <pc:sldMk cId="23698671" sldId="260"/>
            <ac:spMk id="3" creationId="{2D82CF5B-7D78-4D1A-AC79-6D66D0A131A2}"/>
          </ac:spMkLst>
        </pc:spChg>
        <pc:graphicFrameChg chg="replST modGraphic">
          <ac:chgData name="Geneviève Robitaille Côté" userId="2db7e064-3eb1-44c0-a47b-7be039add8ba" providerId="ADAL" clId="{BFBC16BC-93A0-4611-9281-D4E17C5E0052}" dt="2022-11-30T12:17:57.989" v="44" actId="20577"/>
          <ac:graphicFrameMkLst>
            <pc:docMk/>
            <pc:sldMk cId="23698671" sldId="260"/>
            <ac:graphicFrameMk id="7" creationId="{690AAAB1-ACB0-4825-871B-08F14BC69030}"/>
          </ac:graphicFrameMkLst>
        </pc:graphicFrameChg>
      </pc:sldChg>
      <pc:sldChg chg="modSp mod">
        <pc:chgData name="Geneviève Robitaille Côté" userId="2db7e064-3eb1-44c0-a47b-7be039add8ba" providerId="ADAL" clId="{BFBC16BC-93A0-4611-9281-D4E17C5E0052}" dt="2022-11-30T12:18:14.872" v="48" actId="20577"/>
        <pc:sldMkLst>
          <pc:docMk/>
          <pc:sldMk cId="2484972627" sldId="261"/>
        </pc:sldMkLst>
        <pc:spChg chg="replST">
          <ac:chgData name="Geneviève Robitaille Côté" userId="2db7e064-3eb1-44c0-a47b-7be039add8ba" providerId="ADAL" clId="{BFBC16BC-93A0-4611-9281-D4E17C5E0052}" dt="2022-11-30T12:17:24.934" v="25"/>
          <ac:spMkLst>
            <pc:docMk/>
            <pc:sldMk cId="2484972627" sldId="261"/>
            <ac:spMk id="2" creationId="{D91BAEAB-264C-41DA-89E7-A8AD9344F011}"/>
          </ac:spMkLst>
        </pc:spChg>
        <pc:spChg chg="replST">
          <ac:chgData name="Geneviève Robitaille Côté" userId="2db7e064-3eb1-44c0-a47b-7be039add8ba" providerId="ADAL" clId="{BFBC16BC-93A0-4611-9281-D4E17C5E0052}" dt="2022-11-30T12:17:24.941" v="27"/>
          <ac:spMkLst>
            <pc:docMk/>
            <pc:sldMk cId="2484972627" sldId="261"/>
            <ac:spMk id="3" creationId="{A9F8DF7B-1F69-4079-A167-9E682B8ADFCC}"/>
          </ac:spMkLst>
        </pc:spChg>
        <pc:graphicFrameChg chg="replST modGraphic">
          <ac:chgData name="Geneviève Robitaille Côté" userId="2db7e064-3eb1-44c0-a47b-7be039add8ba" providerId="ADAL" clId="{BFBC16BC-93A0-4611-9281-D4E17C5E0052}" dt="2022-11-30T12:18:14.872" v="48" actId="20577"/>
          <ac:graphicFrameMkLst>
            <pc:docMk/>
            <pc:sldMk cId="2484972627" sldId="261"/>
            <ac:graphicFrameMk id="7" creationId="{690AAAB1-ACB0-4825-871B-08F14BC6903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6F6F0-1D11-4E93-B0AC-E9D40F293200}" type="datetimeFigureOut">
              <a:rPr lang="fr-CA" smtClean="0"/>
              <a:t>2022-11-30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87B77-F286-4A14-B26E-FC60C270584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55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C5E97-4FC8-4BC5-873C-CAFA85F345C4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99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E104-ACAB-4423-9BF2-32E2CA8D7558}" type="datetime1">
              <a:rPr lang="fr-CA" smtClean="0"/>
              <a:t>2022-11-30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341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C7BA0-F1CC-4E0B-94C3-B8D6555A43C0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6481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45477-7D3F-4AE4-8F94-5E09D0AD08FF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012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89E29-7F3F-467E-BE47-2F7AFBD5E376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897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0862-2145-499A-B190-1DEEA3C6B1C1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279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7E002-D4E7-4C99-9DB8-B4CCAA83158F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523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900F-7EAF-4A23-8351-797B15605E4F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571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725-79CE-4A5D-9C4A-5E9E251729BF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791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1150-3AAE-4AD2-88A3-23E2859FD49A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277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6463-845B-4346-B309-64D4BB9AE576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179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51DF-73B4-4951-B829-5720C3CC1BE9}" type="datetime1">
              <a:rPr lang="fr-CA" smtClean="0"/>
              <a:t>2022-11-30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075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50CC-6471-40E4-B946-15B5DCD9D5E1}" type="datetime1">
              <a:rPr lang="fr-CA" smtClean="0"/>
              <a:t>2022-11-30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66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907C-61BA-4F1F-8EE2-0224F74E93C6}" type="datetime1">
              <a:rPr lang="fr-CA" smtClean="0"/>
              <a:t>2022-11-30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6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81B2-FDB4-4FD2-9ED0-F91C48DBF71A}" type="datetime1">
              <a:rPr lang="fr-CA" smtClean="0"/>
              <a:t>2022-11-30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27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A4576-EB64-42EA-AA2A-DEC4141A8CAF}" type="datetime1">
              <a:rPr lang="fr-CA" smtClean="0"/>
              <a:t>2022-11-30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78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E3138F1-F5DF-4FB5-9365-D469BE6CC22E}" type="datetime1">
              <a:rPr lang="fr-CA" smtClean="0"/>
              <a:t>2022-11-30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fr-CA"/>
              <a:t>Intervention, exclusion et violence, A2022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57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3EFAA7B-A120-4CAA-A8C5-CFEAF252D69E}" type="datetime1">
              <a:rPr lang="fr-CA" smtClean="0"/>
              <a:t>2022-11-30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fr-CA"/>
              <a:t>Intervention, exclusion et violence, A2022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0BF5CF8-BB81-4F81-8A48-FB133409C9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7771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602E1B1-DBE4-43FD-AD72-8D8578440C65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fr-CA" sz="6600"/>
              <a:t>Survol des principales approches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80C970-1D0F-496E-860B-68674FDA30B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751012" y="5322895"/>
            <a:ext cx="8676222" cy="13040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fr-CA" sz="1800" dirty="0">
                <a:solidFill>
                  <a:srgbClr val="E6E6E6"/>
                </a:solidFill>
              </a:rPr>
              <a:t>Intervention, exclusion et violence</a:t>
            </a:r>
          </a:p>
          <a:p>
            <a:pPr>
              <a:lnSpc>
                <a:spcPct val="90000"/>
              </a:lnSpc>
            </a:pPr>
            <a:r>
              <a:rPr lang="fr-CA" sz="1800" dirty="0">
                <a:solidFill>
                  <a:srgbClr val="E6E6E6"/>
                </a:solidFill>
              </a:rPr>
              <a:t>Automne 2022</a:t>
            </a:r>
          </a:p>
          <a:p>
            <a:pPr>
              <a:lnSpc>
                <a:spcPct val="90000"/>
              </a:lnSpc>
            </a:pPr>
            <a:r>
              <a:rPr lang="fr-CA" sz="1800" dirty="0">
                <a:solidFill>
                  <a:srgbClr val="E6E6E6"/>
                </a:solidFill>
              </a:rPr>
              <a:t>Geneviève Robitaille-Côté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AC3BC5-49BE-4291-89E5-9A63A2282DA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</p:spTree>
    <p:extLst>
      <p:ext uri="{BB962C8B-B14F-4D97-AF65-F5344CB8AC3E}">
        <p14:creationId xmlns:p14="http://schemas.microsoft.com/office/powerpoint/2010/main" val="291890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BAEAB-264C-41DA-89E7-A8AD9344F0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65341" y="1769806"/>
            <a:ext cx="2792363" cy="24826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Les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approches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soutenant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les interventions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90AAAB1-ACB0-4825-871B-08F14BC6903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9470037"/>
              </p:ext>
            </p:extLst>
          </p:nvPr>
        </p:nvGraphicFramePr>
        <p:xfrm>
          <a:off x="763609" y="636640"/>
          <a:ext cx="8301732" cy="5591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7930">
                  <a:extLst>
                    <a:ext uri="{9D8B030D-6E8A-4147-A177-3AD203B41FA5}">
                      <a16:colId xmlns:a16="http://schemas.microsoft.com/office/drawing/2014/main" val="490829601"/>
                    </a:ext>
                  </a:extLst>
                </a:gridCol>
                <a:gridCol w="5213802">
                  <a:extLst>
                    <a:ext uri="{9D8B030D-6E8A-4147-A177-3AD203B41FA5}">
                      <a16:colId xmlns:a16="http://schemas.microsoft.com/office/drawing/2014/main" val="1225856012"/>
                    </a:ext>
                  </a:extLst>
                </a:gridCol>
              </a:tblGrid>
              <a:tr h="736090">
                <a:tc>
                  <a:txBody>
                    <a:bodyPr/>
                    <a:lstStyle/>
                    <a:p>
                      <a:pPr algn="ctr"/>
                      <a:r>
                        <a:rPr lang="fr-CA" sz="2100"/>
                        <a:t>APPROCHES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100"/>
                        <a:t>Exemples abordés dans le cours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162732"/>
                  </a:ext>
                </a:extLst>
              </a:tr>
              <a:tr h="3113524">
                <a:tc>
                  <a:txBody>
                    <a:bodyPr/>
                    <a:lstStyle/>
                    <a:p>
                      <a:r>
                        <a:rPr lang="fr-CA" sz="1800" b="1" dirty="0"/>
                        <a:t>Approche de proximité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8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Travail de rue et travail de milieu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Accueil inconditionnel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Aller vers l’autre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Intervention directement dans le milieu de vie des personnes rencontrées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Aide la personne à reprendre sa vie en main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28442"/>
                  </a:ext>
                </a:extLst>
              </a:tr>
              <a:tr h="1741928">
                <a:tc>
                  <a:txBody>
                    <a:bodyPr/>
                    <a:lstStyle/>
                    <a:p>
                      <a:r>
                        <a:rPr lang="fr-CA" sz="1800" b="1"/>
                        <a:t>Réduction des méfaits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8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Conditions d’acceptabilité à bas seuil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Minimise les risques de conséquences négatives d’un comportement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4620548"/>
                  </a:ext>
                </a:extLst>
              </a:tr>
            </a:tbl>
          </a:graphicData>
        </a:graphic>
      </p:graphicFrame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6E75CA-CC90-4758-BFC4-F2A450CA0B3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</p:spTree>
    <p:extLst>
      <p:ext uri="{BB962C8B-B14F-4D97-AF65-F5344CB8AC3E}">
        <p14:creationId xmlns:p14="http://schemas.microsoft.com/office/powerpoint/2010/main" val="195873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BAEAB-264C-41DA-89E7-A8AD9344F0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29624" y="1623527"/>
            <a:ext cx="2802195" cy="26102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Les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approches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soutenant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les interventions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90AAAB1-ACB0-4825-871B-08F14BC6903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0063722"/>
              </p:ext>
            </p:extLst>
          </p:nvPr>
        </p:nvGraphicFramePr>
        <p:xfrm>
          <a:off x="633998" y="1065766"/>
          <a:ext cx="8395625" cy="473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965">
                  <a:extLst>
                    <a:ext uri="{9D8B030D-6E8A-4147-A177-3AD203B41FA5}">
                      <a16:colId xmlns:a16="http://schemas.microsoft.com/office/drawing/2014/main" val="490829601"/>
                    </a:ext>
                  </a:extLst>
                </a:gridCol>
                <a:gridCol w="6217660">
                  <a:extLst>
                    <a:ext uri="{9D8B030D-6E8A-4147-A177-3AD203B41FA5}">
                      <a16:colId xmlns:a16="http://schemas.microsoft.com/office/drawing/2014/main" val="1225856012"/>
                    </a:ext>
                  </a:extLst>
                </a:gridCol>
              </a:tblGrid>
              <a:tr h="792162">
                <a:tc>
                  <a:txBody>
                    <a:bodyPr/>
                    <a:lstStyle/>
                    <a:p>
                      <a:pPr algn="ctr"/>
                      <a:r>
                        <a:rPr lang="fr-CA" sz="2300"/>
                        <a:t>APPROCHES</a:t>
                      </a:r>
                    </a:p>
                  </a:txBody>
                  <a:tcPr marL="73804" marR="73804" marT="36902" marB="369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300"/>
                        <a:t>Exemples abordés dans le cours</a:t>
                      </a:r>
                    </a:p>
                  </a:txBody>
                  <a:tcPr marL="73804" marR="73804" marT="36902" marB="36902"/>
                </a:tc>
                <a:extLst>
                  <a:ext uri="{0D108BD9-81ED-4DB2-BD59-A6C34878D82A}">
                    <a16:rowId xmlns:a16="http://schemas.microsoft.com/office/drawing/2014/main" val="1102162732"/>
                  </a:ext>
                </a:extLst>
              </a:tr>
              <a:tr h="3941128">
                <a:tc>
                  <a:txBody>
                    <a:bodyPr/>
                    <a:lstStyle/>
                    <a:p>
                      <a:r>
                        <a:rPr lang="fr-CA" sz="1900" b="1"/>
                        <a:t>Approche orientée vers les solutions</a:t>
                      </a:r>
                    </a:p>
                  </a:txBody>
                  <a:tcPr marL="73804" marR="73804" marT="36902" marB="36902"/>
                </a:tc>
                <a:tc>
                  <a:txBody>
                    <a:bodyPr/>
                    <a:lstStyle/>
                    <a:p>
                      <a:endParaRPr lang="fr-CA" sz="190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Intervention en situation de crise suicidaire (sortir la personne de la boite)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Questions à échelles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Baguette magique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Stratégies déjà utilisées dans le passé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Axé sur le présent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Validation de la souffrance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Redonner espoir – raison de vivre</a:t>
                      </a:r>
                    </a:p>
                    <a:p>
                      <a:endParaRPr lang="fr-CA" sz="1900" dirty="0"/>
                    </a:p>
                  </a:txBody>
                  <a:tcPr marL="73804" marR="73804" marT="36902" marB="36902"/>
                </a:tc>
                <a:extLst>
                  <a:ext uri="{0D108BD9-81ED-4DB2-BD59-A6C34878D82A}">
                    <a16:rowId xmlns:a16="http://schemas.microsoft.com/office/drawing/2014/main" val="561232431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82CF5B-7D78-4D1A-AC79-6D66D0A131A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</p:spTree>
    <p:extLst>
      <p:ext uri="{BB962C8B-B14F-4D97-AF65-F5344CB8AC3E}">
        <p14:creationId xmlns:p14="http://schemas.microsoft.com/office/powerpoint/2010/main" val="2369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BAEAB-264C-41DA-89E7-A8AD9344F0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40877" y="609600"/>
            <a:ext cx="2792362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Les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approches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soutenant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les interventions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90AAAB1-ACB0-4825-871B-08F14BC6903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3653340"/>
              </p:ext>
            </p:extLst>
          </p:nvPr>
        </p:nvGraphicFramePr>
        <p:xfrm>
          <a:off x="633999" y="1239580"/>
          <a:ext cx="7998724" cy="438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8649">
                  <a:extLst>
                    <a:ext uri="{9D8B030D-6E8A-4147-A177-3AD203B41FA5}">
                      <a16:colId xmlns:a16="http://schemas.microsoft.com/office/drawing/2014/main" val="490829601"/>
                    </a:ext>
                  </a:extLst>
                </a:gridCol>
                <a:gridCol w="4770075">
                  <a:extLst>
                    <a:ext uri="{9D8B030D-6E8A-4147-A177-3AD203B41FA5}">
                      <a16:colId xmlns:a16="http://schemas.microsoft.com/office/drawing/2014/main" val="1225856012"/>
                    </a:ext>
                  </a:extLst>
                </a:gridCol>
              </a:tblGrid>
              <a:tr h="838589"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APPROCHES</a:t>
                      </a:r>
                    </a:p>
                  </a:txBody>
                  <a:tcPr marL="78129" marR="78129" marT="39065" marB="390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/>
                        <a:t>Exemples abordés dans le cours</a:t>
                      </a:r>
                    </a:p>
                  </a:txBody>
                  <a:tcPr marL="78129" marR="78129" marT="39065" marB="39065"/>
                </a:tc>
                <a:extLst>
                  <a:ext uri="{0D108BD9-81ED-4DB2-BD59-A6C34878D82A}">
                    <a16:rowId xmlns:a16="http://schemas.microsoft.com/office/drawing/2014/main" val="1102162732"/>
                  </a:ext>
                </a:extLst>
              </a:tr>
              <a:tr h="3547073">
                <a:tc>
                  <a:txBody>
                    <a:bodyPr/>
                    <a:lstStyle/>
                    <a:p>
                      <a:r>
                        <a:rPr lang="fr-CA" sz="2100" b="1"/>
                        <a:t>Approche systémique</a:t>
                      </a:r>
                    </a:p>
                  </a:txBody>
                  <a:tcPr marL="78129" marR="78129" marT="39065" marB="39065"/>
                </a:tc>
                <a:tc>
                  <a:txBody>
                    <a:bodyPr/>
                    <a:lstStyle/>
                    <a:p>
                      <a:endParaRPr lang="fr-CA" sz="2100" dirty="0"/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100" dirty="0"/>
                        <a:t>Intervention en situation d’intimidation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100" dirty="0"/>
                        <a:t>Travail de concert avec tous les acteurs du milieu scolaire, les policiers et les parents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2100" dirty="0"/>
                        <a:t>Analyse de la situation dans son ensemble: témoins, victimes et acteurs</a:t>
                      </a:r>
                    </a:p>
                    <a:p>
                      <a:endParaRPr lang="fr-CA" sz="2100" dirty="0"/>
                    </a:p>
                  </a:txBody>
                  <a:tcPr marL="78129" marR="78129" marT="39065" marB="39065"/>
                </a:tc>
                <a:extLst>
                  <a:ext uri="{0D108BD9-81ED-4DB2-BD59-A6C34878D82A}">
                    <a16:rowId xmlns:a16="http://schemas.microsoft.com/office/drawing/2014/main" val="561232431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F8DF7B-1F69-4079-A167-9E682B8ADFC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</p:spTree>
    <p:extLst>
      <p:ext uri="{BB962C8B-B14F-4D97-AF65-F5344CB8AC3E}">
        <p14:creationId xmlns:p14="http://schemas.microsoft.com/office/powerpoint/2010/main" val="248497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BAEAB-264C-41DA-89E7-A8AD9344F0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760542" y="609600"/>
            <a:ext cx="2772698" cy="36428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Les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approches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soutenant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les interventions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90AAAB1-ACB0-4825-871B-08F14BC6903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7012195"/>
              </p:ext>
            </p:extLst>
          </p:nvPr>
        </p:nvGraphicFramePr>
        <p:xfrm>
          <a:off x="633998" y="958036"/>
          <a:ext cx="8126543" cy="494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5510">
                  <a:extLst>
                    <a:ext uri="{9D8B030D-6E8A-4147-A177-3AD203B41FA5}">
                      <a16:colId xmlns:a16="http://schemas.microsoft.com/office/drawing/2014/main" val="490829601"/>
                    </a:ext>
                  </a:extLst>
                </a:gridCol>
                <a:gridCol w="4211033">
                  <a:extLst>
                    <a:ext uri="{9D8B030D-6E8A-4147-A177-3AD203B41FA5}">
                      <a16:colId xmlns:a16="http://schemas.microsoft.com/office/drawing/2014/main" val="1225856012"/>
                    </a:ext>
                  </a:extLst>
                </a:gridCol>
              </a:tblGrid>
              <a:tr h="722347">
                <a:tc>
                  <a:txBody>
                    <a:bodyPr/>
                    <a:lstStyle/>
                    <a:p>
                      <a:pPr algn="ctr"/>
                      <a:r>
                        <a:rPr lang="fr-CA" sz="2100"/>
                        <a:t>APPROCHES</a:t>
                      </a:r>
                    </a:p>
                  </a:txBody>
                  <a:tcPr marL="67299" marR="67299" marT="33650" marB="336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100"/>
                        <a:t>Exemples abordés dans le cours</a:t>
                      </a:r>
                    </a:p>
                  </a:txBody>
                  <a:tcPr marL="67299" marR="67299" marT="33650" marB="33650"/>
                </a:tc>
                <a:extLst>
                  <a:ext uri="{0D108BD9-81ED-4DB2-BD59-A6C34878D82A}">
                    <a16:rowId xmlns:a16="http://schemas.microsoft.com/office/drawing/2014/main" val="1102162732"/>
                  </a:ext>
                </a:extLst>
              </a:tr>
              <a:tr h="3055393">
                <a:tc>
                  <a:txBody>
                    <a:bodyPr/>
                    <a:lstStyle/>
                    <a:p>
                      <a:r>
                        <a:rPr lang="fr-CA" sz="1800" b="1"/>
                        <a:t>EMPOWERMENT</a:t>
                      </a:r>
                    </a:p>
                    <a:p>
                      <a:endParaRPr lang="fr-CA" sz="180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/>
                        <a:t>(Autonomisation: A aussi un aspect socio-politique dont l’objectif est de redonner aux individus et aux groupe le pouvoir d’agir sur leurs conditions sociale, politique et économique) </a:t>
                      </a:r>
                    </a:p>
                    <a:p>
                      <a:endParaRPr lang="fr-CA" sz="1800"/>
                    </a:p>
                  </a:txBody>
                  <a:tcPr marL="67299" marR="67299" marT="33650" marB="3365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r-CA" sz="1800" dirty="0"/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Intervention dont l’objectif est le soutien des forces de la personne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Développe l’autonomie des individus</a:t>
                      </a:r>
                    </a:p>
                  </a:txBody>
                  <a:tcPr marL="67299" marR="67299" marT="33650" marB="33650"/>
                </a:tc>
                <a:extLst>
                  <a:ext uri="{0D108BD9-81ED-4DB2-BD59-A6C34878D82A}">
                    <a16:rowId xmlns:a16="http://schemas.microsoft.com/office/drawing/2014/main" val="2565693530"/>
                  </a:ext>
                </a:extLst>
              </a:tr>
              <a:tr h="1171010">
                <a:tc>
                  <a:txBody>
                    <a:bodyPr/>
                    <a:lstStyle/>
                    <a:p>
                      <a:r>
                        <a:rPr lang="fr-CA" sz="1800" b="1"/>
                        <a:t>Approche orientée vers les forces</a:t>
                      </a:r>
                    </a:p>
                  </a:txBody>
                  <a:tcPr marL="67299" marR="67299" marT="33650" marB="3365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800" dirty="0"/>
                        <a:t>Intervention en fonction des forces de la personne pour relever les défi ou travailler sur ses limites</a:t>
                      </a:r>
                    </a:p>
                  </a:txBody>
                  <a:tcPr marL="67299" marR="67299" marT="33650" marB="33650"/>
                </a:tc>
                <a:extLst>
                  <a:ext uri="{0D108BD9-81ED-4DB2-BD59-A6C34878D82A}">
                    <a16:rowId xmlns:a16="http://schemas.microsoft.com/office/drawing/2014/main" val="669229849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F3694E-5702-46E4-B747-6F311ABED99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</p:spTree>
    <p:extLst>
      <p:ext uri="{BB962C8B-B14F-4D97-AF65-F5344CB8AC3E}">
        <p14:creationId xmlns:p14="http://schemas.microsoft.com/office/powerpoint/2010/main" val="210767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BAEAB-264C-41DA-89E7-A8AD9344F01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075775" y="1548881"/>
            <a:ext cx="2812027" cy="27222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Les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approches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soutenant</a:t>
            </a:r>
            <a:r>
              <a:rPr lang="en-US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les interventions</a:t>
            </a:r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690AAAB1-ACB0-4825-871B-08F14BC6903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4007709"/>
              </p:ext>
            </p:extLst>
          </p:nvPr>
        </p:nvGraphicFramePr>
        <p:xfrm>
          <a:off x="633999" y="975787"/>
          <a:ext cx="8441776" cy="491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468">
                  <a:extLst>
                    <a:ext uri="{9D8B030D-6E8A-4147-A177-3AD203B41FA5}">
                      <a16:colId xmlns:a16="http://schemas.microsoft.com/office/drawing/2014/main" val="490829601"/>
                    </a:ext>
                  </a:extLst>
                </a:gridCol>
                <a:gridCol w="4565308">
                  <a:extLst>
                    <a:ext uri="{9D8B030D-6E8A-4147-A177-3AD203B41FA5}">
                      <a16:colId xmlns:a16="http://schemas.microsoft.com/office/drawing/2014/main" val="1225856012"/>
                    </a:ext>
                  </a:extLst>
                </a:gridCol>
              </a:tblGrid>
              <a:tr h="774005">
                <a:tc>
                  <a:txBody>
                    <a:bodyPr/>
                    <a:lstStyle/>
                    <a:p>
                      <a:pPr algn="ctr"/>
                      <a:r>
                        <a:rPr lang="fr-CA" sz="2200"/>
                        <a:t>APPROCHES</a:t>
                      </a:r>
                    </a:p>
                  </a:txBody>
                  <a:tcPr marL="72112" marR="72112" marT="36056" marB="360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200"/>
                        <a:t>Exemples abordés dans le cours</a:t>
                      </a:r>
                    </a:p>
                  </a:txBody>
                  <a:tcPr marL="72112" marR="72112" marT="36056" marB="36056"/>
                </a:tc>
                <a:extLst>
                  <a:ext uri="{0D108BD9-81ED-4DB2-BD59-A6C34878D82A}">
                    <a16:rowId xmlns:a16="http://schemas.microsoft.com/office/drawing/2014/main" val="1102162732"/>
                  </a:ext>
                </a:extLst>
              </a:tr>
              <a:tr h="4139242">
                <a:tc>
                  <a:txBody>
                    <a:bodyPr/>
                    <a:lstStyle/>
                    <a:p>
                      <a:r>
                        <a:rPr lang="fr-CA" sz="1900" b="1"/>
                        <a:t>Approche féministe</a:t>
                      </a:r>
                    </a:p>
                  </a:txBody>
                  <a:tcPr marL="72112" marR="72112" marT="36056" marB="36056"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Intervention en situation de violence conjugale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Lien de confiance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Autonomie de la personne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Développer son pouvoir d’agir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Approche égalitaire entre l’intervenant et la personne aidée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Valorisation de la personne 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Développement de son estime et de sa confiance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900" dirty="0"/>
                        <a:t>Conférence </a:t>
                      </a:r>
                      <a:r>
                        <a:rPr lang="fr-CA" sz="1900" i="1" dirty="0" err="1"/>
                        <a:t>Autonhommie</a:t>
                      </a:r>
                      <a:endParaRPr lang="fr-CA" sz="1900" i="1" dirty="0"/>
                    </a:p>
                  </a:txBody>
                  <a:tcPr marL="72112" marR="72112" marT="36056" marB="36056"/>
                </a:tc>
                <a:extLst>
                  <a:ext uri="{0D108BD9-81ED-4DB2-BD59-A6C34878D82A}">
                    <a16:rowId xmlns:a16="http://schemas.microsoft.com/office/drawing/2014/main" val="13328442"/>
                  </a:ext>
                </a:extLst>
              </a:tr>
            </a:tbl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9F3838-5453-442F-A4DC-6ACC7CB165D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/>
              <a:t>Intervention, exclusion et violence, A2022</a:t>
            </a:r>
          </a:p>
        </p:txBody>
      </p:sp>
    </p:spTree>
    <p:extLst>
      <p:ext uri="{BB962C8B-B14F-4D97-AF65-F5344CB8AC3E}">
        <p14:creationId xmlns:p14="http://schemas.microsoft.com/office/powerpoint/2010/main" val="2352358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51</TotalTime>
  <Words>348</Words>
  <Application>Microsoft Office PowerPoint</Application>
  <PresentationFormat>Grand écran</PresentationFormat>
  <Paragraphs>67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Maillage</vt:lpstr>
      <vt:lpstr>Survol des principales approches </vt:lpstr>
      <vt:lpstr>Les approches soutenant les interventions</vt:lpstr>
      <vt:lpstr>Les approches soutenant les interventions</vt:lpstr>
      <vt:lpstr>Les approches soutenant les interventions</vt:lpstr>
      <vt:lpstr>Les approches soutenant les interventions</vt:lpstr>
      <vt:lpstr>Les approches soutenant les interventions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Survol des principales approches </dc:title>
  <dc:creator>Geneviève Robitaille Côté</dc:creator>
  <cp:lastModifiedBy>Geneviève Robitaille Côté</cp:lastModifiedBy>
  <cp:revision>1</cp:revision>
  <cp:lastPrinted>2022-11-30T12:16:09Z</cp:lastPrinted>
  <dcterms:created xsi:type="dcterms:W3CDTF">2022-11-30T11:26:25Z</dcterms:created>
  <dcterms:modified xsi:type="dcterms:W3CDTF">2022-11-30T12:18:24Z</dcterms:modified>
</cp:coreProperties>
</file>