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76" r:id="rId5"/>
    <p:sldId id="258" r:id="rId6"/>
    <p:sldId id="259" r:id="rId7"/>
    <p:sldId id="271" r:id="rId8"/>
    <p:sldId id="270" r:id="rId9"/>
    <p:sldId id="268" r:id="rId10"/>
    <p:sldId id="275" r:id="rId11"/>
    <p:sldId id="262" r:id="rId12"/>
    <p:sldId id="263" r:id="rId13"/>
    <p:sldId id="272" r:id="rId14"/>
    <p:sldId id="278" r:id="rId15"/>
    <p:sldId id="277" r:id="rId16"/>
    <p:sldId id="265" r:id="rId17"/>
    <p:sldId id="266" r:id="rId18"/>
    <p:sldId id="267"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7FD5B67C-184E-4E61-A76A-25E8FB2AB27F}">
          <p14:sldIdLst>
            <p14:sldId id="256"/>
            <p14:sldId id="257"/>
            <p14:sldId id="264"/>
            <p14:sldId id="276"/>
            <p14:sldId id="258"/>
            <p14:sldId id="259"/>
            <p14:sldId id="271"/>
          </p14:sldIdLst>
        </p14:section>
        <p14:section name="Section sans titre" id="{2D316AA2-9B12-420A-840A-450ECB94FE44}">
          <p14:sldIdLst>
            <p14:sldId id="270"/>
            <p14:sldId id="268"/>
            <p14:sldId id="275"/>
            <p14:sldId id="262"/>
            <p14:sldId id="263"/>
            <p14:sldId id="272"/>
            <p14:sldId id="278"/>
            <p14:sldId id="277"/>
            <p14:sldId id="265"/>
            <p14:sldId id="266"/>
            <p14:sldId id="267"/>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4F3F2E-C4C2-413E-BE58-60A9A5E19978}" v="10" dt="2023-09-18T13:58:42.17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ève Robitaille Côté" userId="2db7e064-3eb1-44c0-a47b-7be039add8ba" providerId="ADAL" clId="{62B08473-62B4-40C2-8D5D-82A161C8218A}"/>
    <pc:docChg chg="custSel delSld modSld modSection">
      <pc:chgData name="Geneviève Robitaille Côté" userId="2db7e064-3eb1-44c0-a47b-7be039add8ba" providerId="ADAL" clId="{62B08473-62B4-40C2-8D5D-82A161C8218A}" dt="2023-08-12T14:28:12.116" v="8" actId="2696"/>
      <pc:docMkLst>
        <pc:docMk/>
      </pc:docMkLst>
      <pc:sldChg chg="modSp mod">
        <pc:chgData name="Geneviève Robitaille Côté" userId="2db7e064-3eb1-44c0-a47b-7be039add8ba" providerId="ADAL" clId="{62B08473-62B4-40C2-8D5D-82A161C8218A}" dt="2023-08-12T13:57:23.384" v="7" actId="20577"/>
        <pc:sldMkLst>
          <pc:docMk/>
          <pc:sldMk cId="497973025" sldId="259"/>
        </pc:sldMkLst>
        <pc:spChg chg="mod">
          <ac:chgData name="Geneviève Robitaille Côté" userId="2db7e064-3eb1-44c0-a47b-7be039add8ba" providerId="ADAL" clId="{62B08473-62B4-40C2-8D5D-82A161C8218A}" dt="2023-08-12T13:57:23.384" v="7" actId="20577"/>
          <ac:spMkLst>
            <pc:docMk/>
            <pc:sldMk cId="497973025" sldId="259"/>
            <ac:spMk id="3" creationId="{5B603B24-6C7F-4EF8-9935-8FAB7E4C0335}"/>
          </ac:spMkLst>
        </pc:spChg>
      </pc:sldChg>
      <pc:sldChg chg="del">
        <pc:chgData name="Geneviève Robitaille Côté" userId="2db7e064-3eb1-44c0-a47b-7be039add8ba" providerId="ADAL" clId="{62B08473-62B4-40C2-8D5D-82A161C8218A}" dt="2023-08-12T14:28:12.116" v="8" actId="2696"/>
        <pc:sldMkLst>
          <pc:docMk/>
          <pc:sldMk cId="1650276854" sldId="271"/>
        </pc:sldMkLst>
      </pc:sldChg>
    </pc:docChg>
  </pc:docChgLst>
  <pc:docChgLst>
    <pc:chgData name="Geneviève Robitaille Côté" userId="2db7e064-3eb1-44c0-a47b-7be039add8ba" providerId="ADAL" clId="{204F3F2E-C4C2-413E-BE58-60A9A5E19978}"/>
    <pc:docChg chg="custSel addSld delSld modSld sldOrd modSection">
      <pc:chgData name="Geneviève Robitaille Côté" userId="2db7e064-3eb1-44c0-a47b-7be039add8ba" providerId="ADAL" clId="{204F3F2E-C4C2-413E-BE58-60A9A5E19978}" dt="2023-09-18T14:00:01.123" v="2525" actId="113"/>
      <pc:docMkLst>
        <pc:docMk/>
      </pc:docMkLst>
      <pc:sldChg chg="ord">
        <pc:chgData name="Geneviève Robitaille Côté" userId="2db7e064-3eb1-44c0-a47b-7be039add8ba" providerId="ADAL" clId="{204F3F2E-C4C2-413E-BE58-60A9A5E19978}" dt="2023-09-13T23:51:00.336" v="1366"/>
        <pc:sldMkLst>
          <pc:docMk/>
          <pc:sldMk cId="2223723427" sldId="257"/>
        </pc:sldMkLst>
      </pc:sldChg>
      <pc:sldChg chg="modSp mod">
        <pc:chgData name="Geneviève Robitaille Côté" userId="2db7e064-3eb1-44c0-a47b-7be039add8ba" providerId="ADAL" clId="{204F3F2E-C4C2-413E-BE58-60A9A5E19978}" dt="2023-09-13T23:35:15.945" v="3" actId="20577"/>
        <pc:sldMkLst>
          <pc:docMk/>
          <pc:sldMk cId="497973025" sldId="259"/>
        </pc:sldMkLst>
        <pc:spChg chg="mod">
          <ac:chgData name="Geneviève Robitaille Côté" userId="2db7e064-3eb1-44c0-a47b-7be039add8ba" providerId="ADAL" clId="{204F3F2E-C4C2-413E-BE58-60A9A5E19978}" dt="2023-09-13T23:35:15.945" v="3" actId="20577"/>
          <ac:spMkLst>
            <pc:docMk/>
            <pc:sldMk cId="497973025" sldId="259"/>
            <ac:spMk id="3" creationId="{5B603B24-6C7F-4EF8-9935-8FAB7E4C0335}"/>
          </ac:spMkLst>
        </pc:spChg>
      </pc:sldChg>
      <pc:sldChg chg="del">
        <pc:chgData name="Geneviève Robitaille Côté" userId="2db7e064-3eb1-44c0-a47b-7be039add8ba" providerId="ADAL" clId="{204F3F2E-C4C2-413E-BE58-60A9A5E19978}" dt="2023-09-13T23:40:22.094" v="493" actId="2696"/>
        <pc:sldMkLst>
          <pc:docMk/>
          <pc:sldMk cId="4195892588" sldId="260"/>
        </pc:sldMkLst>
      </pc:sldChg>
      <pc:sldChg chg="del">
        <pc:chgData name="Geneviève Robitaille Côté" userId="2db7e064-3eb1-44c0-a47b-7be039add8ba" providerId="ADAL" clId="{204F3F2E-C4C2-413E-BE58-60A9A5E19978}" dt="2023-09-13T23:40:26.711" v="494" actId="2696"/>
        <pc:sldMkLst>
          <pc:docMk/>
          <pc:sldMk cId="1250874525" sldId="261"/>
        </pc:sldMkLst>
      </pc:sldChg>
      <pc:sldChg chg="modSp mod">
        <pc:chgData name="Geneviève Robitaille Côté" userId="2db7e064-3eb1-44c0-a47b-7be039add8ba" providerId="ADAL" clId="{204F3F2E-C4C2-413E-BE58-60A9A5E19978}" dt="2023-09-13T23:42:52.672" v="523" actId="20577"/>
        <pc:sldMkLst>
          <pc:docMk/>
          <pc:sldMk cId="3465699836" sldId="262"/>
        </pc:sldMkLst>
        <pc:spChg chg="mod">
          <ac:chgData name="Geneviève Robitaille Côté" userId="2db7e064-3eb1-44c0-a47b-7be039add8ba" providerId="ADAL" clId="{204F3F2E-C4C2-413E-BE58-60A9A5E19978}" dt="2023-09-13T23:42:52.672" v="523" actId="20577"/>
          <ac:spMkLst>
            <pc:docMk/>
            <pc:sldMk cId="3465699836" sldId="262"/>
            <ac:spMk id="2" creationId="{0330EC3B-E95D-4931-AE59-0A9550EBBE38}"/>
          </ac:spMkLst>
        </pc:spChg>
        <pc:spChg chg="mod">
          <ac:chgData name="Geneviève Robitaille Côté" userId="2db7e064-3eb1-44c0-a47b-7be039add8ba" providerId="ADAL" clId="{204F3F2E-C4C2-413E-BE58-60A9A5E19978}" dt="2023-09-13T23:42:48.529" v="513" actId="27636"/>
          <ac:spMkLst>
            <pc:docMk/>
            <pc:sldMk cId="3465699836" sldId="262"/>
            <ac:spMk id="3" creationId="{780FFC61-D73D-4E99-813C-3542CBF56840}"/>
          </ac:spMkLst>
        </pc:spChg>
      </pc:sldChg>
      <pc:sldChg chg="modSp mod">
        <pc:chgData name="Geneviève Robitaille Côté" userId="2db7e064-3eb1-44c0-a47b-7be039add8ba" providerId="ADAL" clId="{204F3F2E-C4C2-413E-BE58-60A9A5E19978}" dt="2023-09-13T23:43:43.918" v="617" actId="20577"/>
        <pc:sldMkLst>
          <pc:docMk/>
          <pc:sldMk cId="2136101763" sldId="263"/>
        </pc:sldMkLst>
        <pc:spChg chg="mod">
          <ac:chgData name="Geneviève Robitaille Côté" userId="2db7e064-3eb1-44c0-a47b-7be039add8ba" providerId="ADAL" clId="{204F3F2E-C4C2-413E-BE58-60A9A5E19978}" dt="2023-09-13T23:43:02.174" v="556" actId="20577"/>
          <ac:spMkLst>
            <pc:docMk/>
            <pc:sldMk cId="2136101763" sldId="263"/>
            <ac:spMk id="2" creationId="{0330EC3B-E95D-4931-AE59-0A9550EBBE38}"/>
          </ac:spMkLst>
        </pc:spChg>
        <pc:spChg chg="mod">
          <ac:chgData name="Geneviève Robitaille Côté" userId="2db7e064-3eb1-44c0-a47b-7be039add8ba" providerId="ADAL" clId="{204F3F2E-C4C2-413E-BE58-60A9A5E19978}" dt="2023-09-13T23:43:43.918" v="617" actId="20577"/>
          <ac:spMkLst>
            <pc:docMk/>
            <pc:sldMk cId="2136101763" sldId="263"/>
            <ac:spMk id="3" creationId="{780FFC61-D73D-4E99-813C-3542CBF56840}"/>
          </ac:spMkLst>
        </pc:spChg>
      </pc:sldChg>
      <pc:sldChg chg="modSp mod ord">
        <pc:chgData name="Geneviève Robitaille Côté" userId="2db7e064-3eb1-44c0-a47b-7be039add8ba" providerId="ADAL" clId="{204F3F2E-C4C2-413E-BE58-60A9A5E19978}" dt="2023-09-13T23:50:54.836" v="1364" actId="20577"/>
        <pc:sldMkLst>
          <pc:docMk/>
          <pc:sldMk cId="72320331" sldId="264"/>
        </pc:sldMkLst>
        <pc:spChg chg="mod">
          <ac:chgData name="Geneviève Robitaille Côté" userId="2db7e064-3eb1-44c0-a47b-7be039add8ba" providerId="ADAL" clId="{204F3F2E-C4C2-413E-BE58-60A9A5E19978}" dt="2023-09-13T23:50:54.836" v="1364" actId="20577"/>
          <ac:spMkLst>
            <pc:docMk/>
            <pc:sldMk cId="72320331" sldId="264"/>
            <ac:spMk id="2" creationId="{0330EC3B-E95D-4931-AE59-0A9550EBBE38}"/>
          </ac:spMkLst>
        </pc:spChg>
      </pc:sldChg>
      <pc:sldChg chg="modSp mod">
        <pc:chgData name="Geneviève Robitaille Côté" userId="2db7e064-3eb1-44c0-a47b-7be039add8ba" providerId="ADAL" clId="{204F3F2E-C4C2-413E-BE58-60A9A5E19978}" dt="2023-09-13T23:42:08.942" v="508" actId="20577"/>
        <pc:sldMkLst>
          <pc:docMk/>
          <pc:sldMk cId="2687229469" sldId="265"/>
        </pc:sldMkLst>
        <pc:spChg chg="mod">
          <ac:chgData name="Geneviève Robitaille Côté" userId="2db7e064-3eb1-44c0-a47b-7be039add8ba" providerId="ADAL" clId="{204F3F2E-C4C2-413E-BE58-60A9A5E19978}" dt="2023-09-13T23:42:08.942" v="508" actId="20577"/>
          <ac:spMkLst>
            <pc:docMk/>
            <pc:sldMk cId="2687229469" sldId="265"/>
            <ac:spMk id="3" creationId="{780FFC61-D73D-4E99-813C-3542CBF56840}"/>
          </ac:spMkLst>
        </pc:spChg>
      </pc:sldChg>
      <pc:sldChg chg="modSp add mod">
        <pc:chgData name="Geneviève Robitaille Côté" userId="2db7e064-3eb1-44c0-a47b-7be039add8ba" providerId="ADAL" clId="{204F3F2E-C4C2-413E-BE58-60A9A5E19978}" dt="2023-09-13T23:40:03.389" v="492" actId="20577"/>
        <pc:sldMkLst>
          <pc:docMk/>
          <pc:sldMk cId="3617921599" sldId="271"/>
        </pc:sldMkLst>
        <pc:spChg chg="mod">
          <ac:chgData name="Geneviève Robitaille Côté" userId="2db7e064-3eb1-44c0-a47b-7be039add8ba" providerId="ADAL" clId="{204F3F2E-C4C2-413E-BE58-60A9A5E19978}" dt="2023-09-13T23:36:08.144" v="19" actId="20577"/>
          <ac:spMkLst>
            <pc:docMk/>
            <pc:sldMk cId="3617921599" sldId="271"/>
            <ac:spMk id="2" creationId="{8DFDE5AF-7A5D-4C48-A35A-0A8E0EEC3966}"/>
          </ac:spMkLst>
        </pc:spChg>
        <pc:spChg chg="mod">
          <ac:chgData name="Geneviève Robitaille Côté" userId="2db7e064-3eb1-44c0-a47b-7be039add8ba" providerId="ADAL" clId="{204F3F2E-C4C2-413E-BE58-60A9A5E19978}" dt="2023-09-13T23:40:03.389" v="492" actId="20577"/>
          <ac:spMkLst>
            <pc:docMk/>
            <pc:sldMk cId="3617921599" sldId="271"/>
            <ac:spMk id="3" creationId="{5B603B24-6C7F-4EF8-9935-8FAB7E4C0335}"/>
          </ac:spMkLst>
        </pc:spChg>
      </pc:sldChg>
      <pc:sldChg chg="modSp add mod">
        <pc:chgData name="Geneviève Robitaille Côté" userId="2db7e064-3eb1-44c0-a47b-7be039add8ba" providerId="ADAL" clId="{204F3F2E-C4C2-413E-BE58-60A9A5E19978}" dt="2023-09-13T23:50:34.967" v="1356" actId="20577"/>
        <pc:sldMkLst>
          <pc:docMk/>
          <pc:sldMk cId="856793205" sldId="272"/>
        </pc:sldMkLst>
        <pc:spChg chg="mod">
          <ac:chgData name="Geneviève Robitaille Côté" userId="2db7e064-3eb1-44c0-a47b-7be039add8ba" providerId="ADAL" clId="{204F3F2E-C4C2-413E-BE58-60A9A5E19978}" dt="2023-09-13T23:44:08.582" v="633" actId="20577"/>
          <ac:spMkLst>
            <pc:docMk/>
            <pc:sldMk cId="856793205" sldId="272"/>
            <ac:spMk id="2" creationId="{0330EC3B-E95D-4931-AE59-0A9550EBBE38}"/>
          </ac:spMkLst>
        </pc:spChg>
        <pc:spChg chg="mod">
          <ac:chgData name="Geneviève Robitaille Côté" userId="2db7e064-3eb1-44c0-a47b-7be039add8ba" providerId="ADAL" clId="{204F3F2E-C4C2-413E-BE58-60A9A5E19978}" dt="2023-09-13T23:50:34.967" v="1356" actId="20577"/>
          <ac:spMkLst>
            <pc:docMk/>
            <pc:sldMk cId="856793205" sldId="272"/>
            <ac:spMk id="3" creationId="{780FFC61-D73D-4E99-813C-3542CBF56840}"/>
          </ac:spMkLst>
        </pc:spChg>
      </pc:sldChg>
      <pc:sldChg chg="modSp add mod ord">
        <pc:chgData name="Geneviève Robitaille Côté" userId="2db7e064-3eb1-44c0-a47b-7be039add8ba" providerId="ADAL" clId="{204F3F2E-C4C2-413E-BE58-60A9A5E19978}" dt="2023-09-13T23:56:04.864" v="1977" actId="20577"/>
        <pc:sldMkLst>
          <pc:docMk/>
          <pc:sldMk cId="898292148" sldId="273"/>
        </pc:sldMkLst>
        <pc:spChg chg="mod">
          <ac:chgData name="Geneviève Robitaille Côté" userId="2db7e064-3eb1-44c0-a47b-7be039add8ba" providerId="ADAL" clId="{204F3F2E-C4C2-413E-BE58-60A9A5E19978}" dt="2023-09-13T23:51:30.243" v="1385" actId="20577"/>
          <ac:spMkLst>
            <pc:docMk/>
            <pc:sldMk cId="898292148" sldId="273"/>
            <ac:spMk id="2" creationId="{0330EC3B-E95D-4931-AE59-0A9550EBBE38}"/>
          </ac:spMkLst>
        </pc:spChg>
        <pc:spChg chg="mod">
          <ac:chgData name="Geneviève Robitaille Côté" userId="2db7e064-3eb1-44c0-a47b-7be039add8ba" providerId="ADAL" clId="{204F3F2E-C4C2-413E-BE58-60A9A5E19978}" dt="2023-09-13T23:56:04.864" v="1977" actId="20577"/>
          <ac:spMkLst>
            <pc:docMk/>
            <pc:sldMk cId="898292148" sldId="273"/>
            <ac:spMk id="3" creationId="{780FFC61-D73D-4E99-813C-3542CBF56840}"/>
          </ac:spMkLst>
        </pc:spChg>
      </pc:sldChg>
      <pc:sldChg chg="modSp add mod">
        <pc:chgData name="Geneviève Robitaille Côté" userId="2db7e064-3eb1-44c0-a47b-7be039add8ba" providerId="ADAL" clId="{204F3F2E-C4C2-413E-BE58-60A9A5E19978}" dt="2023-09-13T23:59:20.558" v="2332" actId="20577"/>
        <pc:sldMkLst>
          <pc:docMk/>
          <pc:sldMk cId="1372712174" sldId="274"/>
        </pc:sldMkLst>
        <pc:spChg chg="mod">
          <ac:chgData name="Geneviève Robitaille Côté" userId="2db7e064-3eb1-44c0-a47b-7be039add8ba" providerId="ADAL" clId="{204F3F2E-C4C2-413E-BE58-60A9A5E19978}" dt="2023-09-13T23:59:20.558" v="2332" actId="20577"/>
          <ac:spMkLst>
            <pc:docMk/>
            <pc:sldMk cId="1372712174" sldId="274"/>
            <ac:spMk id="3" creationId="{780FFC61-D73D-4E99-813C-3542CBF56840}"/>
          </ac:spMkLst>
        </pc:spChg>
      </pc:sldChg>
      <pc:sldChg chg="modSp new mod ord">
        <pc:chgData name="Geneviève Robitaille Côté" userId="2db7e064-3eb1-44c0-a47b-7be039add8ba" providerId="ADAL" clId="{204F3F2E-C4C2-413E-BE58-60A9A5E19978}" dt="2023-09-18T13:45:53.421" v="2359" actId="20577"/>
        <pc:sldMkLst>
          <pc:docMk/>
          <pc:sldMk cId="3723422390" sldId="275"/>
        </pc:sldMkLst>
        <pc:spChg chg="mod">
          <ac:chgData name="Geneviève Robitaille Côté" userId="2db7e064-3eb1-44c0-a47b-7be039add8ba" providerId="ADAL" clId="{204F3F2E-C4C2-413E-BE58-60A9A5E19978}" dt="2023-09-18T13:41:21.460" v="2346" actId="20577"/>
          <ac:spMkLst>
            <pc:docMk/>
            <pc:sldMk cId="3723422390" sldId="275"/>
            <ac:spMk id="2" creationId="{6854C95F-87CA-D290-8423-1635EC217F88}"/>
          </ac:spMkLst>
        </pc:spChg>
        <pc:spChg chg="mod">
          <ac:chgData name="Geneviève Robitaille Côté" userId="2db7e064-3eb1-44c0-a47b-7be039add8ba" providerId="ADAL" clId="{204F3F2E-C4C2-413E-BE58-60A9A5E19978}" dt="2023-09-18T13:45:53.421" v="2359" actId="20577"/>
          <ac:spMkLst>
            <pc:docMk/>
            <pc:sldMk cId="3723422390" sldId="275"/>
            <ac:spMk id="3" creationId="{3F3B8D75-E562-802A-85E5-0A52293390F7}"/>
          </ac:spMkLst>
        </pc:spChg>
      </pc:sldChg>
      <pc:sldChg chg="modSp add mod ord">
        <pc:chgData name="Geneviève Robitaille Côté" userId="2db7e064-3eb1-44c0-a47b-7be039add8ba" providerId="ADAL" clId="{204F3F2E-C4C2-413E-BE58-60A9A5E19978}" dt="2023-09-18T13:43:48.972" v="2350"/>
        <pc:sldMkLst>
          <pc:docMk/>
          <pc:sldMk cId="1683506179" sldId="276"/>
        </pc:sldMkLst>
        <pc:spChg chg="mod">
          <ac:chgData name="Geneviève Robitaille Côté" userId="2db7e064-3eb1-44c0-a47b-7be039add8ba" providerId="ADAL" clId="{204F3F2E-C4C2-413E-BE58-60A9A5E19978}" dt="2023-09-18T13:43:48.972" v="2350"/>
          <ac:spMkLst>
            <pc:docMk/>
            <pc:sldMk cId="1683506179" sldId="276"/>
            <ac:spMk id="3" creationId="{5B603B24-6C7F-4EF8-9935-8FAB7E4C0335}"/>
          </ac:spMkLst>
        </pc:spChg>
      </pc:sldChg>
      <pc:sldChg chg="modSp new mod ord">
        <pc:chgData name="Geneviève Robitaille Côté" userId="2db7e064-3eb1-44c0-a47b-7be039add8ba" providerId="ADAL" clId="{204F3F2E-C4C2-413E-BE58-60A9A5E19978}" dt="2023-09-18T13:50:08.481" v="2388" actId="5793"/>
        <pc:sldMkLst>
          <pc:docMk/>
          <pc:sldMk cId="2334852011" sldId="277"/>
        </pc:sldMkLst>
        <pc:spChg chg="mod">
          <ac:chgData name="Geneviève Robitaille Côté" userId="2db7e064-3eb1-44c0-a47b-7be039add8ba" providerId="ADAL" clId="{204F3F2E-C4C2-413E-BE58-60A9A5E19978}" dt="2023-09-18T13:47:28.075" v="2381" actId="20577"/>
          <ac:spMkLst>
            <pc:docMk/>
            <pc:sldMk cId="2334852011" sldId="277"/>
            <ac:spMk id="2" creationId="{35FE7B17-489F-1945-DCDE-67A3D4877395}"/>
          </ac:spMkLst>
        </pc:spChg>
        <pc:spChg chg="mod">
          <ac:chgData name="Geneviève Robitaille Côté" userId="2db7e064-3eb1-44c0-a47b-7be039add8ba" providerId="ADAL" clId="{204F3F2E-C4C2-413E-BE58-60A9A5E19978}" dt="2023-09-18T13:50:08.481" v="2388" actId="5793"/>
          <ac:spMkLst>
            <pc:docMk/>
            <pc:sldMk cId="2334852011" sldId="277"/>
            <ac:spMk id="3" creationId="{4242A868-685C-7FCF-2E17-DF8A44837BE9}"/>
          </ac:spMkLst>
        </pc:spChg>
      </pc:sldChg>
      <pc:sldChg chg="modSp add mod">
        <pc:chgData name="Geneviève Robitaille Côté" userId="2db7e064-3eb1-44c0-a47b-7be039add8ba" providerId="ADAL" clId="{204F3F2E-C4C2-413E-BE58-60A9A5E19978}" dt="2023-09-18T14:00:01.123" v="2525" actId="113"/>
        <pc:sldMkLst>
          <pc:docMk/>
          <pc:sldMk cId="2100454931" sldId="278"/>
        </pc:sldMkLst>
        <pc:spChg chg="mod">
          <ac:chgData name="Geneviève Robitaille Côté" userId="2db7e064-3eb1-44c0-a47b-7be039add8ba" providerId="ADAL" clId="{204F3F2E-C4C2-413E-BE58-60A9A5E19978}" dt="2023-09-18T13:56:57.791" v="2390" actId="20577"/>
          <ac:spMkLst>
            <pc:docMk/>
            <pc:sldMk cId="2100454931" sldId="278"/>
            <ac:spMk id="2" creationId="{0330EC3B-E95D-4931-AE59-0A9550EBBE38}"/>
          </ac:spMkLst>
        </pc:spChg>
        <pc:spChg chg="mod">
          <ac:chgData name="Geneviève Robitaille Côté" userId="2db7e064-3eb1-44c0-a47b-7be039add8ba" providerId="ADAL" clId="{204F3F2E-C4C2-413E-BE58-60A9A5E19978}" dt="2023-09-18T14:00:01.123" v="2525" actId="113"/>
          <ac:spMkLst>
            <pc:docMk/>
            <pc:sldMk cId="2100454931" sldId="278"/>
            <ac:spMk id="3" creationId="{780FFC61-D73D-4E99-813C-3542CBF568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C79D8B4-8B5E-4473-9C39-C3CD1027B84C}" type="datetimeFigureOut">
              <a:rPr lang="fr-CA" smtClean="0"/>
              <a:t>2023-09-18</a:t>
            </a:fld>
            <a:endParaRPr lang="fr-CA"/>
          </a:p>
        </p:txBody>
      </p:sp>
      <p:sp>
        <p:nvSpPr>
          <p:cNvPr id="5" name="Footer Placeholder 4"/>
          <p:cNvSpPr>
            <a:spLocks noGrp="1"/>
          </p:cNvSpPr>
          <p:nvPr>
            <p:ph type="ftr" sz="quarter" idx="11"/>
          </p:nvPr>
        </p:nvSpPr>
        <p:spPr>
          <a:xfrm>
            <a:off x="2416500" y="329307"/>
            <a:ext cx="4973915" cy="309201"/>
          </a:xfrm>
        </p:spPr>
        <p:txBody>
          <a:bodyPr/>
          <a:lstStyle/>
          <a:p>
            <a:endParaRPr lang="fr-CA"/>
          </a:p>
        </p:txBody>
      </p:sp>
      <p:sp>
        <p:nvSpPr>
          <p:cNvPr id="6" name="Slide Number Placeholder 5"/>
          <p:cNvSpPr>
            <a:spLocks noGrp="1"/>
          </p:cNvSpPr>
          <p:nvPr>
            <p:ph type="sldNum" sz="quarter" idx="12"/>
          </p:nvPr>
        </p:nvSpPr>
        <p:spPr>
          <a:xfrm>
            <a:off x="1437664" y="798973"/>
            <a:ext cx="811019" cy="503578"/>
          </a:xfrm>
        </p:spPr>
        <p:txBody>
          <a:bodyPr/>
          <a:lstStyle/>
          <a:p>
            <a:fld id="{BA1AC7D1-076E-4DB5-93EF-15ED7FED7FBF}" type="slidenum">
              <a:rPr lang="fr-CA" smtClean="0"/>
              <a:t>‹n°›</a:t>
            </a:fld>
            <a:endParaRPr lang="fr-C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1961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79D8B4-8B5E-4473-9C39-C3CD1027B84C}" type="datetimeFigureOut">
              <a:rPr lang="fr-CA" smtClean="0"/>
              <a:t>2023-09-18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BA1AC7D1-076E-4DB5-93EF-15ED7FED7FBF}" type="slidenum">
              <a:rPr lang="fr-CA" smtClean="0"/>
              <a:t>‹n°›</a:t>
            </a:fld>
            <a:endParaRPr lang="fr-C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9844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79D8B4-8B5E-4473-9C39-C3CD1027B84C}" type="datetimeFigureOut">
              <a:rPr lang="fr-CA" smtClean="0"/>
              <a:t>2023-09-18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BA1AC7D1-076E-4DB5-93EF-15ED7FED7FBF}" type="slidenum">
              <a:rPr lang="fr-CA" smtClean="0"/>
              <a:t>‹n°›</a:t>
            </a:fld>
            <a:endParaRPr lang="fr-C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098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79D8B4-8B5E-4473-9C39-C3CD1027B84C}" type="datetimeFigureOut">
              <a:rPr lang="fr-CA" smtClean="0"/>
              <a:t>2023-09-18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BA1AC7D1-076E-4DB5-93EF-15ED7FED7FBF}" type="slidenum">
              <a:rPr lang="fr-CA" smtClean="0"/>
              <a:t>‹n°›</a:t>
            </a:fld>
            <a:endParaRPr lang="fr-C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1893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C79D8B4-8B5E-4473-9C39-C3CD1027B84C}" type="datetimeFigureOut">
              <a:rPr lang="fr-CA" smtClean="0"/>
              <a:t>2023-09-18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BA1AC7D1-076E-4DB5-93EF-15ED7FED7FBF}" type="slidenum">
              <a:rPr lang="fr-CA" smtClean="0"/>
              <a:t>‹n°›</a:t>
            </a:fld>
            <a:endParaRPr lang="fr-C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111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C79D8B4-8B5E-4473-9C39-C3CD1027B84C}" type="datetimeFigureOut">
              <a:rPr lang="fr-CA" smtClean="0"/>
              <a:t>2023-09-18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BA1AC7D1-076E-4DB5-93EF-15ED7FED7FBF}" type="slidenum">
              <a:rPr lang="fr-CA" smtClean="0"/>
              <a:t>‹n°›</a:t>
            </a:fld>
            <a:endParaRPr lang="fr-C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112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C79D8B4-8B5E-4473-9C39-C3CD1027B84C}" type="datetimeFigureOut">
              <a:rPr lang="fr-CA" smtClean="0"/>
              <a:t>2023-09-18</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BA1AC7D1-076E-4DB5-93EF-15ED7FED7FBF}" type="slidenum">
              <a:rPr lang="fr-CA" smtClean="0"/>
              <a:t>‹n°›</a:t>
            </a:fld>
            <a:endParaRPr lang="fr-C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391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C79D8B4-8B5E-4473-9C39-C3CD1027B84C}" type="datetimeFigureOut">
              <a:rPr lang="fr-CA" smtClean="0"/>
              <a:t>2023-09-18</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BA1AC7D1-076E-4DB5-93EF-15ED7FED7FBF}" type="slidenum">
              <a:rPr lang="fr-CA" smtClean="0"/>
              <a:t>‹n°›</a:t>
            </a:fld>
            <a:endParaRPr lang="fr-C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61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9D8B4-8B5E-4473-9C39-C3CD1027B84C}" type="datetimeFigureOut">
              <a:rPr lang="fr-CA" smtClean="0"/>
              <a:t>2023-09-18</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BA1AC7D1-076E-4DB5-93EF-15ED7FED7FBF}" type="slidenum">
              <a:rPr lang="fr-CA" smtClean="0"/>
              <a:t>‹n°›</a:t>
            </a:fld>
            <a:endParaRPr lang="fr-CA"/>
          </a:p>
        </p:txBody>
      </p:sp>
    </p:spTree>
    <p:extLst>
      <p:ext uri="{BB962C8B-B14F-4D97-AF65-F5344CB8AC3E}">
        <p14:creationId xmlns:p14="http://schemas.microsoft.com/office/powerpoint/2010/main" val="194596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C79D8B4-8B5E-4473-9C39-C3CD1027B84C}" type="datetimeFigureOut">
              <a:rPr lang="fr-CA" smtClean="0"/>
              <a:t>2023-09-18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BA1AC7D1-076E-4DB5-93EF-15ED7FED7FBF}" type="slidenum">
              <a:rPr lang="fr-CA" smtClean="0"/>
              <a:t>‹n°›</a:t>
            </a:fld>
            <a:endParaRPr lang="fr-C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934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C79D8B4-8B5E-4473-9C39-C3CD1027B84C}" type="datetimeFigureOut">
              <a:rPr lang="fr-CA" smtClean="0"/>
              <a:t>2023-09-18</a:t>
            </a:fld>
            <a:endParaRPr lang="fr-CA"/>
          </a:p>
        </p:txBody>
      </p:sp>
      <p:sp>
        <p:nvSpPr>
          <p:cNvPr id="6" name="Footer Placeholder 5"/>
          <p:cNvSpPr>
            <a:spLocks noGrp="1"/>
          </p:cNvSpPr>
          <p:nvPr>
            <p:ph type="ftr" sz="quarter" idx="11"/>
          </p:nvPr>
        </p:nvSpPr>
        <p:spPr>
          <a:xfrm>
            <a:off x="1447382" y="318640"/>
            <a:ext cx="5541004" cy="320931"/>
          </a:xfrm>
        </p:spPr>
        <p:txBody>
          <a:bodyPr/>
          <a:lstStyle/>
          <a:p>
            <a:endParaRPr lang="fr-CA"/>
          </a:p>
        </p:txBody>
      </p:sp>
      <p:sp>
        <p:nvSpPr>
          <p:cNvPr id="7" name="Slide Number Placeholder 6"/>
          <p:cNvSpPr>
            <a:spLocks noGrp="1"/>
          </p:cNvSpPr>
          <p:nvPr>
            <p:ph type="sldNum" sz="quarter" idx="12"/>
          </p:nvPr>
        </p:nvSpPr>
        <p:spPr/>
        <p:txBody>
          <a:bodyPr/>
          <a:lstStyle/>
          <a:p>
            <a:fld id="{BA1AC7D1-076E-4DB5-93EF-15ED7FED7FBF}" type="slidenum">
              <a:rPr lang="fr-CA" smtClean="0"/>
              <a:t>‹n°›</a:t>
            </a:fld>
            <a:endParaRPr lang="fr-C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0509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C79D8B4-8B5E-4473-9C39-C3CD1027B84C}" type="datetimeFigureOut">
              <a:rPr lang="fr-CA" smtClean="0"/>
              <a:t>2023-09-18</a:t>
            </a:fld>
            <a:endParaRPr lang="fr-C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A1AC7D1-076E-4DB5-93EF-15ED7FED7FBF}" type="slidenum">
              <a:rPr lang="fr-CA" smtClean="0"/>
              <a:t>‹n°›</a:t>
            </a:fld>
            <a:endParaRPr lang="fr-C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0161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LcT94ChHXX4" TargetMode="External"/><Relationship Id="rId2" Type="http://schemas.openxmlformats.org/officeDocument/2006/relationships/hyperlink" Target="https://youtu.be/Bvj9hjsvKTg?si=Gc5yyXQNq9RIVTO5" TargetMode="External"/><Relationship Id="rId1" Type="http://schemas.openxmlformats.org/officeDocument/2006/relationships/slideLayout" Target="../slideLayouts/slideLayout2.xml"/><Relationship Id="rId5" Type="http://schemas.openxmlformats.org/officeDocument/2006/relationships/hyperlink" Target="https://www.youtube.com/watch?v=UVLaMSTM26E" TargetMode="External"/><Relationship Id="rId4" Type="http://schemas.openxmlformats.org/officeDocument/2006/relationships/hyperlink" Target="https://www.youtube.com/watch?v=ZXt5eWs4WF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facebook.com/events/28114431134569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tfIRvOR6ABA" TargetMode="External"/><Relationship Id="rId2" Type="http://schemas.openxmlformats.org/officeDocument/2006/relationships/hyperlink" Target="https://www.youtube.com/watch?v=sz4chrK8hW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endrillon.c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endrillon.ca/" TargetMode="External"/><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ci.radio-canada.ca/nouvelle/2006827/aide-alimentaire-enfant-pauvrete-epicerie-inflation" TargetMode="External"/><Relationship Id="rId2" Type="http://schemas.openxmlformats.org/officeDocument/2006/relationships/hyperlink" Target="https://www150.statcan.gc.ca/n1/pub/11-627-m/11-627-m2023021-fra.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C8F5E0-DEBF-4B5D-B9DD-E184208ACDB9}"/>
              </a:ext>
            </a:extLst>
          </p:cNvPr>
          <p:cNvSpPr>
            <a:spLocks noGrp="1"/>
          </p:cNvSpPr>
          <p:nvPr>
            <p:ph type="ctrTitle"/>
          </p:nvPr>
        </p:nvSpPr>
        <p:spPr/>
        <p:txBody>
          <a:bodyPr/>
          <a:lstStyle/>
          <a:p>
            <a:r>
              <a:rPr lang="fr-CA" dirty="0"/>
              <a:t>Exclusion et marginalisation</a:t>
            </a:r>
          </a:p>
        </p:txBody>
      </p:sp>
      <p:sp>
        <p:nvSpPr>
          <p:cNvPr id="3" name="Sous-titre 2">
            <a:extLst>
              <a:ext uri="{FF2B5EF4-FFF2-40B4-BE49-F238E27FC236}">
                <a16:creationId xmlns:a16="http://schemas.microsoft.com/office/drawing/2014/main" id="{2F0AAA4D-7CEF-4466-BF80-F87C8B7E658B}"/>
              </a:ext>
            </a:extLst>
          </p:cNvPr>
          <p:cNvSpPr>
            <a:spLocks noGrp="1"/>
          </p:cNvSpPr>
          <p:nvPr>
            <p:ph type="subTitle" idx="1"/>
          </p:nvPr>
        </p:nvSpPr>
        <p:spPr/>
        <p:txBody>
          <a:bodyPr/>
          <a:lstStyle/>
          <a:p>
            <a:r>
              <a:rPr lang="fr-CA" dirty="0"/>
              <a:t>Geneviève </a:t>
            </a:r>
            <a:r>
              <a:rPr lang="fr-CA" dirty="0" err="1"/>
              <a:t>robitaille</a:t>
            </a:r>
            <a:r>
              <a:rPr lang="fr-CA" dirty="0"/>
              <a:t>-côté, 2023</a:t>
            </a:r>
          </a:p>
        </p:txBody>
      </p:sp>
    </p:spTree>
    <p:extLst>
      <p:ext uri="{BB962C8B-B14F-4D97-AF65-F5344CB8AC3E}">
        <p14:creationId xmlns:p14="http://schemas.microsoft.com/office/powerpoint/2010/main" val="916387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54C95F-87CA-D290-8423-1635EC217F88}"/>
              </a:ext>
            </a:extLst>
          </p:cNvPr>
          <p:cNvSpPr>
            <a:spLocks noGrp="1"/>
          </p:cNvSpPr>
          <p:nvPr>
            <p:ph type="title"/>
          </p:nvPr>
        </p:nvSpPr>
        <p:spPr/>
        <p:txBody>
          <a:bodyPr/>
          <a:lstStyle/>
          <a:p>
            <a:r>
              <a:rPr lang="fr-CA" dirty="0"/>
              <a:t>ITINÉRANCE</a:t>
            </a:r>
          </a:p>
        </p:txBody>
      </p:sp>
      <p:sp>
        <p:nvSpPr>
          <p:cNvPr id="3" name="Espace réservé du contenu 2">
            <a:extLst>
              <a:ext uri="{FF2B5EF4-FFF2-40B4-BE49-F238E27FC236}">
                <a16:creationId xmlns:a16="http://schemas.microsoft.com/office/drawing/2014/main" id="{3F3B8D75-E562-802A-85E5-0A52293390F7}"/>
              </a:ext>
            </a:extLst>
          </p:cNvPr>
          <p:cNvSpPr>
            <a:spLocks noGrp="1"/>
          </p:cNvSpPr>
          <p:nvPr>
            <p:ph idx="1"/>
          </p:nvPr>
        </p:nvSpPr>
        <p:spPr/>
        <p:txBody>
          <a:bodyPr/>
          <a:lstStyle/>
          <a:p>
            <a:r>
              <a:rPr lang="fr-CA" dirty="0">
                <a:hlinkClick r:id="rId2"/>
              </a:rPr>
              <a:t>https://youtu.be/Bvj9hjsvKTg?si=Gc5yyXQNq9RIVTO5</a:t>
            </a:r>
            <a:endParaRPr lang="fr-CA" dirty="0"/>
          </a:p>
          <a:p>
            <a:r>
              <a:rPr lang="fr-CA" dirty="0">
                <a:hlinkClick r:id="rId3"/>
              </a:rPr>
              <a:t>https://www.youtube.com/watch?v=LcT94ChHXX4</a:t>
            </a:r>
            <a:endParaRPr lang="fr-CA" dirty="0"/>
          </a:p>
          <a:p>
            <a:endParaRPr lang="fr-CA" dirty="0"/>
          </a:p>
          <a:p>
            <a:endParaRPr lang="fr-CA" dirty="0"/>
          </a:p>
          <a:p>
            <a:r>
              <a:rPr lang="fr-CA" dirty="0">
                <a:hlinkClick r:id="rId4"/>
              </a:rPr>
              <a:t>https://www.youtube.com/watch?v=ZXt5eWs4WFk</a:t>
            </a:r>
            <a:endParaRPr lang="fr-CA" dirty="0"/>
          </a:p>
          <a:p>
            <a:r>
              <a:rPr lang="fr-CA" dirty="0">
                <a:hlinkClick r:id="rId5"/>
              </a:rPr>
              <a:t>https://www.youtube.com/watch?v=UVLaMSTM26E</a:t>
            </a:r>
            <a:endParaRPr lang="fr-CA" dirty="0"/>
          </a:p>
          <a:p>
            <a:endParaRPr lang="fr-CA" dirty="0"/>
          </a:p>
        </p:txBody>
      </p:sp>
    </p:spTree>
    <p:extLst>
      <p:ext uri="{BB962C8B-B14F-4D97-AF65-F5344CB8AC3E}">
        <p14:creationId xmlns:p14="http://schemas.microsoft.com/office/powerpoint/2010/main" val="3723422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lstStyle/>
          <a:p>
            <a:r>
              <a:rPr lang="fr-CA" dirty="0"/>
              <a:t>L’ITINÉRANCE : 3 TYPES</a:t>
            </a:r>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p:txBody>
          <a:bodyPr>
            <a:normAutofit/>
          </a:bodyPr>
          <a:lstStyle/>
          <a:p>
            <a:pPr marL="0" indent="0" algn="ctr">
              <a:buNone/>
            </a:pPr>
            <a:r>
              <a:rPr lang="fr-CA" sz="2800" dirty="0">
                <a:effectLst/>
                <a:latin typeface="Times New Roman" panose="02020603050405020304" pitchFamily="18" charset="0"/>
                <a:ea typeface="Times New Roman" panose="02020603050405020304" pitchFamily="18" charset="0"/>
              </a:rPr>
              <a:t>Situationnelle ou transitoire</a:t>
            </a:r>
          </a:p>
          <a:p>
            <a:pPr marL="0" indent="0" algn="ctr">
              <a:buNone/>
            </a:pPr>
            <a:endParaRPr lang="fr-CA" sz="2800" dirty="0">
              <a:effectLst/>
              <a:latin typeface="Times New Roman" panose="02020603050405020304" pitchFamily="18" charset="0"/>
              <a:ea typeface="Times New Roman" panose="02020603050405020304" pitchFamily="18" charset="0"/>
            </a:endParaRPr>
          </a:p>
          <a:p>
            <a:pPr marL="0" indent="0" algn="ctr">
              <a:buNone/>
            </a:pPr>
            <a:r>
              <a:rPr lang="fr-CA" sz="2800" dirty="0">
                <a:effectLst/>
                <a:latin typeface="Times New Roman" panose="02020603050405020304" pitchFamily="18" charset="0"/>
                <a:ea typeface="Times New Roman" panose="02020603050405020304" pitchFamily="18" charset="0"/>
              </a:rPr>
              <a:t>Épisodique ou cyclique</a:t>
            </a:r>
          </a:p>
          <a:p>
            <a:pPr marL="0" indent="0" algn="ctr">
              <a:buNone/>
            </a:pPr>
            <a:endParaRPr lang="fr-CA" sz="2800" dirty="0">
              <a:effectLst/>
              <a:latin typeface="Times New Roman" panose="02020603050405020304" pitchFamily="18" charset="0"/>
              <a:ea typeface="Times New Roman" panose="02020603050405020304" pitchFamily="18" charset="0"/>
            </a:endParaRPr>
          </a:p>
          <a:p>
            <a:pPr marL="0" indent="0" algn="ctr">
              <a:buNone/>
            </a:pPr>
            <a:r>
              <a:rPr lang="fr-CA" sz="2800" dirty="0">
                <a:effectLst/>
                <a:latin typeface="Times New Roman" panose="02020603050405020304" pitchFamily="18" charset="0"/>
                <a:ea typeface="Times New Roman" panose="02020603050405020304" pitchFamily="18" charset="0"/>
              </a:rPr>
              <a:t>Chronique</a:t>
            </a:r>
          </a:p>
          <a:p>
            <a:endParaRPr lang="fr-CA" dirty="0"/>
          </a:p>
        </p:txBody>
      </p:sp>
    </p:spTree>
    <p:extLst>
      <p:ext uri="{BB962C8B-B14F-4D97-AF65-F5344CB8AC3E}">
        <p14:creationId xmlns:p14="http://schemas.microsoft.com/office/powerpoint/2010/main" val="346569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lstStyle/>
          <a:p>
            <a:r>
              <a:rPr lang="fr-CA" dirty="0"/>
              <a:t>L’ITINÉRANCE: LES PERSONNES LES PLUS TOUCHÉES</a:t>
            </a:r>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p:txBody>
          <a:bodyPr>
            <a:normAutofit/>
          </a:bodyPr>
          <a:lstStyle/>
          <a:p>
            <a:r>
              <a:rPr lang="fr-CA" sz="1800" cap="all" dirty="0">
                <a:effectLst/>
                <a:latin typeface="Times New Roman" panose="02020603050405020304" pitchFamily="18" charset="0"/>
                <a:ea typeface="Times New Roman" panose="02020603050405020304" pitchFamily="18" charset="0"/>
              </a:rPr>
              <a:t>HOMMES</a:t>
            </a:r>
          </a:p>
          <a:p>
            <a:r>
              <a:rPr lang="fr-CA" sz="1800" cap="all" dirty="0">
                <a:latin typeface="Times New Roman" panose="02020603050405020304" pitchFamily="18" charset="0"/>
                <a:ea typeface="Times New Roman" panose="02020603050405020304" pitchFamily="18" charset="0"/>
              </a:rPr>
              <a:t>FEMMES</a:t>
            </a:r>
          </a:p>
          <a:p>
            <a:r>
              <a:rPr lang="fr-CA" sz="1800" cap="all" dirty="0">
                <a:effectLst/>
                <a:latin typeface="Times New Roman" panose="02020603050405020304" pitchFamily="18" charset="0"/>
                <a:ea typeface="Times New Roman" panose="02020603050405020304" pitchFamily="18" charset="0"/>
              </a:rPr>
              <a:t>JEUNES</a:t>
            </a:r>
          </a:p>
          <a:p>
            <a:r>
              <a:rPr lang="fr-CA" sz="1800" cap="all" dirty="0">
                <a:latin typeface="Times New Roman" panose="02020603050405020304" pitchFamily="18" charset="0"/>
                <a:ea typeface="Times New Roman" panose="02020603050405020304" pitchFamily="18" charset="0"/>
              </a:rPr>
              <a:t>FAMILLES</a:t>
            </a:r>
          </a:p>
          <a:p>
            <a:r>
              <a:rPr lang="fr-CA" sz="1800" cap="all" dirty="0">
                <a:effectLst/>
                <a:latin typeface="Times New Roman" panose="02020603050405020304" pitchFamily="18" charset="0"/>
                <a:ea typeface="Times New Roman" panose="02020603050405020304" pitchFamily="18" charset="0"/>
              </a:rPr>
              <a:t>PERSONNES AINÉ</a:t>
            </a:r>
            <a:r>
              <a:rPr lang="fr-CA" sz="1800" cap="all" dirty="0">
                <a:latin typeface="Times New Roman" panose="02020603050405020304" pitchFamily="18" charset="0"/>
                <a:ea typeface="Times New Roman" panose="02020603050405020304" pitchFamily="18" charset="0"/>
              </a:rPr>
              <a:t>ES</a:t>
            </a:r>
          </a:p>
          <a:p>
            <a:r>
              <a:rPr lang="fr-CA" sz="1800" cap="all" dirty="0">
                <a:latin typeface="Times New Roman" panose="02020603050405020304" pitchFamily="18" charset="0"/>
                <a:ea typeface="Times New Roman" panose="02020603050405020304" pitchFamily="18" charset="0"/>
              </a:rPr>
              <a:t>AUTOCHTONES ET COMMUNAUTÉS CULTURELLES</a:t>
            </a:r>
          </a:p>
          <a:p>
            <a:r>
              <a:rPr lang="fr-CA" sz="1800" cap="all" dirty="0">
                <a:effectLst/>
                <a:latin typeface="Times New Roman" panose="02020603050405020304" pitchFamily="18" charset="0"/>
                <a:ea typeface="Times New Roman" panose="02020603050405020304" pitchFamily="18" charset="0"/>
              </a:rPr>
              <a:t>LES PERSONNES QUI VIVENT AVEC DES PROBLÈMES DE SANTÉ MENTALE</a:t>
            </a:r>
            <a:endParaRPr lang="fr-CA" sz="2800" dirty="0">
              <a:effectLst/>
              <a:latin typeface="Times New Roman" panose="02020603050405020304" pitchFamily="18" charset="0"/>
              <a:ea typeface="Times New Roman" panose="02020603050405020304" pitchFamily="18" charset="0"/>
            </a:endParaRPr>
          </a:p>
          <a:p>
            <a:endParaRPr lang="fr-CA" dirty="0"/>
          </a:p>
        </p:txBody>
      </p:sp>
    </p:spTree>
    <p:extLst>
      <p:ext uri="{BB962C8B-B14F-4D97-AF65-F5344CB8AC3E}">
        <p14:creationId xmlns:p14="http://schemas.microsoft.com/office/powerpoint/2010/main" val="2136101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lstStyle/>
          <a:p>
            <a:r>
              <a:rPr lang="fr-CA" dirty="0"/>
              <a:t>L’ITINÉRANCE: L’INTERVENTION</a:t>
            </a:r>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p:txBody>
          <a:bodyPr>
            <a:normAutofit/>
          </a:bodyPr>
          <a:lstStyle/>
          <a:p>
            <a:pPr marL="0" indent="0">
              <a:buNone/>
            </a:pPr>
            <a:r>
              <a:rPr lang="fr-CA" sz="2400" dirty="0">
                <a:effectLst/>
                <a:latin typeface="Times New Roman" panose="02020603050405020304" pitchFamily="18" charset="0"/>
                <a:ea typeface="Times New Roman" panose="02020603050405020304" pitchFamily="18" charset="0"/>
              </a:rPr>
              <a:t>Les intervenants qui travaillent auprès des personnes vivant l’itinérance</a:t>
            </a:r>
            <a:r>
              <a:rPr lang="fr-CA" sz="2400" dirty="0">
                <a:latin typeface="Times New Roman" panose="02020603050405020304" pitchFamily="18" charset="0"/>
                <a:ea typeface="Times New Roman" panose="02020603050405020304" pitchFamily="18" charset="0"/>
              </a:rPr>
              <a:t> doivent être à l’affut des besoins des personnes qu’ils accompagnent. </a:t>
            </a:r>
          </a:p>
          <a:p>
            <a:pPr marL="0" indent="0">
              <a:buNone/>
            </a:pPr>
            <a:r>
              <a:rPr lang="fr-CA" sz="2400" dirty="0">
                <a:effectLst/>
                <a:latin typeface="Times New Roman" panose="02020603050405020304" pitchFamily="18" charset="0"/>
                <a:ea typeface="Times New Roman" panose="02020603050405020304" pitchFamily="18" charset="0"/>
              </a:rPr>
              <a:t>L</a:t>
            </a:r>
            <a:r>
              <a:rPr lang="fr-CA" sz="2400" dirty="0">
                <a:latin typeface="Times New Roman" panose="02020603050405020304" pitchFamily="18" charset="0"/>
                <a:ea typeface="Times New Roman" panose="02020603050405020304" pitchFamily="18" charset="0"/>
              </a:rPr>
              <a:t>e développement d’un lien de confiance est la clé dans l’intervention. Il peut arriver qu’un intervenant utilise la relation de type utilitaire pour créer ce lien.</a:t>
            </a:r>
          </a:p>
          <a:p>
            <a:pPr marL="0" indent="0">
              <a:buNone/>
            </a:pPr>
            <a:r>
              <a:rPr lang="fr-CA" sz="2400" dirty="0">
                <a:effectLst/>
                <a:latin typeface="Times New Roman" panose="02020603050405020304" pitchFamily="18" charset="0"/>
                <a:ea typeface="Times New Roman" panose="02020603050405020304" pitchFamily="18" charset="0"/>
              </a:rPr>
              <a:t>L’intervenant jour aussi, souvent, le rôle d’intermédiaire (de pont) entre les ressources et les personnes qui en ont besoin.</a:t>
            </a:r>
          </a:p>
          <a:p>
            <a:endParaRPr lang="fr-CA" dirty="0"/>
          </a:p>
        </p:txBody>
      </p:sp>
    </p:spTree>
    <p:extLst>
      <p:ext uri="{BB962C8B-B14F-4D97-AF65-F5344CB8AC3E}">
        <p14:creationId xmlns:p14="http://schemas.microsoft.com/office/powerpoint/2010/main" val="856793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lstStyle/>
          <a:p>
            <a:r>
              <a:rPr lang="fr-CA" dirty="0"/>
              <a:t>L’ITINÉRANCE</a:t>
            </a:r>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p:txBody>
          <a:bodyPr>
            <a:normAutofit/>
          </a:bodyPr>
          <a:lstStyle/>
          <a:p>
            <a:pPr marL="0" indent="0">
              <a:buNone/>
            </a:pPr>
            <a:r>
              <a:rPr lang="fr-CA" sz="2400" b="1" dirty="0">
                <a:effectLst/>
                <a:latin typeface="Times New Roman" panose="02020603050405020304" pitchFamily="18" charset="0"/>
                <a:ea typeface="Times New Roman" panose="02020603050405020304" pitchFamily="18" charset="0"/>
              </a:rPr>
              <a:t>Nuit des sans-abris </a:t>
            </a:r>
          </a:p>
          <a:p>
            <a:pPr marL="0" indent="0">
              <a:buNone/>
            </a:pPr>
            <a:r>
              <a:rPr lang="fr-CA" sz="2400" dirty="0">
                <a:effectLst/>
                <a:latin typeface="Times New Roman" panose="02020603050405020304" pitchFamily="18" charset="0"/>
                <a:ea typeface="Times New Roman" panose="02020603050405020304" pitchFamily="18" charset="0"/>
              </a:rPr>
              <a:t>20 octobre prochain 16h à 22h</a:t>
            </a:r>
          </a:p>
          <a:p>
            <a:pPr marL="0" indent="0">
              <a:buNone/>
            </a:pPr>
            <a:r>
              <a:rPr lang="fr-CA" sz="2400" dirty="0">
                <a:latin typeface="Times New Roman" panose="02020603050405020304" pitchFamily="18" charset="0"/>
                <a:ea typeface="Times New Roman" panose="02020603050405020304" pitchFamily="18" charset="0"/>
              </a:rPr>
              <a:t>Place de l’Université du Québec</a:t>
            </a:r>
          </a:p>
          <a:p>
            <a:pPr marL="0" indent="0">
              <a:buNone/>
            </a:pPr>
            <a:r>
              <a:rPr lang="fr-CA" sz="2400" dirty="0">
                <a:effectLst/>
                <a:latin typeface="Times New Roman" panose="02020603050405020304" pitchFamily="18" charset="0"/>
                <a:ea typeface="Times New Roman" panose="02020603050405020304" pitchFamily="18" charset="0"/>
              </a:rPr>
              <a:t>Événement </a:t>
            </a:r>
            <a:r>
              <a:rPr lang="fr-CA" sz="2400" dirty="0" err="1">
                <a:effectLst/>
                <a:latin typeface="Times New Roman" panose="02020603050405020304" pitchFamily="18" charset="0"/>
                <a:ea typeface="Times New Roman" panose="02020603050405020304" pitchFamily="18" charset="0"/>
              </a:rPr>
              <a:t>facebook</a:t>
            </a:r>
            <a:r>
              <a:rPr lang="fr-CA" sz="2400" dirty="0">
                <a:effectLst/>
                <a:latin typeface="Times New Roman" panose="02020603050405020304" pitchFamily="18" charset="0"/>
                <a:ea typeface="Times New Roman" panose="02020603050405020304" pitchFamily="18" charset="0"/>
              </a:rPr>
              <a:t>: </a:t>
            </a:r>
            <a:r>
              <a:rPr lang="fr-CA" sz="2400" dirty="0">
                <a:effectLst/>
                <a:latin typeface="Times New Roman" panose="02020603050405020304" pitchFamily="18" charset="0"/>
                <a:ea typeface="Times New Roman" panose="02020603050405020304" pitchFamily="18" charset="0"/>
                <a:hlinkClick r:id="rId2"/>
              </a:rPr>
              <a:t>https://www.facebook.com/events/281144311345699/</a:t>
            </a:r>
            <a:endParaRPr lang="fr-CA" sz="2400" dirty="0">
              <a:effectLst/>
              <a:latin typeface="Times New Roman" panose="02020603050405020304" pitchFamily="18" charset="0"/>
              <a:ea typeface="Times New Roman" panose="02020603050405020304" pitchFamily="18" charset="0"/>
            </a:endParaRPr>
          </a:p>
          <a:p>
            <a:pPr marL="0" indent="0">
              <a:buNone/>
            </a:pPr>
            <a:endParaRPr lang="fr-CA" sz="2400" dirty="0">
              <a:effectLst/>
              <a:latin typeface="Times New Roman" panose="02020603050405020304" pitchFamily="18" charset="0"/>
              <a:ea typeface="Times New Roman" panose="02020603050405020304" pitchFamily="18" charset="0"/>
            </a:endParaRPr>
          </a:p>
          <a:p>
            <a:endParaRPr lang="fr-CA" dirty="0"/>
          </a:p>
        </p:txBody>
      </p:sp>
    </p:spTree>
    <p:extLst>
      <p:ext uri="{BB962C8B-B14F-4D97-AF65-F5344CB8AC3E}">
        <p14:creationId xmlns:p14="http://schemas.microsoft.com/office/powerpoint/2010/main" val="2100454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FE7B17-489F-1945-DCDE-67A3D4877395}"/>
              </a:ext>
            </a:extLst>
          </p:cNvPr>
          <p:cNvSpPr>
            <a:spLocks noGrp="1"/>
          </p:cNvSpPr>
          <p:nvPr>
            <p:ph type="title"/>
          </p:nvPr>
        </p:nvSpPr>
        <p:spPr/>
        <p:txBody>
          <a:bodyPr/>
          <a:lstStyle/>
          <a:p>
            <a:r>
              <a:rPr lang="fr-CA" dirty="0"/>
              <a:t>La prostitution</a:t>
            </a:r>
          </a:p>
        </p:txBody>
      </p:sp>
      <p:sp>
        <p:nvSpPr>
          <p:cNvPr id="3" name="Espace réservé du contenu 2">
            <a:extLst>
              <a:ext uri="{FF2B5EF4-FFF2-40B4-BE49-F238E27FC236}">
                <a16:creationId xmlns:a16="http://schemas.microsoft.com/office/drawing/2014/main" id="{4242A868-685C-7FCF-2E17-DF8A44837BE9}"/>
              </a:ext>
            </a:extLst>
          </p:cNvPr>
          <p:cNvSpPr>
            <a:spLocks noGrp="1"/>
          </p:cNvSpPr>
          <p:nvPr>
            <p:ph idx="1"/>
          </p:nvPr>
        </p:nvSpPr>
        <p:spPr/>
        <p:txBody>
          <a:bodyPr/>
          <a:lstStyle/>
          <a:p>
            <a:r>
              <a:rPr lang="fr-CA" dirty="0">
                <a:hlinkClick r:id="rId2"/>
              </a:rPr>
              <a:t>https://www.youtube.com/watch?v=sz4chrK8hWs</a:t>
            </a:r>
            <a:endParaRPr lang="fr-CA" dirty="0"/>
          </a:p>
          <a:p>
            <a:r>
              <a:rPr lang="fr-CA" dirty="0">
                <a:hlinkClick r:id="rId3"/>
              </a:rPr>
              <a:t>https://www.youtube.com/watch?v=tfIRvOR6ABA</a:t>
            </a:r>
            <a:endParaRPr lang="fr-CA" dirty="0"/>
          </a:p>
          <a:p>
            <a:pPr marL="0" indent="0">
              <a:buNone/>
            </a:pPr>
            <a:endParaRPr lang="fr-CA" dirty="0"/>
          </a:p>
        </p:txBody>
      </p:sp>
    </p:spTree>
    <p:extLst>
      <p:ext uri="{BB962C8B-B14F-4D97-AF65-F5344CB8AC3E}">
        <p14:creationId xmlns:p14="http://schemas.microsoft.com/office/powerpoint/2010/main" val="2334852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normAutofit fontScale="90000"/>
          </a:bodyPr>
          <a:lstStyle/>
          <a:p>
            <a:r>
              <a:rPr lang="fr-CA" dirty="0"/>
              <a:t>LA PROSTITUTION: LES FORMES</a:t>
            </a:r>
            <a:br>
              <a:rPr lang="fr-CA" dirty="0"/>
            </a:br>
            <a:r>
              <a:rPr lang="fr-CA" sz="1200" dirty="0"/>
              <a:t>(</a:t>
            </a:r>
            <a:r>
              <a:rPr lang="fr-CA" sz="1200" dirty="0">
                <a:effectLst/>
                <a:latin typeface="Times New Roman" panose="02020603050405020304" pitchFamily="18" charset="0"/>
                <a:ea typeface="Times New Roman" panose="02020603050405020304" pitchFamily="18" charset="0"/>
              </a:rPr>
              <a:t>Source : site internet </a:t>
            </a:r>
            <a:r>
              <a:rPr lang="fr-CA" sz="1200" u="sng" dirty="0">
                <a:solidFill>
                  <a:srgbClr val="0000FF"/>
                </a:solidFill>
                <a:effectLst/>
                <a:latin typeface="Times New Roman" panose="02020603050405020304" pitchFamily="18" charset="0"/>
                <a:ea typeface="Times New Roman" panose="02020603050405020304" pitchFamily="18" charset="0"/>
                <a:hlinkClick r:id="rId2"/>
              </a:rPr>
              <a:t>www.cendrillon.ca</a:t>
            </a:r>
            <a:r>
              <a:rPr lang="fr-CA" sz="1200" dirty="0">
                <a:effectLst/>
                <a:latin typeface="Times New Roman" panose="02020603050405020304" pitchFamily="18" charset="0"/>
                <a:ea typeface="Times New Roman" panose="02020603050405020304" pitchFamily="18" charset="0"/>
              </a:rPr>
              <a:t> élaboré par le PIPQ en collaboration avec le Ministère de la Justice.)</a:t>
            </a:r>
            <a:br>
              <a:rPr lang="fr-CA" sz="1800" dirty="0">
                <a:effectLst/>
                <a:latin typeface="Times New Roman" panose="02020603050405020304" pitchFamily="18" charset="0"/>
                <a:ea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a:xfrm>
            <a:off x="1451579" y="2015732"/>
            <a:ext cx="9603275" cy="4037749"/>
          </a:xfrm>
        </p:spPr>
        <p:txBody>
          <a:bodyPr>
            <a:normAutofit/>
          </a:bodyPr>
          <a:lstStyle/>
          <a:p>
            <a:pPr marL="0" indent="0">
              <a:buNone/>
            </a:pPr>
            <a:r>
              <a:rPr lang="fr-CA" sz="2400" dirty="0">
                <a:effectLst/>
                <a:latin typeface="Times New Roman" panose="02020603050405020304" pitchFamily="18" charset="0"/>
                <a:ea typeface="Times New Roman" panose="02020603050405020304" pitchFamily="18" charset="0"/>
              </a:rPr>
              <a:t>« Se prostitue, celui ou celle qui pour de l’argent ou pour des gratifications donne accès à son corps. »</a:t>
            </a:r>
          </a:p>
          <a:p>
            <a:r>
              <a:rPr lang="fr-CA" dirty="0"/>
              <a:t>PROSTITUTION DE RUE</a:t>
            </a:r>
          </a:p>
          <a:p>
            <a:r>
              <a:rPr lang="fr-CA" dirty="0"/>
              <a:t>PROSTITUTION PAR LES GANG</a:t>
            </a:r>
          </a:p>
          <a:p>
            <a:r>
              <a:rPr lang="fr-CA" dirty="0"/>
              <a:t>PROSTITUTION EN AGENCE</a:t>
            </a:r>
          </a:p>
          <a:p>
            <a:r>
              <a:rPr lang="fr-CA" dirty="0"/>
              <a:t>PROSTITUTION ET SALON DE MASSAGE</a:t>
            </a:r>
          </a:p>
          <a:p>
            <a:r>
              <a:rPr lang="fr-CA" dirty="0"/>
              <a:t>PROSTITUTION ET ÉTABLISSEMENT DE DANSE ÉROTIQUE</a:t>
            </a:r>
          </a:p>
          <a:p>
            <a:pPr marL="0" indent="0">
              <a:buNone/>
            </a:pPr>
            <a:endParaRPr lang="fr-CA" dirty="0"/>
          </a:p>
        </p:txBody>
      </p:sp>
    </p:spTree>
    <p:extLst>
      <p:ext uri="{BB962C8B-B14F-4D97-AF65-F5344CB8AC3E}">
        <p14:creationId xmlns:p14="http://schemas.microsoft.com/office/powerpoint/2010/main" val="2687229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normAutofit fontScale="90000"/>
          </a:bodyPr>
          <a:lstStyle/>
          <a:p>
            <a:r>
              <a:rPr lang="fr-CA" dirty="0"/>
              <a:t>LA PROSTITUTION: Les acteurs</a:t>
            </a:r>
            <a:br>
              <a:rPr lang="fr-CA" dirty="0"/>
            </a:br>
            <a:r>
              <a:rPr lang="fr-CA" sz="1200" dirty="0"/>
              <a:t>(SOURCE: FORMATION DUI PIPQ)</a:t>
            </a:r>
            <a:br>
              <a:rPr lang="fr-CA" sz="1800" dirty="0">
                <a:effectLst/>
                <a:latin typeface="Times New Roman" panose="02020603050405020304" pitchFamily="18" charset="0"/>
                <a:ea typeface="Times New Roman" panose="02020603050405020304" pitchFamily="18" charset="0"/>
              </a:rPr>
            </a:br>
            <a:endParaRPr lang="fr-CA" dirty="0"/>
          </a:p>
        </p:txBody>
      </p:sp>
      <p:sp>
        <p:nvSpPr>
          <p:cNvPr id="7" name="Triangle isocèle 6">
            <a:extLst>
              <a:ext uri="{FF2B5EF4-FFF2-40B4-BE49-F238E27FC236}">
                <a16:creationId xmlns:a16="http://schemas.microsoft.com/office/drawing/2014/main" id="{EA714DBE-B95A-4344-A518-4C6FA09EE3E9}"/>
              </a:ext>
            </a:extLst>
          </p:cNvPr>
          <p:cNvSpPr/>
          <p:nvPr/>
        </p:nvSpPr>
        <p:spPr>
          <a:xfrm>
            <a:off x="3405673" y="2258009"/>
            <a:ext cx="4544009" cy="32083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9" name="ZoneTexte 8">
            <a:extLst>
              <a:ext uri="{FF2B5EF4-FFF2-40B4-BE49-F238E27FC236}">
                <a16:creationId xmlns:a16="http://schemas.microsoft.com/office/drawing/2014/main" id="{0270086E-CEED-45B6-B42E-7E4CC24C5035}"/>
              </a:ext>
            </a:extLst>
          </p:cNvPr>
          <p:cNvSpPr txBox="1"/>
          <p:nvPr/>
        </p:nvSpPr>
        <p:spPr>
          <a:xfrm>
            <a:off x="4209931" y="2618453"/>
            <a:ext cx="3368351" cy="461665"/>
          </a:xfrm>
          <a:prstGeom prst="rect">
            <a:avLst/>
          </a:prstGeom>
          <a:solidFill>
            <a:schemeClr val="bg1">
              <a:lumMod val="75000"/>
            </a:schemeClr>
          </a:solidFill>
        </p:spPr>
        <p:txBody>
          <a:bodyPr wrap="square" rtlCol="0">
            <a:spAutoFit/>
          </a:bodyPr>
          <a:lstStyle/>
          <a:p>
            <a:pPr algn="ctr"/>
            <a:r>
              <a:rPr lang="fr-CA" sz="2400" dirty="0"/>
              <a:t>La personne prostituée</a:t>
            </a:r>
          </a:p>
        </p:txBody>
      </p:sp>
      <p:sp>
        <p:nvSpPr>
          <p:cNvPr id="10" name="Espace réservé du contenu 9">
            <a:extLst>
              <a:ext uri="{FF2B5EF4-FFF2-40B4-BE49-F238E27FC236}">
                <a16:creationId xmlns:a16="http://schemas.microsoft.com/office/drawing/2014/main" id="{E2ACDD3E-1A1D-4855-B83A-531DB555B45D}"/>
              </a:ext>
            </a:extLst>
          </p:cNvPr>
          <p:cNvSpPr txBox="1">
            <a:spLocks noGrp="1"/>
          </p:cNvSpPr>
          <p:nvPr>
            <p:ph idx="1"/>
          </p:nvPr>
        </p:nvSpPr>
        <p:spPr>
          <a:xfrm>
            <a:off x="7078163" y="4790450"/>
            <a:ext cx="5039139" cy="498150"/>
          </a:xfrm>
          <a:prstGeom prst="rect">
            <a:avLst/>
          </a:prstGeom>
          <a:solidFill>
            <a:schemeClr val="bg1">
              <a:lumMod val="75000"/>
            </a:schemeClr>
          </a:solidFill>
        </p:spPr>
        <p:txBody>
          <a:bodyPr wrap="square" rtlCol="0">
            <a:spAutoFit/>
          </a:bodyPr>
          <a:lstStyle/>
          <a:p>
            <a:pPr marL="0" indent="0" algn="ctr">
              <a:buNone/>
            </a:pPr>
            <a:r>
              <a:rPr lang="fr-CA" sz="2400" dirty="0"/>
              <a:t>Le souteneur, le proxénète, le </a:t>
            </a:r>
            <a:r>
              <a:rPr lang="fr-CA" sz="2400" dirty="0" err="1"/>
              <a:t>pimp</a:t>
            </a:r>
            <a:endParaRPr lang="fr-CA" sz="2400" dirty="0"/>
          </a:p>
        </p:txBody>
      </p:sp>
      <p:sp>
        <p:nvSpPr>
          <p:cNvPr id="11" name="ZoneTexte 10">
            <a:extLst>
              <a:ext uri="{FF2B5EF4-FFF2-40B4-BE49-F238E27FC236}">
                <a16:creationId xmlns:a16="http://schemas.microsoft.com/office/drawing/2014/main" id="{3DF3F62A-B964-4988-9EAD-BD369C06191B}"/>
              </a:ext>
            </a:extLst>
          </p:cNvPr>
          <p:cNvSpPr txBox="1"/>
          <p:nvPr/>
        </p:nvSpPr>
        <p:spPr>
          <a:xfrm>
            <a:off x="714670" y="4773414"/>
            <a:ext cx="3368351" cy="461665"/>
          </a:xfrm>
          <a:prstGeom prst="rect">
            <a:avLst/>
          </a:prstGeom>
          <a:solidFill>
            <a:schemeClr val="bg1">
              <a:lumMod val="75000"/>
            </a:schemeClr>
          </a:solidFill>
        </p:spPr>
        <p:txBody>
          <a:bodyPr wrap="square" rtlCol="0">
            <a:spAutoFit/>
          </a:bodyPr>
          <a:lstStyle/>
          <a:p>
            <a:pPr algn="ctr"/>
            <a:r>
              <a:rPr lang="fr-CA" sz="2400" dirty="0"/>
              <a:t>Le client</a:t>
            </a:r>
          </a:p>
        </p:txBody>
      </p:sp>
    </p:spTree>
    <p:extLst>
      <p:ext uri="{BB962C8B-B14F-4D97-AF65-F5344CB8AC3E}">
        <p14:creationId xmlns:p14="http://schemas.microsoft.com/office/powerpoint/2010/main" val="823139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6">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8">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 1">
            <a:extLst>
              <a:ext uri="{FF2B5EF4-FFF2-40B4-BE49-F238E27FC236}">
                <a16:creationId xmlns:a16="http://schemas.microsoft.com/office/drawing/2014/main" id="{F9B4CFA3-8BE2-40E7-BDA1-BC034453AD4D}"/>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3710157" y="643467"/>
            <a:ext cx="4771686" cy="5571066"/>
          </a:xfrm>
          <a:prstGeom prst="rect">
            <a:avLst/>
          </a:prstGeom>
          <a:noFill/>
        </p:spPr>
      </p:pic>
      <p:sp>
        <p:nvSpPr>
          <p:cNvPr id="3" name="ZoneTexte 2">
            <a:extLst>
              <a:ext uri="{FF2B5EF4-FFF2-40B4-BE49-F238E27FC236}">
                <a16:creationId xmlns:a16="http://schemas.microsoft.com/office/drawing/2014/main" id="{764ED58C-C8CD-4F6A-8CF0-0F82F3FF9539}"/>
              </a:ext>
            </a:extLst>
          </p:cNvPr>
          <p:cNvSpPr txBox="1"/>
          <p:nvPr/>
        </p:nvSpPr>
        <p:spPr>
          <a:xfrm>
            <a:off x="653142" y="6034627"/>
            <a:ext cx="10254343" cy="261610"/>
          </a:xfrm>
          <a:prstGeom prst="rect">
            <a:avLst/>
          </a:prstGeom>
          <a:noFill/>
        </p:spPr>
        <p:txBody>
          <a:bodyPr wrap="square" rtlCol="0">
            <a:spAutoFit/>
          </a:bodyPr>
          <a:lstStyle/>
          <a:p>
            <a:r>
              <a:rPr lang="fr-CA" sz="1100" dirty="0"/>
              <a:t>(</a:t>
            </a:r>
            <a:r>
              <a:rPr lang="fr-CA" sz="1100" dirty="0">
                <a:effectLst/>
                <a:latin typeface="Times New Roman" panose="02020603050405020304" pitchFamily="18" charset="0"/>
                <a:ea typeface="Times New Roman" panose="02020603050405020304" pitchFamily="18" charset="0"/>
              </a:rPr>
              <a:t>Source : site internet </a:t>
            </a:r>
            <a:r>
              <a:rPr lang="fr-CA" sz="1100" u="sng" dirty="0">
                <a:solidFill>
                  <a:srgbClr val="0000FF"/>
                </a:solidFill>
                <a:effectLst/>
                <a:latin typeface="Times New Roman" panose="02020603050405020304" pitchFamily="18" charset="0"/>
                <a:ea typeface="Times New Roman" panose="02020603050405020304" pitchFamily="18" charset="0"/>
                <a:hlinkClick r:id="rId3"/>
              </a:rPr>
              <a:t>www.cendrillon.ca</a:t>
            </a:r>
            <a:r>
              <a:rPr lang="fr-CA" sz="1100" dirty="0">
                <a:effectLst/>
                <a:latin typeface="Times New Roman" panose="02020603050405020304" pitchFamily="18" charset="0"/>
                <a:ea typeface="Times New Roman" panose="02020603050405020304" pitchFamily="18" charset="0"/>
              </a:rPr>
              <a:t> élaboré par le PIPQ en collaboration avec le Ministère de la Justice.)</a:t>
            </a:r>
            <a:endParaRPr lang="fr-CA" sz="1100" dirty="0"/>
          </a:p>
        </p:txBody>
      </p:sp>
    </p:spTree>
    <p:extLst>
      <p:ext uri="{BB962C8B-B14F-4D97-AF65-F5344CB8AC3E}">
        <p14:creationId xmlns:p14="http://schemas.microsoft.com/office/powerpoint/2010/main" val="133648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normAutofit fontScale="90000"/>
          </a:bodyPr>
          <a:lstStyle/>
          <a:p>
            <a:r>
              <a:rPr lang="fr-CA" dirty="0"/>
              <a:t>LA PROSTITUTION: L’INTERVENTION</a:t>
            </a:r>
            <a:br>
              <a:rPr lang="fr-CA" dirty="0"/>
            </a:br>
            <a:br>
              <a:rPr lang="fr-CA" sz="1800" dirty="0">
                <a:effectLst/>
                <a:latin typeface="Times New Roman" panose="02020603050405020304" pitchFamily="18" charset="0"/>
                <a:ea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a:xfrm>
            <a:off x="1451579" y="2015732"/>
            <a:ext cx="9603275" cy="4037749"/>
          </a:xfrm>
        </p:spPr>
        <p:txBody>
          <a:bodyPr>
            <a:normAutofit/>
          </a:bodyPr>
          <a:lstStyle/>
          <a:p>
            <a:pPr marL="0" indent="0">
              <a:buNone/>
            </a:pPr>
            <a:r>
              <a:rPr lang="fr-CA" sz="2400" dirty="0"/>
              <a:t>L’objectif de l’intervention ne sera pas nécessairement de « sortir » la personne de la prostitution mais plutôt s’assurer de son bien-être et de sa sécurité.</a:t>
            </a:r>
          </a:p>
          <a:p>
            <a:pPr marL="0" indent="0">
              <a:buNone/>
            </a:pPr>
            <a:r>
              <a:rPr lang="fr-CA" sz="2400" dirty="0"/>
              <a:t>On peut parler ici des besoins physiologiques comme se nourrir et se loger, des besoins de sécurité (financier, sexuelle, physique, psychologique), des besoins d’estime (être reconnue et non stigmatisée) et d’appartenance (se retrouver avec des personnes avec qui elle se sent bien, se sent comprise, </a:t>
            </a:r>
            <a:r>
              <a:rPr lang="fr-CA" sz="2400" dirty="0" err="1"/>
              <a:t>etc</a:t>
            </a:r>
            <a:r>
              <a:rPr lang="fr-CA" sz="2400" dirty="0"/>
              <a:t>).</a:t>
            </a:r>
          </a:p>
        </p:txBody>
      </p:sp>
    </p:spTree>
    <p:extLst>
      <p:ext uri="{BB962C8B-B14F-4D97-AF65-F5344CB8AC3E}">
        <p14:creationId xmlns:p14="http://schemas.microsoft.com/office/powerpoint/2010/main" val="89829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373CE1-A8AD-4227-9AA4-2E22979A1758}"/>
              </a:ext>
            </a:extLst>
          </p:cNvPr>
          <p:cNvSpPr>
            <a:spLocks noGrp="1"/>
          </p:cNvSpPr>
          <p:nvPr>
            <p:ph type="title"/>
          </p:nvPr>
        </p:nvSpPr>
        <p:spPr/>
        <p:txBody>
          <a:bodyPr/>
          <a:lstStyle/>
          <a:p>
            <a:r>
              <a:rPr lang="fr-CA" dirty="0"/>
              <a:t>Les problématiques principales</a:t>
            </a:r>
          </a:p>
        </p:txBody>
      </p:sp>
      <p:sp>
        <p:nvSpPr>
          <p:cNvPr id="3" name="Espace réservé du contenu 2">
            <a:extLst>
              <a:ext uri="{FF2B5EF4-FFF2-40B4-BE49-F238E27FC236}">
                <a16:creationId xmlns:a16="http://schemas.microsoft.com/office/drawing/2014/main" id="{4F443E50-612D-45BC-8C4E-85ED3274C260}"/>
              </a:ext>
            </a:extLst>
          </p:cNvPr>
          <p:cNvSpPr>
            <a:spLocks noGrp="1"/>
          </p:cNvSpPr>
          <p:nvPr>
            <p:ph idx="1"/>
          </p:nvPr>
        </p:nvSpPr>
        <p:spPr/>
        <p:txBody>
          <a:bodyPr/>
          <a:lstStyle/>
          <a:p>
            <a:r>
              <a:rPr lang="fr-CA" sz="3600" dirty="0"/>
              <a:t>Pauvreté</a:t>
            </a:r>
          </a:p>
          <a:p>
            <a:r>
              <a:rPr lang="fr-CA" sz="3600" dirty="0"/>
              <a:t>Analphabétisme</a:t>
            </a:r>
          </a:p>
          <a:p>
            <a:r>
              <a:rPr lang="fr-CA" sz="3600" dirty="0"/>
              <a:t>Itinérance</a:t>
            </a:r>
          </a:p>
          <a:p>
            <a:r>
              <a:rPr lang="fr-CA" sz="3600" dirty="0"/>
              <a:t>Prostitution</a:t>
            </a:r>
          </a:p>
          <a:p>
            <a:endParaRPr lang="fr-CA" dirty="0"/>
          </a:p>
        </p:txBody>
      </p:sp>
    </p:spTree>
    <p:extLst>
      <p:ext uri="{BB962C8B-B14F-4D97-AF65-F5344CB8AC3E}">
        <p14:creationId xmlns:p14="http://schemas.microsoft.com/office/powerpoint/2010/main" val="2223723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normAutofit fontScale="90000"/>
          </a:bodyPr>
          <a:lstStyle/>
          <a:p>
            <a:r>
              <a:rPr lang="fr-CA" dirty="0"/>
              <a:t>LA PROSTITUTION: L’INTERVENTION</a:t>
            </a:r>
            <a:br>
              <a:rPr lang="fr-CA" dirty="0"/>
            </a:br>
            <a:br>
              <a:rPr lang="fr-CA" sz="1800" dirty="0">
                <a:effectLst/>
                <a:latin typeface="Times New Roman" panose="02020603050405020304" pitchFamily="18" charset="0"/>
                <a:ea typeface="Times New Roman" panose="02020603050405020304" pitchFamily="18" charset="0"/>
              </a:rPr>
            </a:br>
            <a:endParaRPr lang="fr-CA" dirty="0"/>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a:xfrm>
            <a:off x="1451579" y="2015732"/>
            <a:ext cx="9603275" cy="4037749"/>
          </a:xfrm>
        </p:spPr>
        <p:txBody>
          <a:bodyPr>
            <a:normAutofit/>
          </a:bodyPr>
          <a:lstStyle/>
          <a:p>
            <a:pPr marL="0" indent="0">
              <a:buNone/>
            </a:pPr>
            <a:r>
              <a:rPr lang="fr-CA" sz="2400" dirty="0"/>
              <a:t>Offrir des condoms et du matériel de consommation</a:t>
            </a:r>
          </a:p>
          <a:p>
            <a:pPr marL="0" indent="0">
              <a:buNone/>
            </a:pPr>
            <a:r>
              <a:rPr lang="fr-CA" sz="2400" dirty="0"/>
              <a:t>Aide alimentaire et vestimentaire</a:t>
            </a:r>
          </a:p>
          <a:p>
            <a:pPr marL="0" indent="0">
              <a:buNone/>
            </a:pPr>
            <a:r>
              <a:rPr lang="fr-CA" sz="2400" dirty="0"/>
              <a:t>Lieu pour se reposer en sécurité, se laver</a:t>
            </a:r>
          </a:p>
          <a:p>
            <a:pPr marL="0" indent="0">
              <a:buNone/>
            </a:pPr>
            <a:r>
              <a:rPr lang="fr-CA" sz="2400" dirty="0"/>
              <a:t>Soutien à l’entourage</a:t>
            </a:r>
          </a:p>
          <a:p>
            <a:pPr marL="0" indent="0">
              <a:buNone/>
            </a:pPr>
            <a:r>
              <a:rPr lang="fr-CA" sz="2400" dirty="0"/>
              <a:t>Soutien dans les démarches selon les besoins de la personne (emploi, aide sociale, logement, DPJ , rdv </a:t>
            </a:r>
            <a:r>
              <a:rPr lang="fr-CA" sz="2400"/>
              <a:t>médical, etc</a:t>
            </a:r>
            <a:r>
              <a:rPr lang="fr-CA" sz="2400" dirty="0"/>
              <a:t>.)</a:t>
            </a:r>
          </a:p>
        </p:txBody>
      </p:sp>
    </p:spTree>
    <p:extLst>
      <p:ext uri="{BB962C8B-B14F-4D97-AF65-F5344CB8AC3E}">
        <p14:creationId xmlns:p14="http://schemas.microsoft.com/office/powerpoint/2010/main" val="137271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0EC3B-E95D-4931-AE59-0A9550EBBE38}"/>
              </a:ext>
            </a:extLst>
          </p:cNvPr>
          <p:cNvSpPr>
            <a:spLocks noGrp="1"/>
          </p:cNvSpPr>
          <p:nvPr>
            <p:ph type="title"/>
          </p:nvPr>
        </p:nvSpPr>
        <p:spPr/>
        <p:txBody>
          <a:bodyPr/>
          <a:lstStyle/>
          <a:p>
            <a:r>
              <a:rPr lang="fr-CA" dirty="0"/>
              <a:t>LES MODÈLES D’INTERVENTION </a:t>
            </a:r>
            <a:r>
              <a:rPr lang="fr-CA" dirty="0" err="1"/>
              <a:t>PRIVILÉGIés</a:t>
            </a:r>
            <a:endParaRPr lang="fr-CA" dirty="0"/>
          </a:p>
        </p:txBody>
      </p:sp>
      <p:sp>
        <p:nvSpPr>
          <p:cNvPr id="3" name="Espace réservé du contenu 2">
            <a:extLst>
              <a:ext uri="{FF2B5EF4-FFF2-40B4-BE49-F238E27FC236}">
                <a16:creationId xmlns:a16="http://schemas.microsoft.com/office/drawing/2014/main" id="{780FFC61-D73D-4E99-813C-3542CBF56840}"/>
              </a:ext>
            </a:extLst>
          </p:cNvPr>
          <p:cNvSpPr>
            <a:spLocks noGrp="1"/>
          </p:cNvSpPr>
          <p:nvPr>
            <p:ph idx="1"/>
          </p:nvPr>
        </p:nvSpPr>
        <p:spPr/>
        <p:txBody>
          <a:bodyPr>
            <a:normAutofit/>
          </a:bodyPr>
          <a:lstStyle/>
          <a:p>
            <a:pPr marL="0" indent="0" algn="ctr">
              <a:buNone/>
            </a:pPr>
            <a:r>
              <a:rPr lang="fr-CA" sz="4000" b="1" cap="all" dirty="0">
                <a:effectLst/>
                <a:latin typeface="Times New Roman" panose="02020603050405020304" pitchFamily="18" charset="0"/>
                <a:ea typeface="Times New Roman" panose="02020603050405020304" pitchFamily="18" charset="0"/>
              </a:rPr>
              <a:t>TRAVAIL DE PROXIMITÉ</a:t>
            </a:r>
          </a:p>
          <a:p>
            <a:pPr marL="0" indent="0" algn="ctr">
              <a:buNone/>
            </a:pPr>
            <a:r>
              <a:rPr lang="fr-CA" sz="4000" b="1" cap="all" dirty="0">
                <a:latin typeface="Times New Roman" panose="02020603050405020304" pitchFamily="18" charset="0"/>
                <a:ea typeface="Times New Roman" panose="02020603050405020304" pitchFamily="18" charset="0"/>
              </a:rPr>
              <a:t>RÉDUCTION DES MÉFAITS</a:t>
            </a:r>
          </a:p>
          <a:p>
            <a:pPr marL="0" indent="0" algn="ctr">
              <a:buNone/>
            </a:pPr>
            <a:r>
              <a:rPr lang="fr-CA" sz="4000" b="1" cap="all" dirty="0">
                <a:effectLst/>
                <a:latin typeface="Times New Roman" panose="02020603050405020304" pitchFamily="18" charset="0"/>
                <a:ea typeface="Times New Roman" panose="02020603050405020304" pitchFamily="18" charset="0"/>
              </a:rPr>
              <a:t>EMPOWERMENT</a:t>
            </a:r>
            <a:endParaRPr lang="fr-CA" sz="4000" dirty="0">
              <a:effectLst/>
              <a:latin typeface="Times New Roman" panose="02020603050405020304" pitchFamily="18" charset="0"/>
              <a:ea typeface="Times New Roman" panose="02020603050405020304" pitchFamily="18" charset="0"/>
            </a:endParaRPr>
          </a:p>
          <a:p>
            <a:endParaRPr lang="fr-CA" dirty="0"/>
          </a:p>
        </p:txBody>
      </p:sp>
    </p:spTree>
    <p:extLst>
      <p:ext uri="{BB962C8B-B14F-4D97-AF65-F5344CB8AC3E}">
        <p14:creationId xmlns:p14="http://schemas.microsoft.com/office/powerpoint/2010/main" val="7232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DE5AF-7A5D-4C48-A35A-0A8E0EEC3966}"/>
              </a:ext>
            </a:extLst>
          </p:cNvPr>
          <p:cNvSpPr>
            <a:spLocks noGrp="1"/>
          </p:cNvSpPr>
          <p:nvPr>
            <p:ph type="title"/>
          </p:nvPr>
        </p:nvSpPr>
        <p:spPr/>
        <p:txBody>
          <a:bodyPr/>
          <a:lstStyle/>
          <a:p>
            <a:r>
              <a:rPr lang="fr-CA" dirty="0"/>
              <a:t>pauvreté</a:t>
            </a:r>
          </a:p>
        </p:txBody>
      </p:sp>
      <p:sp>
        <p:nvSpPr>
          <p:cNvPr id="3" name="Espace réservé du contenu 2">
            <a:extLst>
              <a:ext uri="{FF2B5EF4-FFF2-40B4-BE49-F238E27FC236}">
                <a16:creationId xmlns:a16="http://schemas.microsoft.com/office/drawing/2014/main" id="{5B603B24-6C7F-4EF8-9935-8FAB7E4C0335}"/>
              </a:ext>
            </a:extLst>
          </p:cNvPr>
          <p:cNvSpPr>
            <a:spLocks noGrp="1"/>
          </p:cNvSpPr>
          <p:nvPr>
            <p:ph idx="1"/>
          </p:nvPr>
        </p:nvSpPr>
        <p:spPr>
          <a:xfrm>
            <a:off x="1451579" y="2015732"/>
            <a:ext cx="10435621" cy="4037749"/>
          </a:xfrm>
        </p:spPr>
        <p:txBody>
          <a:bodyPr>
            <a:normAutofit/>
          </a:bodyPr>
          <a:lstStyle/>
          <a:p>
            <a:pPr algn="just">
              <a:lnSpc>
                <a:spcPct val="150000"/>
              </a:lnSpc>
            </a:pPr>
            <a:r>
              <a:rPr lang="fr-CA" sz="1800" dirty="0">
                <a:effectLst/>
                <a:latin typeface="Times New Roman" panose="02020603050405020304" pitchFamily="18" charset="0"/>
                <a:ea typeface="Times New Roman" panose="02020603050405020304" pitchFamily="18" charset="0"/>
              </a:rPr>
              <a:t>https://www.youtube.com/watch?v=LaY-KwR14dc</a:t>
            </a:r>
            <a:endParaRPr lang="fr-CA" dirty="0"/>
          </a:p>
        </p:txBody>
      </p:sp>
    </p:spTree>
    <p:extLst>
      <p:ext uri="{BB962C8B-B14F-4D97-AF65-F5344CB8AC3E}">
        <p14:creationId xmlns:p14="http://schemas.microsoft.com/office/powerpoint/2010/main" val="1683506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DE5AF-7A5D-4C48-A35A-0A8E0EEC3966}"/>
              </a:ext>
            </a:extLst>
          </p:cNvPr>
          <p:cNvSpPr>
            <a:spLocks noGrp="1"/>
          </p:cNvSpPr>
          <p:nvPr>
            <p:ph type="title"/>
          </p:nvPr>
        </p:nvSpPr>
        <p:spPr/>
        <p:txBody>
          <a:bodyPr/>
          <a:lstStyle/>
          <a:p>
            <a:r>
              <a:rPr lang="fr-CA" dirty="0"/>
              <a:t>pauvreté</a:t>
            </a:r>
          </a:p>
        </p:txBody>
      </p:sp>
      <p:sp>
        <p:nvSpPr>
          <p:cNvPr id="3" name="Espace réservé du contenu 2">
            <a:extLst>
              <a:ext uri="{FF2B5EF4-FFF2-40B4-BE49-F238E27FC236}">
                <a16:creationId xmlns:a16="http://schemas.microsoft.com/office/drawing/2014/main" id="{5B603B24-6C7F-4EF8-9935-8FAB7E4C0335}"/>
              </a:ext>
            </a:extLst>
          </p:cNvPr>
          <p:cNvSpPr>
            <a:spLocks noGrp="1"/>
          </p:cNvSpPr>
          <p:nvPr>
            <p:ph idx="1"/>
          </p:nvPr>
        </p:nvSpPr>
        <p:spPr>
          <a:xfrm>
            <a:off x="1451579" y="2015732"/>
            <a:ext cx="10435621" cy="4037749"/>
          </a:xfrm>
        </p:spPr>
        <p:txBody>
          <a:bodyPr>
            <a:normAutofit/>
          </a:bodyPr>
          <a:lstStyle/>
          <a:p>
            <a:pPr algn="just">
              <a:lnSpc>
                <a:spcPct val="150000"/>
              </a:lnSpc>
            </a:pPr>
            <a:r>
              <a:rPr lang="fr-CA" sz="1800" dirty="0">
                <a:effectLst/>
                <a:latin typeface="Times New Roman" panose="02020603050405020304" pitchFamily="18" charset="0"/>
                <a:ea typeface="Times New Roman" panose="02020603050405020304" pitchFamily="18" charset="0"/>
              </a:rPr>
              <a:t>La pauvreté se définit par un manque de ressources. D’abord, il s’agit d’une insuffisance au niveau des ressources matérielles comme l’argent, le logement, la nourriture et les vêtements, etc. Dans un second temps, c’est une carence au niveau de la culture, de l’éducation, du réseau social, etc.</a:t>
            </a:r>
          </a:p>
          <a:p>
            <a:pPr>
              <a:lnSpc>
                <a:spcPct val="150000"/>
              </a:lnSpc>
            </a:pPr>
            <a:endParaRPr lang="fr-CA" sz="1800" dirty="0">
              <a:effectLst/>
              <a:latin typeface="Times New Roman" panose="02020603050405020304" pitchFamily="18" charset="0"/>
              <a:ea typeface="Times New Roman" panose="02020603050405020304" pitchFamily="18" charset="0"/>
            </a:endParaRPr>
          </a:p>
          <a:p>
            <a:pPr algn="just">
              <a:lnSpc>
                <a:spcPct val="150000"/>
              </a:lnSpc>
            </a:pPr>
            <a:r>
              <a:rPr lang="fr-CA" sz="1800" dirty="0">
                <a:solidFill>
                  <a:srgbClr val="000000"/>
                </a:solidFill>
                <a:effectLst/>
                <a:latin typeface="Times New Roman" panose="02020603050405020304" pitchFamily="18" charset="0"/>
                <a:ea typeface="Times New Roman" panose="02020603050405020304" pitchFamily="18" charset="0"/>
              </a:rPr>
              <a:t>« […] on entend par « pauvreté » la condition dans laquelle se trouve un être humain qui est privé des ressources, des moyens, des choix et du pouvoir nécessaires pour acquérir et maintenir son autonomie économique ou pour favoriser son intégration et sa participation à la société » (Gouvernement du Québec, Loi visant à lutter contre la pauvreté et l’exclusion sociale, Chapitre1-2)</a:t>
            </a:r>
            <a:endParaRPr lang="fr-CA" sz="1800" dirty="0">
              <a:effectLst/>
              <a:latin typeface="Times New Roman" panose="02020603050405020304" pitchFamily="18" charset="0"/>
              <a:ea typeface="Times New Roman" panose="02020603050405020304" pitchFamily="18" charset="0"/>
            </a:endParaRPr>
          </a:p>
          <a:p>
            <a:endParaRPr lang="fr-CA" dirty="0"/>
          </a:p>
        </p:txBody>
      </p:sp>
    </p:spTree>
    <p:extLst>
      <p:ext uri="{BB962C8B-B14F-4D97-AF65-F5344CB8AC3E}">
        <p14:creationId xmlns:p14="http://schemas.microsoft.com/office/powerpoint/2010/main" val="4098190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DE5AF-7A5D-4C48-A35A-0A8E0EEC3966}"/>
              </a:ext>
            </a:extLst>
          </p:cNvPr>
          <p:cNvSpPr>
            <a:spLocks noGrp="1"/>
          </p:cNvSpPr>
          <p:nvPr>
            <p:ph type="title"/>
          </p:nvPr>
        </p:nvSpPr>
        <p:spPr/>
        <p:txBody>
          <a:bodyPr/>
          <a:lstStyle/>
          <a:p>
            <a:r>
              <a:rPr lang="fr-CA" dirty="0"/>
              <a:t>pauvreté</a:t>
            </a:r>
          </a:p>
        </p:txBody>
      </p:sp>
      <p:sp>
        <p:nvSpPr>
          <p:cNvPr id="3" name="Espace réservé du contenu 2">
            <a:extLst>
              <a:ext uri="{FF2B5EF4-FFF2-40B4-BE49-F238E27FC236}">
                <a16:creationId xmlns:a16="http://schemas.microsoft.com/office/drawing/2014/main" id="{5B603B24-6C7F-4EF8-9935-8FAB7E4C0335}"/>
              </a:ext>
            </a:extLst>
          </p:cNvPr>
          <p:cNvSpPr>
            <a:spLocks noGrp="1"/>
          </p:cNvSpPr>
          <p:nvPr>
            <p:ph idx="1"/>
          </p:nvPr>
        </p:nvSpPr>
        <p:spPr>
          <a:xfrm>
            <a:off x="1451579" y="2015732"/>
            <a:ext cx="10435621" cy="4037749"/>
          </a:xfrm>
        </p:spPr>
        <p:txBody>
          <a:bodyPr>
            <a:normAutofit/>
          </a:bodyPr>
          <a:lstStyle/>
          <a:p>
            <a:r>
              <a:rPr lang="fr-CA" b="0" i="0" dirty="0">
                <a:solidFill>
                  <a:srgbClr val="333333"/>
                </a:solidFill>
                <a:effectLst/>
                <a:latin typeface="Noto Sans" panose="020B0502040504020204" pitchFamily="34" charset="0"/>
              </a:rPr>
              <a:t>En 2021, 7,4 % des Canadiens vivaient dans la pauvreté, ce qui représente une hausse par rapport à 6,4 % en 2020</a:t>
            </a:r>
          </a:p>
          <a:p>
            <a:r>
              <a:rPr lang="fr-CA" dirty="0">
                <a:hlinkClick r:id="rId2"/>
              </a:rPr>
              <a:t>https://www150.statcan.gc.ca/n1/pub/11-627-m/11-627-m2023021-fra.htm</a:t>
            </a:r>
            <a:endParaRPr lang="fr-CA" dirty="0"/>
          </a:p>
          <a:p>
            <a:endParaRPr lang="fr-CA" dirty="0"/>
          </a:p>
          <a:p>
            <a:r>
              <a:rPr lang="fr-CA" dirty="0">
                <a:hlinkClick r:id="rId3"/>
              </a:rPr>
              <a:t>https://ici.radio-canada.ca/nouvelle/2006827/aide-alimentaire-enfant-pauvrete-epicerie-inflation</a:t>
            </a:r>
            <a:endParaRPr lang="fr-CA" dirty="0"/>
          </a:p>
          <a:p>
            <a:endParaRPr lang="fr-CA" dirty="0"/>
          </a:p>
          <a:p>
            <a:endParaRPr lang="fr-CA" dirty="0"/>
          </a:p>
        </p:txBody>
      </p:sp>
    </p:spTree>
    <p:extLst>
      <p:ext uri="{BB962C8B-B14F-4D97-AF65-F5344CB8AC3E}">
        <p14:creationId xmlns:p14="http://schemas.microsoft.com/office/powerpoint/2010/main" val="497973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DE5AF-7A5D-4C48-A35A-0A8E0EEC3966}"/>
              </a:ext>
            </a:extLst>
          </p:cNvPr>
          <p:cNvSpPr>
            <a:spLocks noGrp="1"/>
          </p:cNvSpPr>
          <p:nvPr>
            <p:ph type="title"/>
          </p:nvPr>
        </p:nvSpPr>
        <p:spPr/>
        <p:txBody>
          <a:bodyPr/>
          <a:lstStyle/>
          <a:p>
            <a:r>
              <a:rPr lang="fr-CA" dirty="0"/>
              <a:t>L’intervention</a:t>
            </a:r>
          </a:p>
        </p:txBody>
      </p:sp>
      <p:sp>
        <p:nvSpPr>
          <p:cNvPr id="3" name="Espace réservé du contenu 2">
            <a:extLst>
              <a:ext uri="{FF2B5EF4-FFF2-40B4-BE49-F238E27FC236}">
                <a16:creationId xmlns:a16="http://schemas.microsoft.com/office/drawing/2014/main" id="{5B603B24-6C7F-4EF8-9935-8FAB7E4C0335}"/>
              </a:ext>
            </a:extLst>
          </p:cNvPr>
          <p:cNvSpPr>
            <a:spLocks noGrp="1"/>
          </p:cNvSpPr>
          <p:nvPr>
            <p:ph idx="1"/>
          </p:nvPr>
        </p:nvSpPr>
        <p:spPr>
          <a:xfrm>
            <a:off x="1451579" y="2015732"/>
            <a:ext cx="9711721" cy="4037749"/>
          </a:xfrm>
        </p:spPr>
        <p:txBody>
          <a:bodyPr>
            <a:normAutofit/>
          </a:bodyPr>
          <a:lstStyle/>
          <a:p>
            <a:pPr marL="0" indent="0">
              <a:buNone/>
            </a:pPr>
            <a:r>
              <a:rPr lang="fr-CA" sz="2800" dirty="0"/>
              <a:t>Comme </a:t>
            </a:r>
            <a:r>
              <a:rPr lang="fr-CA" sz="2800" dirty="0" err="1"/>
              <a:t>éducateur.trice</a:t>
            </a:r>
            <a:r>
              <a:rPr lang="fr-CA" sz="2800" dirty="0"/>
              <a:t> </a:t>
            </a:r>
            <a:r>
              <a:rPr lang="fr-CA" sz="2800" dirty="0" err="1"/>
              <a:t>spécialisé.e</a:t>
            </a:r>
            <a:r>
              <a:rPr lang="fr-CA" sz="2800" dirty="0"/>
              <a:t> nous ne travaillons pas « sur » la pauvreté mais dans un contexte de pauvreté. La compréhension des besoins des individus qui vivent dans une situation de précarité et de l’impact de celle-ci sur eux est essentielle pour cibler les interventions appropriées.</a:t>
            </a:r>
          </a:p>
          <a:p>
            <a:pPr marL="0" indent="0">
              <a:buNone/>
            </a:pPr>
            <a:r>
              <a:rPr lang="fr-CA" sz="2800" dirty="0"/>
              <a:t>Il va s’en dire que les mandats et rôles diffèrent selon la ressource dans laquelle l’intervenant travaille.</a:t>
            </a:r>
          </a:p>
          <a:p>
            <a:endParaRPr lang="fr-CA" dirty="0"/>
          </a:p>
        </p:txBody>
      </p:sp>
    </p:spTree>
    <p:extLst>
      <p:ext uri="{BB962C8B-B14F-4D97-AF65-F5344CB8AC3E}">
        <p14:creationId xmlns:p14="http://schemas.microsoft.com/office/powerpoint/2010/main" val="361792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E37B98-FAB3-8340-B0E6-813E5100642C}"/>
              </a:ext>
            </a:extLst>
          </p:cNvPr>
          <p:cNvSpPr>
            <a:spLocks noGrp="1"/>
          </p:cNvSpPr>
          <p:nvPr>
            <p:ph type="title"/>
          </p:nvPr>
        </p:nvSpPr>
        <p:spPr>
          <a:xfrm>
            <a:off x="1451579" y="804519"/>
            <a:ext cx="9603275" cy="1049235"/>
          </a:xfrm>
        </p:spPr>
        <p:txBody>
          <a:bodyPr vert="horz" lIns="91440" tIns="45720" rIns="91440" bIns="0" rtlCol="0">
            <a:normAutofit/>
          </a:bodyPr>
          <a:lstStyle/>
          <a:p>
            <a:r>
              <a:rPr lang="en-US"/>
              <a:t>Analphabétisme : les niveaux de littératie</a:t>
            </a:r>
            <a:br>
              <a:rPr lang="en-US"/>
            </a:br>
            <a:endParaRPr lang="en-US"/>
          </a:p>
        </p:txBody>
      </p:sp>
      <p:pic>
        <p:nvPicPr>
          <p:cNvPr id="3" name="Image 2">
            <a:extLst>
              <a:ext uri="{FF2B5EF4-FFF2-40B4-BE49-F238E27FC236}">
                <a16:creationId xmlns:a16="http://schemas.microsoft.com/office/drawing/2014/main" id="{320F3B2B-3148-259E-9F7A-FBE74A0464BB}"/>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0000" contrast="20000"/>
                    </a14:imgEffect>
                  </a14:imgLayer>
                </a14:imgProps>
              </a:ext>
            </a:extLst>
          </a:blip>
          <a:stretch>
            <a:fillRect/>
          </a:stretch>
        </p:blipFill>
        <p:spPr>
          <a:xfrm>
            <a:off x="1451579" y="2015732"/>
            <a:ext cx="9603275" cy="3984886"/>
          </a:xfrm>
          <a:prstGeom prst="rect">
            <a:avLst/>
          </a:prstGeom>
        </p:spPr>
      </p:pic>
      <p:sp>
        <p:nvSpPr>
          <p:cNvPr id="4" name="ZoneTexte 3">
            <a:extLst>
              <a:ext uri="{FF2B5EF4-FFF2-40B4-BE49-F238E27FC236}">
                <a16:creationId xmlns:a16="http://schemas.microsoft.com/office/drawing/2014/main" id="{4E02668F-6567-8F29-214B-EF00172BF9BF}"/>
              </a:ext>
            </a:extLst>
          </p:cNvPr>
          <p:cNvSpPr txBox="1"/>
          <p:nvPr/>
        </p:nvSpPr>
        <p:spPr>
          <a:xfrm>
            <a:off x="1451579" y="6311349"/>
            <a:ext cx="5380288" cy="369332"/>
          </a:xfrm>
          <a:prstGeom prst="rect">
            <a:avLst/>
          </a:prstGeom>
          <a:noFill/>
        </p:spPr>
        <p:txBody>
          <a:bodyPr wrap="square" rtlCol="0">
            <a:spAutoFit/>
          </a:bodyPr>
          <a:lstStyle/>
          <a:p>
            <a:r>
              <a:rPr lang="fr-CA" dirty="0"/>
              <a:t>Source: https://lire-reussir.org/la-litteratie/</a:t>
            </a:r>
          </a:p>
        </p:txBody>
      </p:sp>
    </p:spTree>
    <p:extLst>
      <p:ext uri="{BB962C8B-B14F-4D97-AF65-F5344CB8AC3E}">
        <p14:creationId xmlns:p14="http://schemas.microsoft.com/office/powerpoint/2010/main" val="3970539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D693CF63-83AB-A340-7916-06990FC5CB97}"/>
              </a:ext>
            </a:extLst>
          </p:cNvPr>
          <p:cNvPicPr>
            <a:picLocks noChangeAspect="1"/>
          </p:cNvPicPr>
          <p:nvPr/>
        </p:nvPicPr>
        <p:blipFill>
          <a:blip r:embed="rId2"/>
          <a:stretch>
            <a:fillRect/>
          </a:stretch>
        </p:blipFill>
        <p:spPr>
          <a:xfrm>
            <a:off x="157732" y="367338"/>
            <a:ext cx="11876535" cy="5268352"/>
          </a:xfrm>
          <a:prstGeom prst="rect">
            <a:avLst/>
          </a:prstGeom>
        </p:spPr>
      </p:pic>
      <p:sp>
        <p:nvSpPr>
          <p:cNvPr id="4" name="ZoneTexte 3">
            <a:extLst>
              <a:ext uri="{FF2B5EF4-FFF2-40B4-BE49-F238E27FC236}">
                <a16:creationId xmlns:a16="http://schemas.microsoft.com/office/drawing/2014/main" id="{2BD134A7-65F2-9E6A-6F54-57AC09710643}"/>
              </a:ext>
            </a:extLst>
          </p:cNvPr>
          <p:cNvSpPr txBox="1"/>
          <p:nvPr/>
        </p:nvSpPr>
        <p:spPr>
          <a:xfrm>
            <a:off x="493738" y="6291470"/>
            <a:ext cx="5380288" cy="369332"/>
          </a:xfrm>
          <a:prstGeom prst="rect">
            <a:avLst/>
          </a:prstGeom>
          <a:noFill/>
        </p:spPr>
        <p:txBody>
          <a:bodyPr wrap="square" rtlCol="0">
            <a:spAutoFit/>
          </a:bodyPr>
          <a:lstStyle/>
          <a:p>
            <a:r>
              <a:rPr lang="fr-CA" dirty="0"/>
              <a:t>Source: https://lire-reussir.org/la-litteratie/</a:t>
            </a:r>
          </a:p>
        </p:txBody>
      </p:sp>
    </p:spTree>
    <p:extLst>
      <p:ext uri="{BB962C8B-B14F-4D97-AF65-F5344CB8AC3E}">
        <p14:creationId xmlns:p14="http://schemas.microsoft.com/office/powerpoint/2010/main" val="1009079347"/>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74</TotalTime>
  <Words>812</Words>
  <Application>Microsoft Office PowerPoint</Application>
  <PresentationFormat>Grand écran</PresentationFormat>
  <Paragraphs>82</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Gill Sans MT</vt:lpstr>
      <vt:lpstr>Noto Sans</vt:lpstr>
      <vt:lpstr>Times New Roman</vt:lpstr>
      <vt:lpstr>Galerie</vt:lpstr>
      <vt:lpstr>Exclusion et marginalisation</vt:lpstr>
      <vt:lpstr>Les problématiques principales</vt:lpstr>
      <vt:lpstr>LES MODÈLES D’INTERVENTION PRIVILÉGIés</vt:lpstr>
      <vt:lpstr>pauvreté</vt:lpstr>
      <vt:lpstr>pauvreté</vt:lpstr>
      <vt:lpstr>pauvreté</vt:lpstr>
      <vt:lpstr>L’intervention</vt:lpstr>
      <vt:lpstr>Analphabétisme : les niveaux de littératie </vt:lpstr>
      <vt:lpstr>Présentation PowerPoint</vt:lpstr>
      <vt:lpstr>ITINÉRANCE</vt:lpstr>
      <vt:lpstr>L’ITINÉRANCE : 3 TYPES</vt:lpstr>
      <vt:lpstr>L’ITINÉRANCE: LES PERSONNES LES PLUS TOUCHÉES</vt:lpstr>
      <vt:lpstr>L’ITINÉRANCE: L’INTERVENTION</vt:lpstr>
      <vt:lpstr>L’ITINÉRANCE</vt:lpstr>
      <vt:lpstr>La prostitution</vt:lpstr>
      <vt:lpstr>LA PROSTITUTION: LES FORMES (Source : site internet www.cendrillon.ca élaboré par le PIPQ en collaboration avec le Ministère de la Justice.) </vt:lpstr>
      <vt:lpstr>LA PROSTITUTION: Les acteurs (SOURCE: FORMATION DUI PIPQ) </vt:lpstr>
      <vt:lpstr>Présentation PowerPoint</vt:lpstr>
      <vt:lpstr>LA PROSTITUTION: L’INTERVENTION  </vt:lpstr>
      <vt:lpstr>LA PROSTITUTION: L’INTERVENTION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Exclusion et marginalisation</dc:title>
  <dc:creator>Geneviève Robitaille Côté</dc:creator>
  <cp:lastModifiedBy>Geneviève Robitaille Côté</cp:lastModifiedBy>
  <cp:revision>3</cp:revision>
  <dcterms:created xsi:type="dcterms:W3CDTF">2021-09-22T13:02:06Z</dcterms:created>
  <dcterms:modified xsi:type="dcterms:W3CDTF">2023-09-18T14:00:08Z</dcterms:modified>
</cp:coreProperties>
</file>