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87" r:id="rId3"/>
    <p:sldId id="288" r:id="rId4"/>
    <p:sldId id="257" r:id="rId5"/>
    <p:sldId id="267" r:id="rId6"/>
    <p:sldId id="268" r:id="rId7"/>
    <p:sldId id="266" r:id="rId8"/>
    <p:sldId id="289" r:id="rId9"/>
    <p:sldId id="261" r:id="rId10"/>
    <p:sldId id="284" r:id="rId11"/>
    <p:sldId id="258" r:id="rId12"/>
    <p:sldId id="259" r:id="rId13"/>
    <p:sldId id="290" r:id="rId14"/>
    <p:sldId id="260" r:id="rId15"/>
    <p:sldId id="279" r:id="rId16"/>
    <p:sldId id="280" r:id="rId17"/>
    <p:sldId id="281" r:id="rId18"/>
    <p:sldId id="282" r:id="rId19"/>
    <p:sldId id="283" r:id="rId20"/>
    <p:sldId id="270" r:id="rId21"/>
    <p:sldId id="271" r:id="rId22"/>
    <p:sldId id="272" r:id="rId23"/>
    <p:sldId id="273" r:id="rId24"/>
    <p:sldId id="274" r:id="rId25"/>
    <p:sldId id="278" r:id="rId26"/>
    <p:sldId id="275" r:id="rId27"/>
    <p:sldId id="276" r:id="rId28"/>
    <p:sldId id="277" r:id="rId29"/>
    <p:sldId id="291" r:id="rId30"/>
    <p:sldId id="293" r:id="rId31"/>
    <p:sldId id="28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viève Robitaille Côté" userId="2db7e064-3eb1-44c0-a47b-7be039add8ba" providerId="ADAL" clId="{C0243ABE-7D7F-4808-8FE1-F5EFEB04AA8F}"/>
    <pc:docChg chg="modSld">
      <pc:chgData name="Geneviève Robitaille Côté" userId="2db7e064-3eb1-44c0-a47b-7be039add8ba" providerId="ADAL" clId="{C0243ABE-7D7F-4808-8FE1-F5EFEB04AA8F}" dt="2022-10-17T12:45:39.395" v="2" actId="20577"/>
      <pc:docMkLst>
        <pc:docMk/>
      </pc:docMkLst>
      <pc:sldChg chg="modSp mod">
        <pc:chgData name="Geneviève Robitaille Côté" userId="2db7e064-3eb1-44c0-a47b-7be039add8ba" providerId="ADAL" clId="{C0243ABE-7D7F-4808-8FE1-F5EFEB04AA8F}" dt="2022-10-17T12:45:39.395" v="2" actId="20577"/>
        <pc:sldMkLst>
          <pc:docMk/>
          <pc:sldMk cId="0" sldId="258"/>
        </pc:sldMkLst>
        <pc:spChg chg="mod">
          <ac:chgData name="Geneviève Robitaille Côté" userId="2db7e064-3eb1-44c0-a47b-7be039add8ba" providerId="ADAL" clId="{C0243ABE-7D7F-4808-8FE1-F5EFEB04AA8F}" dt="2022-10-17T12:45:39.395" v="2" actId="20577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Geneviève Robitaille Côté" userId="2db7e064-3eb1-44c0-a47b-7be039add8ba" providerId="ADAL" clId="{C0243ABE-7D7F-4808-8FE1-F5EFEB04AA8F}" dt="2022-10-17T12:45:27.420" v="0" actId="20577"/>
        <pc:sldMkLst>
          <pc:docMk/>
          <pc:sldMk cId="0" sldId="261"/>
        </pc:sldMkLst>
        <pc:spChg chg="mod">
          <ac:chgData name="Geneviève Robitaille Côté" userId="2db7e064-3eb1-44c0-a47b-7be039add8ba" providerId="ADAL" clId="{C0243ABE-7D7F-4808-8FE1-F5EFEB04AA8F}" dt="2022-10-17T12:45:27.420" v="0" actId="20577"/>
          <ac:spMkLst>
            <pc:docMk/>
            <pc:sldMk cId="0" sldId="261"/>
            <ac:spMk id="2" creationId="{00000000-0000-0000-0000-000000000000}"/>
          </ac:spMkLst>
        </pc:spChg>
      </pc:sldChg>
      <pc:sldChg chg="modSp mod">
        <pc:chgData name="Geneviève Robitaille Côté" userId="2db7e064-3eb1-44c0-a47b-7be039add8ba" providerId="ADAL" clId="{C0243ABE-7D7F-4808-8FE1-F5EFEB04AA8F}" dt="2022-10-17T12:45:32.383" v="1" actId="20577"/>
        <pc:sldMkLst>
          <pc:docMk/>
          <pc:sldMk cId="0" sldId="284"/>
        </pc:sldMkLst>
        <pc:spChg chg="mod">
          <ac:chgData name="Geneviève Robitaille Côté" userId="2db7e064-3eb1-44c0-a47b-7be039add8ba" providerId="ADAL" clId="{C0243ABE-7D7F-4808-8FE1-F5EFEB04AA8F}" dt="2022-10-17T12:45:32.383" v="1" actId="20577"/>
          <ac:spMkLst>
            <pc:docMk/>
            <pc:sldMk cId="0" sldId="284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60317460317534E-2"/>
          <c:y val="2.6378896882494063E-2"/>
          <c:w val="0.96825396825396826"/>
          <c:h val="0.9520383693045563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85376"/>
        <c:axId val="77966144"/>
      </c:barChart>
      <c:catAx>
        <c:axId val="32485376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77966144"/>
        <c:crosses val="autoZero"/>
        <c:auto val="1"/>
        <c:lblAlgn val="ctr"/>
        <c:lblOffset val="100"/>
        <c:tickMarkSkip val="1"/>
        <c:noMultiLvlLbl val="0"/>
      </c:catAx>
      <c:valAx>
        <c:axId val="77966144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2485376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4F3A3-4D24-4253-9AA0-1E22FA61C9FF}" type="datetimeFigureOut">
              <a:rPr lang="fr-FR" smtClean="0"/>
              <a:pPr/>
              <a:t>17/10/2022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B091A-7648-4EC9-BDBD-479E66231A32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039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960AA-988D-45E8-9682-F6DE1853FA7A}" type="slidenum">
              <a:rPr lang="fr-CA"/>
              <a:pPr/>
              <a:t>5</a:t>
            </a:fld>
            <a:endParaRPr lang="fr-CA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DEFFA-6154-4296-A1F0-6C7BBE4E9BAD}" type="slidenum">
              <a:rPr lang="fr-CA"/>
              <a:pPr/>
              <a:t>26</a:t>
            </a:fld>
            <a:endParaRPr lang="fr-CA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EB78A-C35F-4FF6-93A9-6C832E80923C}" type="slidenum">
              <a:rPr lang="fr-CA"/>
              <a:pPr/>
              <a:t>27</a:t>
            </a:fld>
            <a:endParaRPr lang="fr-CA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15697-0E8F-4254-BE07-EA213910F3CD}" type="slidenum">
              <a:rPr lang="fr-CA"/>
              <a:pPr/>
              <a:t>6</a:t>
            </a:fld>
            <a:endParaRPr lang="fr-CA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8FC3A-DE17-48B8-8D71-5BE69BAC97DF}" type="slidenum">
              <a:rPr lang="fr-CA"/>
              <a:pPr/>
              <a:t>7</a:t>
            </a:fld>
            <a:endParaRPr lang="fr-CA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405D5-C920-404F-B462-BF54EC3F7BC9}" type="slidenum">
              <a:rPr lang="fr-CA"/>
              <a:pPr/>
              <a:t>20</a:t>
            </a:fld>
            <a:endParaRPr lang="fr-CA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DEFC1-5BBD-4868-9BA1-9B1640709289}" type="slidenum">
              <a:rPr lang="fr-CA"/>
              <a:pPr/>
              <a:t>21</a:t>
            </a:fld>
            <a:endParaRPr lang="fr-CA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87199-46E4-4AA2-9C2B-980A02CB8721}" type="slidenum">
              <a:rPr lang="fr-CA"/>
              <a:pPr/>
              <a:t>22</a:t>
            </a:fld>
            <a:endParaRPr lang="fr-CA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184A6-D85F-4572-A64B-39B559BC7822}" type="slidenum">
              <a:rPr lang="fr-CA"/>
              <a:pPr/>
              <a:t>23</a:t>
            </a:fld>
            <a:endParaRPr lang="fr-CA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125F4-F733-4EA1-86EC-7169064BFD12}" type="slidenum">
              <a:rPr lang="fr-CA"/>
              <a:pPr/>
              <a:t>24</a:t>
            </a:fld>
            <a:endParaRPr lang="fr-CA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FD454-9139-4AAF-BD89-38FBA954079B}" type="slidenum">
              <a:rPr lang="fr-CA"/>
              <a:pPr/>
              <a:t>25</a:t>
            </a:fld>
            <a:endParaRPr lang="fr-CA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00DA-B099-4B50-AB31-64B33A838840}" type="datetimeFigureOut">
              <a:rPr lang="fr-FR" smtClean="0"/>
              <a:pPr/>
              <a:t>17/10/2022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D37-E9BE-48B2-A484-C7710038444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00DA-B099-4B50-AB31-64B33A838840}" type="datetimeFigureOut">
              <a:rPr lang="fr-FR" smtClean="0"/>
              <a:pPr/>
              <a:t>17/10/2022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D37-E9BE-48B2-A484-C7710038444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00DA-B099-4B50-AB31-64B33A838840}" type="datetimeFigureOut">
              <a:rPr lang="fr-FR" smtClean="0"/>
              <a:pPr/>
              <a:t>17/10/2022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D37-E9BE-48B2-A484-C7710038444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C5AB-692E-426E-B322-886D69D8173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00DA-B099-4B50-AB31-64B33A838840}" type="datetimeFigureOut">
              <a:rPr lang="fr-FR" smtClean="0"/>
              <a:pPr/>
              <a:t>17/10/2022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D37-E9BE-48B2-A484-C7710038444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00DA-B099-4B50-AB31-64B33A838840}" type="datetimeFigureOut">
              <a:rPr lang="fr-FR" smtClean="0"/>
              <a:pPr/>
              <a:t>17/10/2022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D37-E9BE-48B2-A484-C7710038444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00DA-B099-4B50-AB31-64B33A838840}" type="datetimeFigureOut">
              <a:rPr lang="fr-FR" smtClean="0"/>
              <a:pPr/>
              <a:t>17/10/2022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D37-E9BE-48B2-A484-C7710038444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00DA-B099-4B50-AB31-64B33A838840}" type="datetimeFigureOut">
              <a:rPr lang="fr-FR" smtClean="0"/>
              <a:pPr/>
              <a:t>17/10/2022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D37-E9BE-48B2-A484-C7710038444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00DA-B099-4B50-AB31-64B33A838840}" type="datetimeFigureOut">
              <a:rPr lang="fr-FR" smtClean="0"/>
              <a:pPr/>
              <a:t>17/10/2022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D37-E9BE-48B2-A484-C7710038444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00DA-B099-4B50-AB31-64B33A838840}" type="datetimeFigureOut">
              <a:rPr lang="fr-FR" smtClean="0"/>
              <a:pPr/>
              <a:t>17/10/2022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D37-E9BE-48B2-A484-C7710038444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00DA-B099-4B50-AB31-64B33A838840}" type="datetimeFigureOut">
              <a:rPr lang="fr-FR" smtClean="0"/>
              <a:pPr/>
              <a:t>17/10/2022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D37-E9BE-48B2-A484-C7710038444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00DA-B099-4B50-AB31-64B33A838840}" type="datetimeFigureOut">
              <a:rPr lang="fr-FR" smtClean="0"/>
              <a:pPr/>
              <a:t>17/10/2022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4D37-E9BE-48B2-A484-C7710038444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5800DA-B099-4B50-AB31-64B33A838840}" type="datetimeFigureOut">
              <a:rPr lang="fr-FR" smtClean="0"/>
              <a:pPr/>
              <a:t>17/10/2022</a:t>
            </a:fld>
            <a:endParaRPr lang="fr-CA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BB94D37-E9BE-48B2-A484-C77100384448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rendrelesuicide.uqam.ca/fr/video/levaluation-des-meilleures-pratiques-dintervention-par-texto-en-prevention-du-suicide" TargetMode="External"/><Relationship Id="rId2" Type="http://schemas.openxmlformats.org/officeDocument/2006/relationships/hyperlink" Target="https://ditsasuicide.ca/gerer-episode-suicidaire/agir-intervenir-pour-gerer-episode-suicidair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hecanadianencyclopedia.ca/fr/article/suicide-among-indigenous-peoples-in-canada" TargetMode="External"/><Relationship Id="rId4" Type="http://schemas.openxmlformats.org/officeDocument/2006/relationships/hyperlink" Target="https://crise.ca/webinaires/saison-2019/la-postvention-comment-accompagner-les-familles-endeuillees-par-le-suicide-dun-adolescen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ations.msss.gouv.qc.ca/msss/fichiers/2010/10-247-02.pdf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4662" y="1412776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fr-CA" dirty="0"/>
              <a:t>Intervention en situation de crise suicidaire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3857628"/>
            <a:ext cx="7993028" cy="1887108"/>
          </a:xfrm>
        </p:spPr>
        <p:txBody>
          <a:bodyPr>
            <a:normAutofit/>
          </a:bodyPr>
          <a:lstStyle/>
          <a:p>
            <a:r>
              <a:rPr lang="fr-CA" dirty="0"/>
              <a:t>Déceler les signes de détresse psychologique</a:t>
            </a:r>
          </a:p>
          <a:p>
            <a:endParaRPr lang="fr-CA" dirty="0"/>
          </a:p>
          <a:p>
            <a:r>
              <a:rPr lang="fr-CA" dirty="0"/>
              <a:t>Évaluer l’urgence de la situation</a:t>
            </a:r>
          </a:p>
          <a:p>
            <a:endParaRPr lang="fr-CA" dirty="0"/>
          </a:p>
          <a:p>
            <a:r>
              <a:rPr lang="fr-CA" dirty="0"/>
              <a:t>Intervenir adéquatement selon le degré de l’urgence évalué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5715016"/>
            <a:ext cx="8183880" cy="820146"/>
          </a:xfrm>
        </p:spPr>
        <p:txBody>
          <a:bodyPr>
            <a:normAutofit fontScale="90000"/>
          </a:bodyPr>
          <a:lstStyle/>
          <a:p>
            <a:r>
              <a:rPr lang="fr-CA" sz="2400" dirty="0"/>
              <a:t>Les signes précurseurs: indices de la détresse psychologique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2910" y="1142984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A" sz="3200" b="1" dirty="0"/>
              <a:t>Signes biologiques et physiques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2910" y="2071678"/>
            <a:ext cx="7416824" cy="343170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61950" indent="-361950"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État physique général- traits tirés, teint pâle, perte de poids, etc.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Hygiène négligée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Sommeil (hyper ou hypo « </a:t>
            </a:r>
            <a:r>
              <a:rPr lang="fr-CA" sz="2400" dirty="0" err="1"/>
              <a:t>somnie</a:t>
            </a:r>
            <a:r>
              <a:rPr lang="fr-CA" sz="2400" dirty="0"/>
              <a:t> »)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Niveau d’activité (hyperactivité, hypoactivité)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Difficulté de concentration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Désordre de l’appétit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5733256"/>
            <a:ext cx="8183880" cy="835536"/>
          </a:xfrm>
        </p:spPr>
        <p:txBody>
          <a:bodyPr>
            <a:normAutofit/>
          </a:bodyPr>
          <a:lstStyle/>
          <a:p>
            <a:r>
              <a:rPr lang="fr-CA" sz="2400" dirty="0"/>
              <a:t>Les signes précurseurs: indices de la détresse psychologique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fr-CA" sz="3200" b="1" dirty="0"/>
              <a:t>Messages verbaux directs</a:t>
            </a:r>
          </a:p>
          <a:p>
            <a:pPr>
              <a:lnSpc>
                <a:spcPct val="110000"/>
              </a:lnSpc>
              <a:buNone/>
            </a:pPr>
            <a:endParaRPr lang="fr-CA" sz="1800" dirty="0"/>
          </a:p>
          <a:p>
            <a:pPr>
              <a:lnSpc>
                <a:spcPct val="110000"/>
              </a:lnSpc>
              <a:buNone/>
            </a:pPr>
            <a:endParaRPr lang="fr-CA" sz="1800" dirty="0"/>
          </a:p>
          <a:p>
            <a:pPr>
              <a:lnSpc>
                <a:spcPct val="160000"/>
              </a:lnSpc>
              <a:buNone/>
            </a:pPr>
            <a:endParaRPr lang="fr-CA" sz="3200" b="1" dirty="0"/>
          </a:p>
          <a:p>
            <a:pPr>
              <a:lnSpc>
                <a:spcPct val="160000"/>
              </a:lnSpc>
              <a:buNone/>
            </a:pPr>
            <a:r>
              <a:rPr lang="fr-CA" sz="3200" b="1" dirty="0"/>
              <a:t>Messages verbaux indirects</a:t>
            </a:r>
          </a:p>
          <a:p>
            <a:pPr>
              <a:lnSpc>
                <a:spcPct val="110000"/>
              </a:lnSpc>
              <a:buNone/>
            </a:pPr>
            <a:endParaRPr lang="fr-CA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701824" y="1262988"/>
            <a:ext cx="8003232" cy="1753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fr-CA" sz="2000" dirty="0"/>
              <a:t>Réfèrent directement à l’idée de mort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fr-CA" sz="2000" dirty="0"/>
              <a:t>« Je veux mourir »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fr-CA" sz="2000" dirty="0"/>
              <a:t> « Je veux me tuer »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fr-CA" sz="2000" dirty="0"/>
              <a:t>« Je vais aller rejoindre X »		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fr-CA" sz="2000" dirty="0"/>
              <a:t>« Je veux en finir 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01824" y="3740093"/>
            <a:ext cx="7632848" cy="1161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fr-CA" sz="2000" dirty="0"/>
              <a:t>Font référence à la mort mais de façon détournée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fr-CA" sz="2000" dirty="0"/>
              <a:t>« J’ai trouvé la solution à mes problèmes »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fr-CA" sz="2000" dirty="0"/>
              <a:t>« Je ne vous dérangerai plus 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normAutofit/>
          </a:bodyPr>
          <a:lstStyle/>
          <a:p>
            <a:r>
              <a:rPr lang="fr-CA" sz="2400" dirty="0"/>
              <a:t>Les signes précurseurs: indices de la détresse psychologique (p. 6 et suivantes)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61872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fr-CA" sz="4000" b="1" dirty="0"/>
              <a:t>Indices comportementaux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endParaRPr lang="fr-CA" sz="2600" dirty="0"/>
          </a:p>
          <a:p>
            <a:pPr>
              <a:buNone/>
            </a:pP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1700808"/>
            <a:ext cx="7776864" cy="368940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47675" indent="-447675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Changement important et radical sur le plan des attitudes et des comportements</a:t>
            </a:r>
          </a:p>
          <a:p>
            <a:pPr marL="447675" indent="-447675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Don, legs d’objet important pour la personne</a:t>
            </a:r>
          </a:p>
          <a:p>
            <a:pPr marL="447675" indent="-447675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Isolement</a:t>
            </a:r>
          </a:p>
          <a:p>
            <a:pPr marL="447675" indent="-447675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Pleure</a:t>
            </a:r>
          </a:p>
          <a:p>
            <a:pPr marL="447675" indent="-447675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Agressivité</a:t>
            </a:r>
          </a:p>
          <a:p>
            <a:pPr marL="447675" indent="-447675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Lettre de départ, testament, préparation de départ,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>
            <a:normAutofit/>
          </a:bodyPr>
          <a:lstStyle/>
          <a:p>
            <a:r>
              <a:rPr lang="fr-CA" sz="2400" dirty="0"/>
              <a:t>Les signes précurseurs: indices de la détresse psychologique (p. 6 et suivantes)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61872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fr-CA" sz="4000" b="1" dirty="0"/>
              <a:t>Indices comportementaux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endParaRPr lang="fr-CA" sz="2600" dirty="0"/>
          </a:p>
          <a:p>
            <a:pPr>
              <a:buNone/>
            </a:pP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1772816"/>
            <a:ext cx="7776864" cy="35355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47675" indent="-447675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Discours négatif</a:t>
            </a:r>
          </a:p>
          <a:p>
            <a:pPr marL="447675" indent="-447675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Émotions non conforme à ce qui serait attendu (agressivité / pas d’émotion / grande peine)</a:t>
            </a:r>
          </a:p>
          <a:p>
            <a:pPr marL="447675" indent="-447675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Grande fatigue, manque d’énergie, lenteur…</a:t>
            </a:r>
          </a:p>
          <a:p>
            <a:pPr marL="447675" indent="-447675">
              <a:lnSpc>
                <a:spcPct val="110000"/>
              </a:lnSpc>
              <a:buFont typeface="Wingdings" pitchFamily="2" charset="2"/>
              <a:buChar char="v"/>
            </a:pPr>
            <a:r>
              <a:rPr lang="fr-CA" sz="2400" dirty="0"/>
              <a:t>Isolement, retrait</a:t>
            </a:r>
          </a:p>
          <a:p>
            <a:pPr marL="447675" indent="-447675">
              <a:lnSpc>
                <a:spcPct val="110000"/>
              </a:lnSpc>
              <a:buFont typeface="Wingdings" pitchFamily="2" charset="2"/>
              <a:buChar char="v"/>
            </a:pPr>
            <a:r>
              <a:rPr lang="fr-CA" sz="2400" dirty="0"/>
              <a:t>Consommation abusive</a:t>
            </a:r>
          </a:p>
          <a:p>
            <a:pPr marL="447675" indent="-447675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v"/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134122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183880" cy="1051560"/>
          </a:xfrm>
        </p:spPr>
        <p:txBody>
          <a:bodyPr>
            <a:normAutofit/>
          </a:bodyPr>
          <a:lstStyle/>
          <a:p>
            <a:r>
              <a:rPr lang="fr-CA" dirty="0"/>
              <a:t>En résumé…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70284"/>
          </a:xfrm>
        </p:spPr>
        <p:txBody>
          <a:bodyPr>
            <a:normAutofit/>
          </a:bodyPr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r>
              <a:rPr lang="fr-CA" dirty="0"/>
              <a:t>Remarquer les changements importants</a:t>
            </a:r>
          </a:p>
          <a:p>
            <a:pPr algn="ctr">
              <a:buNone/>
            </a:pPr>
            <a:r>
              <a:rPr lang="fr-CA" dirty="0"/>
              <a:t>dans le comportement, le niveau de </a:t>
            </a:r>
          </a:p>
          <a:p>
            <a:pPr algn="ctr">
              <a:buNone/>
            </a:pPr>
            <a:r>
              <a:rPr lang="fr-CA" dirty="0"/>
              <a:t>motivation, le sommeil, l’énergie, etc.</a:t>
            </a:r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dirty="0"/>
              <a:t>Ce sont des indices que « quelque chose » ne va pas… ensuite vous évaluerez la situation et sa dangerosité…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Présentation de la formation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048224"/>
          </a:xfrm>
        </p:spPr>
        <p:txBody>
          <a:bodyPr>
            <a:noAutofit/>
          </a:bodyPr>
          <a:lstStyle/>
          <a:p>
            <a:r>
              <a:rPr lang="fr-CA" sz="3200" dirty="0"/>
              <a:t>Intervenir auprès de la </a:t>
            </a:r>
            <a:r>
              <a:rPr lang="fr-CA" sz="3200" dirty="0">
                <a:solidFill>
                  <a:srgbClr val="FF0000"/>
                </a:solidFill>
              </a:rPr>
              <a:t>personne suicidaire </a:t>
            </a:r>
            <a:r>
              <a:rPr lang="fr-CA" sz="3200" dirty="0"/>
              <a:t>à l’aide de </a:t>
            </a:r>
            <a:r>
              <a:rPr lang="fr-CA" sz="3200" dirty="0">
                <a:solidFill>
                  <a:srgbClr val="92D050"/>
                </a:solidFill>
              </a:rPr>
              <a:t>bonnes pratiques</a:t>
            </a:r>
          </a:p>
          <a:p>
            <a:r>
              <a:rPr lang="fr-CA" sz="3200" dirty="0">
                <a:solidFill>
                  <a:srgbClr val="92D050"/>
                </a:solidFill>
              </a:rPr>
              <a:t>https://www.aqps.info/se-former/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95736" y="573325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/>
              <a:t>Les diapositives sont des extraits du cahier du participant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733256"/>
            <a:ext cx="8327896" cy="733832"/>
          </a:xfrm>
        </p:spPr>
        <p:txBody>
          <a:bodyPr/>
          <a:lstStyle/>
          <a:p>
            <a:r>
              <a:rPr lang="fr-CA" dirty="0"/>
              <a:t>Structure de l’intervention</a:t>
            </a:r>
          </a:p>
        </p:txBody>
      </p:sp>
      <p:pic>
        <p:nvPicPr>
          <p:cNvPr id="4" name="Espace réservé du contenu 3" descr="structure interventio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8496944" cy="5832648"/>
          </a:xfrm>
          <a:ln w="38100" cap="rnd">
            <a:solidFill>
              <a:schemeClr val="bg1"/>
            </a:solidFill>
            <a:miter lim="800000"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805264"/>
            <a:ext cx="8183880" cy="661824"/>
          </a:xfrm>
        </p:spPr>
        <p:txBody>
          <a:bodyPr/>
          <a:lstStyle/>
          <a:p>
            <a:r>
              <a:rPr lang="fr-CA" dirty="0"/>
              <a:t>Structure de l’intervention</a:t>
            </a:r>
          </a:p>
        </p:txBody>
      </p:sp>
      <p:pic>
        <p:nvPicPr>
          <p:cNvPr id="4" name="Espace réservé du contenu 3" descr="structure intervention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3674"/>
            <a:ext cx="8496944" cy="5855606"/>
          </a:xfrm>
          <a:ln w="38100" cap="rnd">
            <a:solidFill>
              <a:schemeClr val="bg1"/>
            </a:solidFill>
            <a:miter lim="800000"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Grille évaluati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568" y="440297"/>
            <a:ext cx="8302864" cy="5436975"/>
          </a:xfrm>
          <a:prstGeom prst="rect">
            <a:avLst/>
          </a:prstGeom>
          <a:ln w="38100" cap="rnd">
            <a:solidFill>
              <a:schemeClr val="bg1"/>
            </a:solidFill>
            <a:miter lim="800000"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1051560"/>
          </a:xfrm>
        </p:spPr>
        <p:txBody>
          <a:bodyPr>
            <a:normAutofit/>
          </a:bodyPr>
          <a:lstStyle/>
          <a:p>
            <a:r>
              <a:rPr lang="fr-CA" sz="2400" dirty="0"/>
              <a:t>Grille d’évaluation de la dangerosité d’un passage à l’acte suicidaire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mbivale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528" y="116632"/>
            <a:ext cx="8463912" cy="5832648"/>
          </a:xfrm>
          <a:ln w="38100" cap="rnd">
            <a:solidFill>
              <a:schemeClr val="bg1"/>
            </a:solidFill>
            <a:miter lim="800000"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5733256"/>
            <a:ext cx="8183880" cy="619512"/>
          </a:xfrm>
        </p:spPr>
        <p:txBody>
          <a:bodyPr>
            <a:normAutofit/>
          </a:bodyPr>
          <a:lstStyle/>
          <a:p>
            <a:r>
              <a:rPr lang="fr-CA" sz="2400" dirty="0"/>
              <a:t>Exploration, ambivalence et repositionnement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BF497-9DF6-46A8-890A-B32078F8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VRAI OU FAUX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37F414-D3EC-48A0-A9AB-C1723D60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20" y="849980"/>
            <a:ext cx="8183880" cy="4187952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intervention, il faut croire la personne qui parle de suicide.</a:t>
            </a:r>
          </a:p>
          <a:p>
            <a:pPr lvl="0" algn="just"/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ne doit pas craindre de parler ouvertement du suicide avec une personne qui nous lance des messages.</a:t>
            </a:r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plupart des personnes engagées dans un processus suicidaire envoient des signes, des messages directs ou indirects qui témoignent de leur détresse.</a:t>
            </a:r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jeunes qui menacent de se suicider manipulent et ne le font généralement pas.</a:t>
            </a:r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CA" dirty="0"/>
          </a:p>
          <a:p>
            <a:pPr marL="0" indent="0">
              <a:buNone/>
            </a:pPr>
            <a:r>
              <a:rPr lang="fr-C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suicide est héréditaire , il est donc une affaire de famille.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4895083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/>
          <a:lstStyle/>
          <a:p>
            <a:pPr eaLnBrk="1" hangingPunct="1"/>
            <a:r>
              <a:rPr lang="fr-CA" dirty="0"/>
              <a:t>Le risque suicidaire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5984" y="2214554"/>
            <a:ext cx="5040312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3600" b="1" dirty="0"/>
              <a:t>MOYEN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85984" y="3857628"/>
            <a:ext cx="5040312" cy="641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3600" b="1" dirty="0"/>
              <a:t>ÉLEVÉ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285984" y="1285860"/>
            <a:ext cx="51117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dirty="0"/>
              <a:t>Aucune intention de passer à l’acte</a:t>
            </a:r>
          </a:p>
          <a:p>
            <a:pPr algn="ctr">
              <a:spcBef>
                <a:spcPct val="50000"/>
              </a:spcBef>
            </a:pPr>
            <a:r>
              <a:rPr lang="fr-CA" dirty="0"/>
              <a:t>Vagues pensées suicidaires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357290" y="3000372"/>
            <a:ext cx="69135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dirty="0"/>
              <a:t>Pas de plan précis ou plan incomplet</a:t>
            </a:r>
          </a:p>
          <a:p>
            <a:pPr algn="ctr">
              <a:spcBef>
                <a:spcPct val="50000"/>
              </a:spcBef>
            </a:pPr>
            <a:r>
              <a:rPr lang="fr-CA" dirty="0"/>
              <a:t>Prévoit de passer à l’acte dans plus de 48 heures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285852" y="4643446"/>
            <a:ext cx="705643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dirty="0"/>
              <a:t>C.O.Q. est complet, dans moins de 48 heures</a:t>
            </a:r>
          </a:p>
          <a:p>
            <a:pPr algn="ctr">
              <a:spcBef>
                <a:spcPct val="50000"/>
              </a:spcBef>
            </a:pPr>
            <a:r>
              <a:rPr lang="fr-CA" dirty="0"/>
              <a:t>Moyen accessible</a:t>
            </a:r>
          </a:p>
          <a:p>
            <a:pPr algn="ctr">
              <a:spcBef>
                <a:spcPct val="50000"/>
              </a:spcBef>
            </a:pPr>
            <a:r>
              <a:rPr lang="fr-CA" dirty="0"/>
              <a:t> La tentative est faite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285984" y="571480"/>
            <a:ext cx="4968875" cy="6413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3600" b="1" dirty="0"/>
              <a:t>FAIBLE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429264"/>
            <a:ext cx="8183880" cy="1051560"/>
          </a:xfrm>
        </p:spPr>
        <p:txBody>
          <a:bodyPr/>
          <a:lstStyle/>
          <a:p>
            <a:pPr eaLnBrk="1" hangingPunct="1"/>
            <a:r>
              <a:rPr lang="fr-CA" dirty="0"/>
              <a:t>L’intervention                     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229600" cy="36718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CA" dirty="0">
              <a:latin typeface="Copperplate Gothic Bold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fr-CA" sz="2800" dirty="0">
                <a:latin typeface="+mj-lt"/>
              </a:rPr>
              <a:t>Créer un climat de confiance</a:t>
            </a:r>
          </a:p>
          <a:p>
            <a:pPr eaLnBrk="1" hangingPunct="1">
              <a:buFont typeface="Wingdings" pitchFamily="2" charset="2"/>
              <a:buNone/>
            </a:pPr>
            <a:r>
              <a:rPr lang="fr-CA" sz="2800" dirty="0">
                <a:latin typeface="+mj-lt"/>
              </a:rPr>
              <a:t>    (attitudes, lieu, disponibilité, etc.)</a:t>
            </a:r>
          </a:p>
          <a:p>
            <a:pPr eaLnBrk="1" hangingPunct="1">
              <a:buFont typeface="Wingdings" pitchFamily="2" charset="2"/>
              <a:buChar char="ü"/>
            </a:pPr>
            <a:endParaRPr lang="fr-CA" sz="2800" dirty="0">
              <a:latin typeface="+mj-lt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fr-CA" sz="2800" dirty="0">
                <a:latin typeface="+mj-lt"/>
              </a:rPr>
              <a:t>Être prêt(e) à entendre les idées suicidaires et la détresse de l’autre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14348" y="571480"/>
            <a:ext cx="6335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fr-CA" sz="3200" dirty="0"/>
              <a:t>Dans un premier temps…</a:t>
            </a:r>
          </a:p>
          <a:p>
            <a:pPr>
              <a:spcBef>
                <a:spcPct val="50000"/>
              </a:spcBef>
            </a:pPr>
            <a:endParaRPr lang="fr-CA" sz="32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/>
          <a:lstStyle/>
          <a:p>
            <a:pPr eaLnBrk="1" hangingPunct="1"/>
            <a:r>
              <a:rPr lang="fr-CA" dirty="0"/>
              <a:t>L’intervention</a:t>
            </a:r>
            <a:r>
              <a:rPr lang="fr-CA" dirty="0">
                <a:latin typeface="Copperplate Gothic Bold" pitchFamily="34" charset="0"/>
              </a:rPr>
              <a:t>               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142984"/>
            <a:ext cx="8229600" cy="3857652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fr-CA" sz="2400" dirty="0">
                <a:latin typeface="+mj-lt"/>
              </a:rPr>
              <a:t>Parler directement du suicide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CA" sz="2400" dirty="0">
                <a:latin typeface="+mj-lt"/>
              </a:rPr>
              <a:t>Vérifier le C.O.Q. – urgence suicidaire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CA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Trouver l’élément déclencheur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CA" sz="2400" dirty="0">
                <a:latin typeface="+mj-lt"/>
              </a:rPr>
              <a:t>Trouver la meilleure approche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CA" sz="2400" dirty="0">
                <a:latin typeface="+mj-lt"/>
              </a:rPr>
              <a:t>Identifier les moyens déjà utilisés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CA" sz="2400" dirty="0">
                <a:latin typeface="+mj-lt"/>
              </a:rPr>
              <a:t>Identifier ses ressources: personnelles, communautaires, professionnelles, etc.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CA" sz="2400" dirty="0">
                <a:latin typeface="+mj-lt"/>
              </a:rPr>
              <a:t>Référer selon ses besoins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CA" sz="2400" dirty="0">
                <a:latin typeface="+mj-lt"/>
              </a:rPr>
              <a:t>Responsabiliser la personne</a:t>
            </a:r>
          </a:p>
          <a:p>
            <a:pPr eaLnBrk="1" hangingPunct="1">
              <a:buNone/>
            </a:pPr>
            <a:endParaRPr lang="fr-CA" sz="2800" dirty="0">
              <a:latin typeface="Copperplate Gothic Bold" pitchFamily="34" charset="0"/>
            </a:endParaRPr>
          </a:p>
          <a:p>
            <a:pPr eaLnBrk="1" hangingPunct="1">
              <a:buNone/>
            </a:pPr>
            <a:endParaRPr lang="fr-CA" sz="2800" dirty="0">
              <a:latin typeface="Copperplate Gothic Bold" pitchFamily="34" charset="0"/>
            </a:endParaRPr>
          </a:p>
          <a:p>
            <a:pPr eaLnBrk="1" hangingPunct="1">
              <a:buNone/>
            </a:pPr>
            <a:endParaRPr lang="fr-CA" sz="2800" dirty="0">
              <a:latin typeface="Copperplate Gothic Bold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fr-CA" sz="2800" dirty="0">
              <a:latin typeface="Copperplate Gothic Bold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42910" y="500042"/>
            <a:ext cx="5832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CA" sz="3200" dirty="0"/>
              <a:t>Ensuite…</a:t>
            </a:r>
          </a:p>
          <a:p>
            <a:pPr>
              <a:spcBef>
                <a:spcPct val="50000"/>
              </a:spcBef>
            </a:pPr>
            <a:endParaRPr lang="fr-CA" sz="32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429264"/>
            <a:ext cx="8183880" cy="1051560"/>
          </a:xfrm>
        </p:spPr>
        <p:txBody>
          <a:bodyPr/>
          <a:lstStyle/>
          <a:p>
            <a:pPr eaLnBrk="1" hangingPunct="1"/>
            <a:r>
              <a:rPr lang="fr-CA" dirty="0"/>
              <a:t>L’intervention  </a:t>
            </a:r>
            <a:r>
              <a:rPr lang="fr-CA" dirty="0">
                <a:latin typeface="Copperplate Gothic Bold" pitchFamily="34" charset="0"/>
              </a:rPr>
              <a:t>            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2296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CA" sz="2800" dirty="0">
                <a:latin typeface="+mj-lt"/>
              </a:rPr>
              <a:t>Respecter le rythme de la personne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CA" sz="2800" dirty="0">
                <a:latin typeface="+mj-lt"/>
              </a:rPr>
              <a:t>Entendre sa souffrance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CA" sz="2800" dirty="0">
                <a:latin typeface="+mj-lt"/>
              </a:rPr>
              <a:t>Respecter les silences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CA" sz="2800" dirty="0">
                <a:latin typeface="+mj-lt"/>
              </a:rPr>
              <a:t>Donner de l’importance à la partie qui veut vivre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CA" dirty="0">
                <a:latin typeface="+mj-lt"/>
              </a:rPr>
              <a:t>R</a:t>
            </a:r>
            <a:r>
              <a:rPr lang="fr-CA" sz="2800" dirty="0">
                <a:latin typeface="+mj-lt"/>
              </a:rPr>
              <a:t>accrocher la personne à ce qu’elle aime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CA" sz="2800" dirty="0">
                <a:latin typeface="+mj-lt"/>
              </a:rPr>
              <a:t>Respecter vos limites et les limites de l’intervention</a:t>
            </a:r>
          </a:p>
          <a:p>
            <a:pPr eaLnBrk="1" hangingPunct="1">
              <a:lnSpc>
                <a:spcPct val="90000"/>
              </a:lnSpc>
            </a:pPr>
            <a:endParaRPr lang="fr-CA" sz="3600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71472" y="571480"/>
            <a:ext cx="73453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fr-CA" sz="3200" dirty="0"/>
              <a:t>Ne pas oublier de toujours…</a:t>
            </a:r>
          </a:p>
          <a:p>
            <a:pPr>
              <a:spcBef>
                <a:spcPct val="50000"/>
              </a:spcBef>
            </a:pPr>
            <a:endParaRPr lang="fr-CA" sz="32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/>
          <a:lstStyle/>
          <a:p>
            <a:pPr eaLnBrk="1" hangingPunct="1"/>
            <a:r>
              <a:rPr lang="fr-CA" dirty="0"/>
              <a:t>L’intervention </a:t>
            </a:r>
            <a:r>
              <a:rPr lang="fr-CA" dirty="0">
                <a:latin typeface="Copperplate Gothic Bold" pitchFamily="34" charset="0"/>
              </a:rPr>
              <a:t>               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642918"/>
            <a:ext cx="8229600" cy="604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A" b="1" dirty="0">
                <a:latin typeface="+mj-lt"/>
              </a:rPr>
              <a:t>Selon l’urgence suicidaire…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357950" y="1142984"/>
            <a:ext cx="2087563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3200" b="1" dirty="0"/>
              <a:t>FAIBLE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00034" y="2000240"/>
            <a:ext cx="839314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CA" sz="2400" dirty="0"/>
              <a:t>Offrir un suivi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CA" sz="2400" dirty="0"/>
              <a:t>Référer au CPS, psychologue école, CSSS,     etc.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CA" sz="2400" dirty="0"/>
              <a:t>Créer un filet de sécurité – ressources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CA" sz="2400" dirty="0"/>
              <a:t>Résolution de problème par la relation  d’aide</a:t>
            </a: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2555875" y="3284538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/>
          <a:lstStyle/>
          <a:p>
            <a:pPr eaLnBrk="1" hangingPunct="1"/>
            <a:r>
              <a:rPr lang="fr-CA" dirty="0"/>
              <a:t>L’intervention  </a:t>
            </a:r>
            <a:r>
              <a:rPr lang="fr-CA" dirty="0">
                <a:latin typeface="Copperplate Gothic Bold" pitchFamily="34" charset="0"/>
              </a:rPr>
              <a:t>             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571480"/>
            <a:ext cx="8229600" cy="820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A" b="1" dirty="0">
                <a:latin typeface="+mj-lt"/>
              </a:rPr>
              <a:t>Selon l’urgence suicidaire…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786446" y="1142984"/>
            <a:ext cx="273367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3200" b="1" dirty="0"/>
              <a:t>MOYENNE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42910" y="1857364"/>
            <a:ext cx="840900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CA" sz="2400" dirty="0"/>
              <a:t>Offrir un suivi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CA" sz="2400" dirty="0"/>
              <a:t>Référer au CPS, psychologue école, CSSS, etc.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CA" sz="2400" dirty="0"/>
              <a:t>Créer un filet de sécurité – ressources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CA" sz="2400" dirty="0"/>
              <a:t>Résolution de problème par la relation d’aide professionnelle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CA" sz="2400" dirty="0"/>
              <a:t>Pacte de vie </a:t>
            </a:r>
          </a:p>
          <a:p>
            <a:pPr>
              <a:spcBef>
                <a:spcPct val="50000"/>
              </a:spcBef>
            </a:pPr>
            <a:endParaRPr lang="fr-CA" sz="20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429264"/>
            <a:ext cx="8183880" cy="1051560"/>
          </a:xfrm>
        </p:spPr>
        <p:txBody>
          <a:bodyPr/>
          <a:lstStyle/>
          <a:p>
            <a:pPr eaLnBrk="1" hangingPunct="1"/>
            <a:r>
              <a:rPr lang="fr-CA" dirty="0"/>
              <a:t>L’intervention   </a:t>
            </a:r>
            <a:r>
              <a:rPr lang="fr-CA" dirty="0">
                <a:latin typeface="Copperplate Gothic Bold" pitchFamily="34" charset="0"/>
              </a:rPr>
              <a:t>            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596" y="571480"/>
            <a:ext cx="8229600" cy="7493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fr-CA" dirty="0">
                <a:latin typeface="+mj-lt"/>
              </a:rPr>
              <a:t>Selon l’urgence suicidaire…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215074" y="1142984"/>
            <a:ext cx="2089150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3200" b="1" dirty="0"/>
              <a:t>ÉLEVÉE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71472" y="1857364"/>
            <a:ext cx="79296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CA" sz="2400" dirty="0"/>
              <a:t>Pacte de vie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CA" sz="2400" dirty="0"/>
              <a:t>Référer à des ressources spécialisées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CA" sz="2400" dirty="0"/>
              <a:t>Si non collaboration : appeler le 911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CA" sz="2400" dirty="0"/>
              <a:t>Amener la personne à l’hôpital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fr-CA" sz="20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/>
          <a:lstStyle/>
          <a:p>
            <a:pPr algn="l" eaLnBrk="1" hangingPunct="1"/>
            <a:r>
              <a:rPr lang="fr-CA" dirty="0"/>
              <a:t>L’intervention   </a:t>
            </a:r>
            <a:r>
              <a:rPr lang="fr-CA" dirty="0">
                <a:latin typeface="Copperplate Gothic Bold" pitchFamily="34" charset="0"/>
              </a:rPr>
              <a:t>             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A" b="1" dirty="0">
                <a:latin typeface="+mj-lt"/>
              </a:rPr>
              <a:t>Ce qu’il faut éviter…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7088" y="2781300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14348" y="2571744"/>
            <a:ext cx="7929618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fr-CA" sz="2400" dirty="0"/>
              <a:t>Donner sa recette du bonheur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fr-CA" sz="2400" dirty="0"/>
              <a:t>Trouver des solutions à la place de la personne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fr-CA" sz="2400" dirty="0"/>
              <a:t>Minimiser sa souffrance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endParaRPr lang="fr-CA" sz="2800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3880" cy="1051560"/>
          </a:xfrm>
        </p:spPr>
        <p:txBody>
          <a:bodyPr/>
          <a:lstStyle/>
          <a:p>
            <a:r>
              <a:rPr lang="fr-CA" dirty="0"/>
              <a:t>L’intervention   </a:t>
            </a:r>
            <a:r>
              <a:rPr lang="fr-CA" dirty="0">
                <a:latin typeface="Copperplate Gothic Bold" pitchFamily="34" charset="0"/>
              </a:rPr>
              <a:t>             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76672"/>
          </a:xfrm>
        </p:spPr>
        <p:txBody>
          <a:bodyPr/>
          <a:lstStyle/>
          <a:p>
            <a:pPr>
              <a:buNone/>
            </a:pPr>
            <a:r>
              <a:rPr lang="fr-CA" b="1" dirty="0"/>
              <a:t>Le pacte de vie</a:t>
            </a:r>
          </a:p>
          <a:p>
            <a:pPr>
              <a:buNone/>
            </a:pP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642910" y="1214422"/>
            <a:ext cx="7643866" cy="403187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hangingPunct="0"/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Date : ______________________________</a:t>
            </a:r>
            <a:endParaRPr lang="fr-CA" dirty="0">
              <a:latin typeface="+mn-lt"/>
            </a:endParaRPr>
          </a:p>
          <a:p>
            <a:pPr lvl="0" eaLnBrk="0" hangingPunct="0"/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Je,  __________________________________________, m’engage à :</a:t>
            </a:r>
          </a:p>
          <a:p>
            <a:pPr lvl="0" eaLnBrk="0" hangingPunct="0"/>
            <a:endParaRPr lang="fr-CA" dirty="0">
              <a:latin typeface="+mn-lt"/>
            </a:endParaRPr>
          </a:p>
          <a:p>
            <a:pPr lvl="0" eaLnBrk="0" hangingPunct="0">
              <a:buFont typeface="Wingdings" pitchFamily="2" charset="2"/>
              <a:buChar char="ü"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Ne pas poser de geste suicidaire avant (date, nombre d’heures, prochain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rdv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etc.)</a:t>
            </a:r>
            <a:endParaRPr lang="fr-CA" dirty="0">
              <a:latin typeface="+mn-lt"/>
            </a:endParaRPr>
          </a:p>
          <a:p>
            <a:pPr lvl="0" eaLnBrk="0" hangingPunct="0">
              <a:buFont typeface="Wingdings" pitchFamily="2" charset="2"/>
              <a:buChar char="ü"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Appeler (nom de l’intervenant) si le désir de passer à l’acte me semble incontrôlable</a:t>
            </a:r>
            <a:endParaRPr lang="fr-CA" dirty="0">
              <a:latin typeface="+mn-lt"/>
            </a:endParaRPr>
          </a:p>
          <a:p>
            <a:pPr lvl="0" eaLnBrk="0" hangingPunct="0">
              <a:buFont typeface="Wingdings" pitchFamily="2" charset="2"/>
              <a:buChar char="ü"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Appelle le Centre de Prévention du suicidaire au 418-643-4588 ou le 1-866-APPELLE (277-3553)</a:t>
            </a:r>
          </a:p>
          <a:p>
            <a:pPr lvl="0" eaLnBrk="0" hangingPunct="0"/>
            <a:endParaRPr lang="fr-CA" dirty="0">
              <a:latin typeface="+mn-lt"/>
            </a:endParaRPr>
          </a:p>
          <a:p>
            <a:pPr lvl="0" eaLnBrk="0" hangingPunct="0"/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Signature (de l’intervenant) 	Signature (de la personne)</a:t>
            </a:r>
          </a:p>
          <a:p>
            <a:pPr lvl="0" eaLnBrk="0" hangingPunct="0"/>
            <a:r>
              <a:rPr lang="fr-FR" sz="2000" dirty="0">
                <a:latin typeface="+mn-lt"/>
                <a:cs typeface="Times New Roman" pitchFamily="18" charset="0"/>
              </a:rPr>
              <a:t>	</a:t>
            </a:r>
          </a:p>
          <a:p>
            <a:pPr lvl="0" eaLnBrk="0" hangingPunct="0"/>
            <a:endParaRPr lang="fr-CA" sz="20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1BD6AC1-4981-4A9D-B763-461FD1DE8544}"/>
              </a:ext>
            </a:extLst>
          </p:cNvPr>
          <p:cNvSpPr txBox="1"/>
          <p:nvPr/>
        </p:nvSpPr>
        <p:spPr>
          <a:xfrm>
            <a:off x="971600" y="1124744"/>
            <a:ext cx="734481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/>
              <a:t>CRISE SUICIDAIRE DI-TSA</a:t>
            </a:r>
          </a:p>
          <a:p>
            <a:r>
              <a:rPr lang="fr-CA" sz="1600" dirty="0">
                <a:hlinkClick r:id="rId2"/>
              </a:rPr>
              <a:t>https://ditsasuicide.ca/gerer-episode-suicidaire/agir-intervenir-pour-gerer-episode-suicidaire/</a:t>
            </a:r>
            <a:endParaRPr lang="fr-CA" sz="1600" dirty="0"/>
          </a:p>
          <a:p>
            <a:endParaRPr lang="fr-CA" sz="1600" dirty="0"/>
          </a:p>
          <a:p>
            <a:r>
              <a:rPr lang="fr-CA" sz="1600" dirty="0"/>
              <a:t>Intervention par texto:</a:t>
            </a:r>
          </a:p>
          <a:p>
            <a:r>
              <a:rPr lang="fr-CA" sz="1600" dirty="0">
                <a:hlinkClick r:id="rId3"/>
              </a:rPr>
              <a:t>https://comprendrelesuicide.uqam.ca/fr/video/levaluation-des-meilleures-pratiques-dintervention-par-texto-en-prevention-du-suicide</a:t>
            </a:r>
            <a:endParaRPr lang="fr-CA" sz="1600" dirty="0"/>
          </a:p>
          <a:p>
            <a:endParaRPr lang="fr-CA" sz="1600" dirty="0"/>
          </a:p>
          <a:p>
            <a:r>
              <a:rPr lang="fr-CA" sz="1600" dirty="0" err="1"/>
              <a:t>Postvention</a:t>
            </a:r>
            <a:r>
              <a:rPr lang="fr-CA" sz="1600" dirty="0"/>
              <a:t> (accompagnement des familles):</a:t>
            </a:r>
          </a:p>
          <a:p>
            <a:r>
              <a:rPr lang="fr-CA" sz="1600" dirty="0">
                <a:hlinkClick r:id="rId4"/>
              </a:rPr>
              <a:t>https://crise.ca/webinaires/saison-2019/la-postvention-comment-accompagner-les-familles-endeuillees-par-le-suicide-dun-adolescent/</a:t>
            </a:r>
            <a:endParaRPr lang="fr-CA" sz="1600" dirty="0"/>
          </a:p>
          <a:p>
            <a:endParaRPr lang="fr-CA" sz="1600" dirty="0"/>
          </a:p>
          <a:p>
            <a:r>
              <a:rPr lang="fr-CA" sz="1600" dirty="0"/>
              <a:t>Suicide communauté autochtones</a:t>
            </a:r>
          </a:p>
          <a:p>
            <a:r>
              <a:rPr lang="fr-CA" sz="1600" dirty="0">
                <a:hlinkClick r:id="rId5"/>
              </a:rPr>
              <a:t>https://www.thecanadianencyclopedia.ca/fr/article/suicide-among-indigenous-peoples-in-canada</a:t>
            </a:r>
            <a:endParaRPr lang="fr-CA" sz="1600" dirty="0"/>
          </a:p>
          <a:p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BC15B6-06EC-4A00-8174-F7E713BD543A}"/>
              </a:ext>
            </a:extLst>
          </p:cNvPr>
          <p:cNvSpPr txBox="1"/>
          <p:nvPr/>
        </p:nvSpPr>
        <p:spPr>
          <a:xfrm>
            <a:off x="978074" y="65204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VIDÉOS COMPLÉMENTAIRES:</a:t>
            </a:r>
          </a:p>
        </p:txBody>
      </p:sp>
    </p:spTree>
    <p:extLst>
      <p:ext uri="{BB962C8B-B14F-4D97-AF65-F5344CB8AC3E}">
        <p14:creationId xmlns:p14="http://schemas.microsoft.com/office/powerpoint/2010/main" val="30262807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BF497-9DF6-46A8-890A-B32078F8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VRAI OU FAUX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37F414-D3EC-48A0-A9AB-C1723D60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318305"/>
            <a:ext cx="8183880" cy="46988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lvl="0" indent="0" algn="just">
              <a:buNone/>
            </a:pPr>
            <a: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Aborder directement le sujet du suicide est la meilleure manière d’entamer le dialogue avec quelqu’un et ainsi faire de la prévention.</a:t>
            </a:r>
          </a:p>
          <a:p>
            <a:pPr marL="0" lvl="0" indent="0" algn="just">
              <a:buNone/>
            </a:pPr>
            <a: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lvl="0" indent="0" algn="just">
              <a:buNone/>
            </a:pPr>
            <a: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 une personne était vraiment désireuse de se suicider, elle n’en parlerait pas et le ferait.</a:t>
            </a:r>
          </a:p>
          <a:p>
            <a:pPr marL="0" lvl="0" indent="0" algn="just">
              <a:buNone/>
            </a:pPr>
            <a:endParaRPr lang="fr-C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L’intervenant doit aussi respecter ses limites et aller chercher du soutien au besoin.</a:t>
            </a:r>
          </a:p>
          <a:p>
            <a:pPr marL="0" lvl="0" indent="0" algn="just">
              <a:buNone/>
            </a:pPr>
            <a:endParaRPr lang="fr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L’intervenant doit donner, à la personne suicidaire, ses propres recettes de bonheur.</a:t>
            </a:r>
          </a:p>
          <a:p>
            <a:pPr marL="0" indent="0" algn="just">
              <a:buNone/>
            </a:pPr>
            <a:endParaRPr lang="fr-C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L’intervenant ne doit pas tout faire à la place de la personne en crise suicidaire.</a:t>
            </a:r>
          </a:p>
          <a:p>
            <a:pPr marL="0" lvl="0" indent="0" algn="just">
              <a:buNone/>
            </a:pPr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1449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A722C57-AF5C-4AA4-8F1B-56BF9AB90D00}"/>
              </a:ext>
            </a:extLst>
          </p:cNvPr>
          <p:cNvSpPr txBox="1"/>
          <p:nvPr/>
        </p:nvSpPr>
        <p:spPr>
          <a:xfrm>
            <a:off x="827584" y="119675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Guide:</a:t>
            </a:r>
          </a:p>
          <a:p>
            <a:r>
              <a:rPr lang="fr-CA" dirty="0">
                <a:hlinkClick r:id="rId2"/>
              </a:rPr>
              <a:t>https://publications.msss.gouv.qc.ca/msss/fichiers/2010/10-247-02.pdf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8931881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À vous maintenant d’intervenir!!</a:t>
            </a:r>
          </a:p>
        </p:txBody>
      </p:sp>
      <p:pic>
        <p:nvPicPr>
          <p:cNvPr id="1026" name="Picture 2" descr="C:\Users\Administrateur\AppData\Local\Microsoft\Windows\Temporary Internet Files\Content.IE5\GFIJXGW6\MP90042253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418782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352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183880" cy="1051560"/>
          </a:xfrm>
        </p:spPr>
        <p:txBody>
          <a:bodyPr/>
          <a:lstStyle/>
          <a:p>
            <a:r>
              <a:rPr lang="fr-CA" dirty="0"/>
              <a:t>Vox-populi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30352"/>
            <a:ext cx="8286808" cy="5346920"/>
          </a:xfrm>
        </p:spPr>
        <p:txBody>
          <a:bodyPr>
            <a:normAutofit/>
          </a:bodyPr>
          <a:lstStyle/>
          <a:p>
            <a:r>
              <a:rPr lang="fr-CA" sz="2400" dirty="0"/>
              <a:t>Au Québec, combien de Québécois s’enlèvent la vie chaque jour ?					</a:t>
            </a:r>
          </a:p>
          <a:p>
            <a:pPr>
              <a:buNone/>
            </a:pPr>
            <a:endParaRPr lang="fr-CA" sz="1800" dirty="0"/>
          </a:p>
          <a:p>
            <a:pPr>
              <a:buFont typeface="Arial" pitchFamily="34" charset="0"/>
              <a:buChar char="•"/>
            </a:pPr>
            <a:r>
              <a:rPr lang="fr-CA" sz="2400" dirty="0"/>
              <a:t>Combien de personnes sont endeuillées par le suicide d’une personne ?</a:t>
            </a:r>
          </a:p>
          <a:p>
            <a:pPr>
              <a:buFont typeface="Arial" pitchFamily="34" charset="0"/>
              <a:buChar char="•"/>
            </a:pPr>
            <a:endParaRPr lang="fr-CA" sz="2400" dirty="0"/>
          </a:p>
          <a:p>
            <a:pPr>
              <a:buFont typeface="Arial" pitchFamily="34" charset="0"/>
              <a:buChar char="•"/>
            </a:pPr>
            <a:r>
              <a:rPr lang="fr-CA" sz="2400" dirty="0"/>
              <a:t>Est-ce que le suicide est en hausse ou en baisse au Québec depuis les années 2000 ?</a:t>
            </a:r>
          </a:p>
          <a:p>
            <a:pPr>
              <a:buNone/>
            </a:pPr>
            <a:endParaRPr lang="fr-CA" sz="2400" dirty="0"/>
          </a:p>
          <a:p>
            <a:pPr>
              <a:buFont typeface="Arial" pitchFamily="34" charset="0"/>
              <a:buChar char="•"/>
            </a:pPr>
            <a:endParaRPr lang="fr-CA" sz="2400" dirty="0"/>
          </a:p>
          <a:p>
            <a:pPr>
              <a:buFont typeface="Arial" pitchFamily="34" charset="0"/>
              <a:buChar char="•"/>
            </a:pPr>
            <a:r>
              <a:rPr lang="fr-CA" sz="2400" dirty="0"/>
              <a:t>Quel groupe d’âge est le plus touché par le suicide  au Québec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11960" y="105273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60032" y="227687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C00000"/>
                </a:solidFill>
              </a:rPr>
              <a:t>En moyenne 30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9592" y="386104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C00000"/>
                </a:solidFill>
              </a:rPr>
              <a:t>En baisse mais la demande d’aide a augmenté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139952" y="515719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C00000"/>
                </a:solidFill>
              </a:rPr>
              <a:t>35-49 ans – 34%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52120" y="558924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Source: Site internet du CPSQ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605254"/>
            <a:ext cx="8229600" cy="714372"/>
          </a:xfrm>
        </p:spPr>
        <p:txBody>
          <a:bodyPr>
            <a:normAutofit/>
          </a:bodyPr>
          <a:lstStyle/>
          <a:p>
            <a:pPr eaLnBrk="1" hangingPunct="1"/>
            <a:r>
              <a:rPr lang="fr-CA" sz="2400" b="1" dirty="0"/>
              <a:t>Quelques notions de base (pas dans les notes)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85860"/>
            <a:ext cx="8229600" cy="3370275"/>
          </a:xfrm>
        </p:spPr>
        <p:txBody>
          <a:bodyPr/>
          <a:lstStyle/>
          <a:p>
            <a:pPr eaLnBrk="1" hangingPunct="1"/>
            <a:r>
              <a:rPr lang="fr-CA" dirty="0">
                <a:latin typeface="+mj-lt"/>
              </a:rPr>
              <a:t>Homéostasie</a:t>
            </a:r>
          </a:p>
          <a:p>
            <a:pPr eaLnBrk="1" hangingPunct="1"/>
            <a:endParaRPr lang="fr-CA" dirty="0">
              <a:latin typeface="+mj-lt"/>
            </a:endParaRPr>
          </a:p>
          <a:p>
            <a:pPr eaLnBrk="1" hangingPunct="1"/>
            <a:r>
              <a:rPr lang="fr-CA" dirty="0">
                <a:latin typeface="+mj-lt"/>
              </a:rPr>
              <a:t>Mécanismes d’adaptation</a:t>
            </a:r>
          </a:p>
          <a:p>
            <a:pPr eaLnBrk="1" hangingPunct="1"/>
            <a:endParaRPr lang="fr-CA" dirty="0">
              <a:latin typeface="+mj-lt"/>
            </a:endParaRPr>
          </a:p>
          <a:p>
            <a:pPr eaLnBrk="1" hangingPunct="1"/>
            <a:r>
              <a:rPr lang="fr-CA" dirty="0">
                <a:latin typeface="+mj-lt"/>
              </a:rPr>
              <a:t>État de vulnérabilité</a:t>
            </a:r>
          </a:p>
          <a:p>
            <a:pPr eaLnBrk="1" hangingPunct="1"/>
            <a:endParaRPr lang="fr-CA" dirty="0">
              <a:latin typeface="+mj-lt"/>
            </a:endParaRPr>
          </a:p>
          <a:p>
            <a:pPr eaLnBrk="1" hangingPunct="1"/>
            <a:r>
              <a:rPr lang="fr-CA" dirty="0">
                <a:latin typeface="+mj-lt"/>
              </a:rPr>
              <a:t>Passage à l’acte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76388" y="1881188"/>
          <a:ext cx="59896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Arial" charset="0"/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971550" y="5084763"/>
            <a:ext cx="287338" cy="7921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1258888" y="5084763"/>
            <a:ext cx="649287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1908175" y="4365625"/>
            <a:ext cx="215900" cy="7191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2124075" y="4365625"/>
            <a:ext cx="576263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2700338" y="3573463"/>
            <a:ext cx="287337" cy="7921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2987675" y="3573463"/>
            <a:ext cx="504825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3492500" y="2781300"/>
            <a:ext cx="287338" cy="79216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3779838" y="2781300"/>
            <a:ext cx="43180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4211638" y="1916113"/>
            <a:ext cx="288925" cy="86518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4500563" y="1257300"/>
            <a:ext cx="1655762" cy="1066800"/>
          </a:xfrm>
          <a:custGeom>
            <a:avLst/>
            <a:gdLst>
              <a:gd name="T0" fmla="*/ 0 w 1043"/>
              <a:gd name="T1" fmla="*/ 415 h 672"/>
              <a:gd name="T2" fmla="*/ 90 w 1043"/>
              <a:gd name="T3" fmla="*/ 642 h 672"/>
              <a:gd name="T4" fmla="*/ 181 w 1043"/>
              <a:gd name="T5" fmla="*/ 234 h 672"/>
              <a:gd name="T6" fmla="*/ 226 w 1043"/>
              <a:gd name="T7" fmla="*/ 552 h 672"/>
              <a:gd name="T8" fmla="*/ 317 w 1043"/>
              <a:gd name="T9" fmla="*/ 7 h 672"/>
              <a:gd name="T10" fmla="*/ 408 w 1043"/>
              <a:gd name="T11" fmla="*/ 597 h 672"/>
              <a:gd name="T12" fmla="*/ 453 w 1043"/>
              <a:gd name="T13" fmla="*/ 325 h 672"/>
              <a:gd name="T14" fmla="*/ 544 w 1043"/>
              <a:gd name="T15" fmla="*/ 597 h 672"/>
              <a:gd name="T16" fmla="*/ 589 w 1043"/>
              <a:gd name="T17" fmla="*/ 234 h 672"/>
              <a:gd name="T18" fmla="*/ 725 w 1043"/>
              <a:gd name="T19" fmla="*/ 597 h 672"/>
              <a:gd name="T20" fmla="*/ 725 w 1043"/>
              <a:gd name="T21" fmla="*/ 279 h 672"/>
              <a:gd name="T22" fmla="*/ 907 w 1043"/>
              <a:gd name="T23" fmla="*/ 552 h 672"/>
              <a:gd name="T24" fmla="*/ 952 w 1043"/>
              <a:gd name="T25" fmla="*/ 325 h 672"/>
              <a:gd name="T26" fmla="*/ 1043 w 1043"/>
              <a:gd name="T27" fmla="*/ 506 h 6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3"/>
              <a:gd name="T43" fmla="*/ 0 h 672"/>
              <a:gd name="T44" fmla="*/ 1043 w 1043"/>
              <a:gd name="T45" fmla="*/ 672 h 6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3" h="672">
                <a:moveTo>
                  <a:pt x="0" y="415"/>
                </a:moveTo>
                <a:cubicBezTo>
                  <a:pt x="30" y="543"/>
                  <a:pt x="60" y="672"/>
                  <a:pt x="90" y="642"/>
                </a:cubicBezTo>
                <a:cubicBezTo>
                  <a:pt x="120" y="612"/>
                  <a:pt x="158" y="249"/>
                  <a:pt x="181" y="234"/>
                </a:cubicBezTo>
                <a:cubicBezTo>
                  <a:pt x="204" y="219"/>
                  <a:pt x="203" y="590"/>
                  <a:pt x="226" y="552"/>
                </a:cubicBezTo>
                <a:cubicBezTo>
                  <a:pt x="249" y="514"/>
                  <a:pt x="287" y="0"/>
                  <a:pt x="317" y="7"/>
                </a:cubicBezTo>
                <a:cubicBezTo>
                  <a:pt x="347" y="14"/>
                  <a:pt x="385" y="544"/>
                  <a:pt x="408" y="597"/>
                </a:cubicBezTo>
                <a:cubicBezTo>
                  <a:pt x="431" y="650"/>
                  <a:pt x="430" y="325"/>
                  <a:pt x="453" y="325"/>
                </a:cubicBezTo>
                <a:cubicBezTo>
                  <a:pt x="476" y="325"/>
                  <a:pt x="521" y="612"/>
                  <a:pt x="544" y="597"/>
                </a:cubicBezTo>
                <a:cubicBezTo>
                  <a:pt x="567" y="582"/>
                  <a:pt x="559" y="234"/>
                  <a:pt x="589" y="234"/>
                </a:cubicBezTo>
                <a:cubicBezTo>
                  <a:pt x="619" y="234"/>
                  <a:pt x="702" y="590"/>
                  <a:pt x="725" y="597"/>
                </a:cubicBezTo>
                <a:cubicBezTo>
                  <a:pt x="748" y="604"/>
                  <a:pt x="695" y="286"/>
                  <a:pt x="725" y="279"/>
                </a:cubicBezTo>
                <a:cubicBezTo>
                  <a:pt x="755" y="272"/>
                  <a:pt x="869" y="544"/>
                  <a:pt x="907" y="552"/>
                </a:cubicBezTo>
                <a:cubicBezTo>
                  <a:pt x="945" y="560"/>
                  <a:pt x="929" y="333"/>
                  <a:pt x="952" y="325"/>
                </a:cubicBezTo>
                <a:cubicBezTo>
                  <a:pt x="975" y="317"/>
                  <a:pt x="1028" y="476"/>
                  <a:pt x="1043" y="506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395288" y="2708275"/>
            <a:ext cx="3600450" cy="1004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/>
              <a:t>Désorganisation</a:t>
            </a:r>
          </a:p>
          <a:p>
            <a:pPr>
              <a:spcBef>
                <a:spcPct val="50000"/>
              </a:spcBef>
            </a:pPr>
            <a:r>
              <a:rPr lang="fr-CA" sz="2400"/>
              <a:t>État de crise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179388" y="5876925"/>
            <a:ext cx="8964612" cy="0"/>
          </a:xfrm>
          <a:prstGeom prst="line">
            <a:avLst/>
          </a:prstGeom>
          <a:noFill/>
          <a:ln w="412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195513" y="4724400"/>
            <a:ext cx="2592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/>
              <a:t>État de vulnérabilité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4857752" y="5429264"/>
            <a:ext cx="349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dirty="0"/>
              <a:t>État d’équilibre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143504" y="785794"/>
            <a:ext cx="2592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dirty="0"/>
              <a:t>Passage à l’acte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5580063" y="2852738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/>
              <a:t>Réorganisation</a:t>
            </a:r>
          </a:p>
        </p:txBody>
      </p:sp>
      <p:sp>
        <p:nvSpPr>
          <p:cNvPr id="1045" name="Text Box 33"/>
          <p:cNvSpPr txBox="1">
            <a:spLocks noChangeArrowheads="1"/>
          </p:cNvSpPr>
          <p:nvPr/>
        </p:nvSpPr>
        <p:spPr bwMode="auto">
          <a:xfrm>
            <a:off x="357158" y="428604"/>
            <a:ext cx="4716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 dirty="0">
                <a:latin typeface="Arial" charset="0"/>
              </a:rPr>
              <a:t>Inspiré de : Sylvie, </a:t>
            </a:r>
            <a:r>
              <a:rPr lang="fr-CA" sz="1600" dirty="0" err="1">
                <a:latin typeface="Arial" charset="0"/>
              </a:rPr>
              <a:t>Fanzolato</a:t>
            </a:r>
            <a:r>
              <a:rPr lang="fr-CA" sz="1600" dirty="0">
                <a:latin typeface="Arial" charset="0"/>
              </a:rPr>
              <a:t>, Les faces cachées de l’intervention en situation de crise, p. 90 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6156325" y="2060575"/>
            <a:ext cx="1295400" cy="439261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V="1">
            <a:off x="7451725" y="5516563"/>
            <a:ext cx="288925" cy="93503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857892"/>
            <a:ext cx="8229600" cy="714372"/>
          </a:xfrm>
        </p:spPr>
        <p:txBody>
          <a:bodyPr>
            <a:normAutofit/>
          </a:bodyPr>
          <a:lstStyle/>
          <a:p>
            <a:pPr eaLnBrk="1" hangingPunct="1"/>
            <a:r>
              <a:rPr lang="fr-CA" b="1" dirty="0"/>
              <a:t>Schéma de la crise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929330"/>
            <a:ext cx="7358114" cy="6191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sz="3600" dirty="0"/>
              <a:t>Le processus suicidaire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78629" y="1492954"/>
            <a:ext cx="6500858" cy="1285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395288" y="4286256"/>
            <a:ext cx="6748480" cy="1447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786546" y="1357298"/>
            <a:ext cx="2357454" cy="4392612"/>
          </a:xfrm>
          <a:prstGeom prst="irregularSeal1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2000" b="1"/>
              <a:t>PASSAGE </a:t>
            </a:r>
          </a:p>
          <a:p>
            <a:pPr algn="ctr"/>
            <a:r>
              <a:rPr lang="fr-CA" sz="2000" b="1"/>
              <a:t>À L’ACTE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71472" y="1643050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928926" y="4429132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928926" y="2500306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71472" y="2357430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71472" y="3000372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571472" y="3714752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71472" y="4429132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571472" y="5072074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071934" y="2786058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785918" y="2786058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1785918" y="3500438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1785918" y="4071942"/>
            <a:ext cx="647700" cy="4318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1785918" y="4786322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4071934" y="3429000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1785918" y="2143116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5429256" y="3286124"/>
            <a:ext cx="647700" cy="4318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2928926" y="3214686"/>
            <a:ext cx="647700" cy="4318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928926" y="3786190"/>
            <a:ext cx="6477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4071934" y="4143380"/>
            <a:ext cx="647700" cy="4318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642910" y="714356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b="1" dirty="0"/>
              <a:t>RECHERCHE DE SOLUTIONS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3000364" y="1785926"/>
            <a:ext cx="1857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b="1" dirty="0"/>
              <a:t>IDÉATIONS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571604" y="1285860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b="1" dirty="0"/>
              <a:t>FLASHS SUICIDAIRES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4071934" y="2214554"/>
            <a:ext cx="228601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b="1" dirty="0"/>
              <a:t>RUMINATIONS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5357818" y="2714620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b="1" dirty="0"/>
              <a:t>CRISTALLISATION</a:t>
            </a:r>
          </a:p>
        </p:txBody>
      </p:sp>
      <p:sp>
        <p:nvSpPr>
          <p:cNvPr id="7199" name="Line 32"/>
          <p:cNvSpPr>
            <a:spLocks noChangeShapeType="1"/>
          </p:cNvSpPr>
          <p:nvPr/>
        </p:nvSpPr>
        <p:spPr bwMode="auto">
          <a:xfrm>
            <a:off x="1395356" y="1643049"/>
            <a:ext cx="33372" cy="3857653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70" name="Text Box 34"/>
          <p:cNvSpPr txBox="1">
            <a:spLocks noChangeArrowheads="1"/>
          </p:cNvSpPr>
          <p:nvPr/>
        </p:nvSpPr>
        <p:spPr bwMode="auto">
          <a:xfrm>
            <a:off x="5429256" y="500042"/>
            <a:ext cx="3240088" cy="830997"/>
          </a:xfrm>
          <a:prstGeom prst="rect">
            <a:avLst/>
          </a:prstGeom>
          <a:solidFill>
            <a:srgbClr val="F5FBA9">
              <a:alpha val="13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200" dirty="0"/>
              <a:t>Source: </a:t>
            </a:r>
            <a:r>
              <a:rPr lang="fr-CA" sz="1200" dirty="0" err="1"/>
              <a:t>Phaneuf</a:t>
            </a:r>
            <a:r>
              <a:rPr lang="fr-CA" sz="1200" dirty="0"/>
              <a:t>, J. M. Séguin, (1987), Suicide : Prévention et intervention, Montréal, Dossier du Conseil québécois pour l’enfance et la jeunesse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BBF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BBF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BBF"/>
                                      </p:to>
                                    </p:animClr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BB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BBF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BB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BBF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BB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BBF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BB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BBF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BBF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/>
      <p:bldP spid="10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EBB58-D91C-4CE6-980A-25FE340B8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376" y="980728"/>
            <a:ext cx="7772400" cy="2668278"/>
          </a:xfrm>
        </p:spPr>
        <p:txBody>
          <a:bodyPr>
            <a:normAutofit fontScale="90000"/>
          </a:bodyPr>
          <a:lstStyle/>
          <a:p>
            <a:r>
              <a:rPr lang="fr-CA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suicide est une solution permanente </a:t>
            </a:r>
            <a:br>
              <a:rPr lang="fr-C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CA" sz="4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un problème temporaire</a:t>
            </a:r>
            <a:r>
              <a:rPr lang="fr-C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fr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817233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733256"/>
            <a:ext cx="8183880" cy="819006"/>
          </a:xfrm>
        </p:spPr>
        <p:txBody>
          <a:bodyPr>
            <a:normAutofit fontScale="90000"/>
          </a:bodyPr>
          <a:lstStyle/>
          <a:p>
            <a:r>
              <a:rPr lang="fr-CA" sz="2400" dirty="0"/>
              <a:t>Les signes précurseurs: indices de la détresse psychologique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41788"/>
          </a:xfrm>
        </p:spPr>
        <p:txBody>
          <a:bodyPr/>
          <a:lstStyle/>
          <a:p>
            <a:pPr>
              <a:buNone/>
            </a:pPr>
            <a:r>
              <a:rPr lang="fr-CA" sz="3200" b="1" dirty="0"/>
              <a:t>Indices émotifs/psychologiques</a:t>
            </a:r>
          </a:p>
          <a:p>
            <a:pPr>
              <a:buNone/>
            </a:pPr>
            <a:endParaRPr lang="fr-CA" sz="1800" dirty="0"/>
          </a:p>
          <a:p>
            <a:endParaRPr lang="fr-CA" dirty="0"/>
          </a:p>
          <a:p>
            <a:endParaRPr lang="fr-CA" dirty="0"/>
          </a:p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285860"/>
            <a:ext cx="7858180" cy="432426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42925" indent="-542925"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Tristesse</a:t>
            </a:r>
          </a:p>
          <a:p>
            <a:pPr marL="542925" indent="-542925"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Absence d’émotion</a:t>
            </a:r>
          </a:p>
          <a:p>
            <a:pPr marL="542925" indent="-542925"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Indécision</a:t>
            </a:r>
          </a:p>
          <a:p>
            <a:pPr marL="542925" indent="-542925"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Anxiété élevée</a:t>
            </a:r>
          </a:p>
          <a:p>
            <a:pPr marL="542925" indent="-542925"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Irritabilité</a:t>
            </a:r>
          </a:p>
          <a:p>
            <a:pPr marL="542925" indent="-542925"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Bonne humeur soudaine, sentiment de légèreté</a:t>
            </a:r>
          </a:p>
          <a:p>
            <a:pPr marL="542925" indent="-542925"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Perte de désir sexuel (aussi pour toutes activités)</a:t>
            </a:r>
          </a:p>
          <a:p>
            <a:pPr marL="542925" indent="-542925">
              <a:spcAft>
                <a:spcPts val="600"/>
              </a:spcAft>
              <a:buFont typeface="Wingdings" pitchFamily="2" charset="2"/>
              <a:buChar char="v"/>
            </a:pPr>
            <a:r>
              <a:rPr lang="fr-CA" sz="2400" dirty="0"/>
              <a:t>Incapacité de jouir de n’importe quoi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667</TotalTime>
  <Words>1251</Words>
  <Application>Microsoft Office PowerPoint</Application>
  <PresentationFormat>Affichage à l'écran (4:3)</PresentationFormat>
  <Paragraphs>236</Paragraphs>
  <Slides>31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Copperplate Gothic Bold</vt:lpstr>
      <vt:lpstr>Times New Roman</vt:lpstr>
      <vt:lpstr>Verdana</vt:lpstr>
      <vt:lpstr>Wingdings</vt:lpstr>
      <vt:lpstr>Wingdings 2</vt:lpstr>
      <vt:lpstr>Aspect</vt:lpstr>
      <vt:lpstr>Intervention en situation de crise suicidaire</vt:lpstr>
      <vt:lpstr>VRAI OU FAUX</vt:lpstr>
      <vt:lpstr>VRAI OU FAUX</vt:lpstr>
      <vt:lpstr>Vox-populi</vt:lpstr>
      <vt:lpstr>Quelques notions de base (pas dans les notes)</vt:lpstr>
      <vt:lpstr>Schéma de la crise</vt:lpstr>
      <vt:lpstr>Le processus suicidaire</vt:lpstr>
      <vt:lpstr>Le suicide est une solution permanente  à un problème temporaire. </vt:lpstr>
      <vt:lpstr>Les signes précurseurs: indices de la détresse psychologique</vt:lpstr>
      <vt:lpstr>Les signes précurseurs: indices de la détresse psychologique</vt:lpstr>
      <vt:lpstr>Les signes précurseurs: indices de la détresse psychologique</vt:lpstr>
      <vt:lpstr>Les signes précurseurs: indices de la détresse psychologique (p. 6 et suivantes)</vt:lpstr>
      <vt:lpstr>Les signes précurseurs: indices de la détresse psychologique (p. 6 et suivantes)</vt:lpstr>
      <vt:lpstr>En résumé…</vt:lpstr>
      <vt:lpstr>Présentation de la formation</vt:lpstr>
      <vt:lpstr>Structure de l’intervention</vt:lpstr>
      <vt:lpstr>Structure de l’intervention</vt:lpstr>
      <vt:lpstr>Grille d’évaluation de la dangerosité d’un passage à l’acte suicidaire</vt:lpstr>
      <vt:lpstr>Exploration, ambivalence et repositionnement</vt:lpstr>
      <vt:lpstr>Le risque suicidaire</vt:lpstr>
      <vt:lpstr>L’intervention                       </vt:lpstr>
      <vt:lpstr>L’intervention                 </vt:lpstr>
      <vt:lpstr>L’intervention                </vt:lpstr>
      <vt:lpstr>L’intervention                 </vt:lpstr>
      <vt:lpstr>L’intervention                 </vt:lpstr>
      <vt:lpstr>L’intervention                </vt:lpstr>
      <vt:lpstr>L’intervention                  </vt:lpstr>
      <vt:lpstr>L’intervention                 </vt:lpstr>
      <vt:lpstr>Présentation PowerPoint</vt:lpstr>
      <vt:lpstr>Présentation PowerPoint</vt:lpstr>
      <vt:lpstr>À vous maintenant d’intervenir!!</vt:lpstr>
    </vt:vector>
  </TitlesOfParts>
  <Company>Merici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 en situation de crise suicidaire</dc:title>
  <dc:creator>utilisateur</dc:creator>
  <cp:lastModifiedBy>Geneviève Robitaille Côté</cp:lastModifiedBy>
  <cp:revision>51</cp:revision>
  <dcterms:created xsi:type="dcterms:W3CDTF">2011-09-27T20:00:56Z</dcterms:created>
  <dcterms:modified xsi:type="dcterms:W3CDTF">2022-10-17T12:45:45Z</dcterms:modified>
</cp:coreProperties>
</file>