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9" r:id="rId6"/>
    <p:sldId id="263" r:id="rId7"/>
    <p:sldId id="272" r:id="rId8"/>
    <p:sldId id="268" r:id="rId9"/>
    <p:sldId id="257" r:id="rId10"/>
    <p:sldId id="262" r:id="rId11"/>
    <p:sldId id="260" r:id="rId12"/>
    <p:sldId id="261" r:id="rId13"/>
    <p:sldId id="270" r:id="rId14"/>
    <p:sldId id="271" r:id="rId15"/>
    <p:sldId id="267" r:id="rId1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A8A01-89C4-47E8-8171-6E3C52D814F4}" v="1" dt="2023-11-15T11:57:10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ève Robitaille Côté" userId="2db7e064-3eb1-44c0-a47b-7be039add8ba" providerId="ADAL" clId="{32AA8A01-89C4-47E8-8171-6E3C52D814F4}"/>
    <pc:docChg chg="addSld modSld sldOrd">
      <pc:chgData name="Geneviève Robitaille Côté" userId="2db7e064-3eb1-44c0-a47b-7be039add8ba" providerId="ADAL" clId="{32AA8A01-89C4-47E8-8171-6E3C52D814F4}" dt="2023-11-15T11:57:26.472" v="8"/>
      <pc:docMkLst>
        <pc:docMk/>
      </pc:docMkLst>
      <pc:sldChg chg="addSp modSp new mod ord modAnim">
        <pc:chgData name="Geneviève Robitaille Côté" userId="2db7e064-3eb1-44c0-a47b-7be039add8ba" providerId="ADAL" clId="{32AA8A01-89C4-47E8-8171-6E3C52D814F4}" dt="2023-11-15T11:57:26.472" v="8"/>
        <pc:sldMkLst>
          <pc:docMk/>
          <pc:sldMk cId="3487506053" sldId="272"/>
        </pc:sldMkLst>
        <pc:spChg chg="add mod">
          <ac:chgData name="Geneviève Robitaille Côté" userId="2db7e064-3eb1-44c0-a47b-7be039add8ba" providerId="ADAL" clId="{32AA8A01-89C4-47E8-8171-6E3C52D814F4}" dt="2023-11-15T11:50:20.744" v="2" actId="1076"/>
          <ac:spMkLst>
            <pc:docMk/>
            <pc:sldMk cId="3487506053" sldId="272"/>
            <ac:spMk id="3" creationId="{277DD466-2FC1-D390-B45A-04C29C87202F}"/>
          </ac:spMkLst>
        </pc:spChg>
        <pc:picChg chg="add mod">
          <ac:chgData name="Geneviève Robitaille Côté" userId="2db7e064-3eb1-44c0-a47b-7be039add8ba" providerId="ADAL" clId="{32AA8A01-89C4-47E8-8171-6E3C52D814F4}" dt="2023-11-15T11:57:20.751" v="6" actId="14100"/>
          <ac:picMkLst>
            <pc:docMk/>
            <pc:sldMk cId="3487506053" sldId="272"/>
            <ac:picMk id="4" creationId="{13360748-E813-C93E-A7BC-EF76B24C8AC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aisondeuxvallees.com/app/uploads/2016/01/scenariosProtection-quoi-faire-avant-de-partir.pdf" TargetMode="External"/><Relationship Id="rId2" Type="http://schemas.openxmlformats.org/officeDocument/2006/relationships/hyperlink" Target="https://www.quebec.ca/famille-et-soutien-aux-personnes/violences/violence-conjugale/scenarios-protectio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WLeHKD4JXc?feature=oembe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Iozk5iSybEg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729E4-8A38-418E-ABFB-972239766D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Les violences familiales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7C38AE-6FDE-4CEB-816D-AA11ACAD5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Intervention, exclusion et violence, </a:t>
            </a:r>
            <a:r>
              <a:rPr lang="fr-CA"/>
              <a:t>Automne 2023</a:t>
            </a:r>
            <a:endParaRPr lang="fr-CA" dirty="0"/>
          </a:p>
          <a:p>
            <a:r>
              <a:rPr lang="fr-CA" dirty="0"/>
              <a:t>Extrait des notes de cours</a:t>
            </a:r>
          </a:p>
        </p:txBody>
      </p:sp>
    </p:spTree>
    <p:extLst>
      <p:ext uri="{BB962C8B-B14F-4D97-AF65-F5344CB8AC3E}">
        <p14:creationId xmlns:p14="http://schemas.microsoft.com/office/powerpoint/2010/main" val="4018922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CONJUGALE: LES FORMES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53A7AB9-89DE-4C27-9C31-6C2D0F3F3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69105"/>
              </p:ext>
            </p:extLst>
          </p:nvPr>
        </p:nvGraphicFramePr>
        <p:xfrm>
          <a:off x="1937597" y="918975"/>
          <a:ext cx="8925340" cy="56020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728783">
                  <a:extLst>
                    <a:ext uri="{9D8B030D-6E8A-4147-A177-3AD203B41FA5}">
                      <a16:colId xmlns:a16="http://schemas.microsoft.com/office/drawing/2014/main" val="531785870"/>
                    </a:ext>
                  </a:extLst>
                </a:gridCol>
                <a:gridCol w="2882734">
                  <a:extLst>
                    <a:ext uri="{9D8B030D-6E8A-4147-A177-3AD203B41FA5}">
                      <a16:colId xmlns:a16="http://schemas.microsoft.com/office/drawing/2014/main" val="3275135828"/>
                    </a:ext>
                  </a:extLst>
                </a:gridCol>
                <a:gridCol w="2313823">
                  <a:extLst>
                    <a:ext uri="{9D8B030D-6E8A-4147-A177-3AD203B41FA5}">
                      <a16:colId xmlns:a16="http://schemas.microsoft.com/office/drawing/2014/main" val="3643454997"/>
                    </a:ext>
                  </a:extLst>
                </a:gridCol>
              </a:tblGrid>
              <a:tr h="419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Économique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Contrôler les dépenses et les biens matériels.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Contrôler l’argent et les autres ressources matérielles comme les vêtements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Contrôler les activités économiques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Créer une dépendance financière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987179"/>
                  </a:ext>
                </a:extLst>
              </a:tr>
              <a:tr h="463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Spirituelle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Dominer ou contrôler l’autre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par l’aspect religieux ou spirituel.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 grid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Contrôler les pratiques spirituelles ou religieuses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Dénigrer les croyances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Forcer à adhérer à des pratiques religieuses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559609"/>
                  </a:ext>
                </a:extLst>
              </a:tr>
              <a:tr h="54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Verbale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Celle qui est faite avec les mots, les sons.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Insulter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Crier, hurler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Dénigrer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Humilier 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Faire chanter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Menacer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Donner des ordres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extLst>
                  <a:ext uri="{0D108BD9-81ED-4DB2-BD59-A6C34878D82A}">
                    <a16:rowId xmlns:a16="http://schemas.microsoft.com/office/drawing/2014/main" val="3555655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cyberviolence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violence par les technologies de communication électronique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Fraude financière,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Menace,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Infiltration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Sexting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, Harcèlement,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Contrôle,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Usurpation d’identité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07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67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1986434-716E-48A1-8CE1-6B77CF778ADB}"/>
              </a:ext>
            </a:extLst>
          </p:cNvPr>
          <p:cNvGrpSpPr/>
          <p:nvPr/>
        </p:nvGrpSpPr>
        <p:grpSpPr>
          <a:xfrm>
            <a:off x="2529322" y="1190721"/>
            <a:ext cx="7322630" cy="5428357"/>
            <a:chOff x="95250" y="0"/>
            <a:chExt cx="6132195" cy="4651328"/>
          </a:xfrm>
        </p:grpSpPr>
        <p:sp>
          <p:nvSpPr>
            <p:cNvPr id="3" name="Text Box 51">
              <a:extLst>
                <a:ext uri="{FF2B5EF4-FFF2-40B4-BE49-F238E27FC236}">
                  <a16:creationId xmlns:a16="http://schemas.microsoft.com/office/drawing/2014/main" id="{0DB008F0-5651-44FB-8598-26A4A8A1D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1700" y="0"/>
              <a:ext cx="2026920" cy="38862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rmAutofit/>
            </a:bodyPr>
            <a:lstStyle/>
            <a:p>
              <a:pPr algn="ctr">
                <a:lnSpc>
                  <a:spcPct val="97000"/>
                </a:lnSpc>
                <a:spcAft>
                  <a:spcPts val="800"/>
                </a:spcAft>
              </a:pPr>
              <a:r>
                <a:rPr lang="fr-CA" sz="1300" b="1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ACCUMULATION DES TENSIONS</a:t>
              </a:r>
              <a:endParaRPr lang="fr-CA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D9006838-A03A-4146-A5C3-B3E611DEC883}"/>
                </a:ext>
              </a:extLst>
            </p:cNvPr>
            <p:cNvGrpSpPr>
              <a:grpSpLocks/>
            </p:cNvGrpSpPr>
            <p:nvPr/>
          </p:nvGrpSpPr>
          <p:grpSpPr>
            <a:xfrm>
              <a:off x="95250" y="219075"/>
              <a:ext cx="6132195" cy="4432253"/>
              <a:chOff x="95250" y="0"/>
              <a:chExt cx="6132195" cy="4432253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A1FC5AD3-53C6-431A-A506-AD6E61A259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grayscl/>
              </a:blip>
              <a:srcRect/>
              <a:stretch>
                <a:fillRect/>
              </a:stretch>
            </p:blipFill>
            <p:spPr bwMode="auto">
              <a:xfrm>
                <a:off x="1885950" y="657860"/>
                <a:ext cx="2675890" cy="2218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Text Box 52">
                <a:extLst>
                  <a:ext uri="{FF2B5EF4-FFF2-40B4-BE49-F238E27FC236}">
                    <a16:creationId xmlns:a16="http://schemas.microsoft.com/office/drawing/2014/main" id="{D1E55A74-21E2-41CF-A941-A0ECE38BB1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1700" y="86360"/>
                <a:ext cx="2026920" cy="6711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rm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600" b="1" cap="small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Tension</a:t>
                </a:r>
                <a:endParaRPr lang="fr-CA" sz="16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600" b="1" i="1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crainte - peur</a:t>
                </a:r>
                <a:endParaRPr lang="fr-CA" sz="160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 Box 53">
                <a:extLst>
                  <a:ext uri="{FF2B5EF4-FFF2-40B4-BE49-F238E27FC236}">
                    <a16:creationId xmlns:a16="http://schemas.microsoft.com/office/drawing/2014/main" id="{D5D5C006-5FF9-417F-AC12-FCADEDDAFC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525" y="1057911"/>
                <a:ext cx="2026920" cy="426719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200" b="1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CRISE/</a:t>
                </a:r>
                <a:endParaRPr lang="fr-CA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200" b="1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EXPLOSION ET AGRESSION</a:t>
                </a:r>
                <a:endParaRPr lang="fr-CA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 Box 54">
                <a:extLst>
                  <a:ext uri="{FF2B5EF4-FFF2-40B4-BE49-F238E27FC236}">
                    <a16:creationId xmlns:a16="http://schemas.microsoft.com/office/drawing/2014/main" id="{2E70B8F5-DEDF-4E88-986C-DECA07B733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1700" y="2743835"/>
                <a:ext cx="2127885" cy="468973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rm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300" b="1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RESPONSABILISATION/ INVALIDATION</a:t>
                </a:r>
                <a:endParaRPr lang="fr-CA" sz="13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 Box 55">
                <a:extLst>
                  <a:ext uri="{FF2B5EF4-FFF2-40B4-BE49-F238E27FC236}">
                    <a16:creationId xmlns:a16="http://schemas.microsoft.com/office/drawing/2014/main" id="{1C35EB01-DFAD-48BC-9758-CB2FE3E006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250" y="904877"/>
                <a:ext cx="2026920" cy="522604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200" b="1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LUNE DE MIEL/</a:t>
                </a:r>
                <a:endParaRPr lang="fr-CA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200" b="1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RÉCONCILIATION ET RÉMISSION</a:t>
                </a:r>
                <a:endParaRPr lang="fr-CA" sz="12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56">
                <a:extLst>
                  <a:ext uri="{FF2B5EF4-FFF2-40B4-BE49-F238E27FC236}">
                    <a16:creationId xmlns:a16="http://schemas.microsoft.com/office/drawing/2014/main" id="{8A8ADFFA-7B8E-4290-BC98-D4651C04C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5250" y="1435100"/>
                <a:ext cx="2026920" cy="6927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rm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2000" b="1" cap="small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regret – promesse</a:t>
                </a:r>
                <a:endParaRPr lang="fr-C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2000" b="1" i="1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espoir</a:t>
                </a:r>
                <a:endParaRPr lang="fr-CA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57">
                <a:extLst>
                  <a:ext uri="{FF2B5EF4-FFF2-40B4-BE49-F238E27FC236}">
                    <a16:creationId xmlns:a16="http://schemas.microsoft.com/office/drawing/2014/main" id="{6484B0A9-4F68-473E-9647-2F543A80DF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1700" y="3212809"/>
                <a:ext cx="2127885" cy="12194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fr-CA" sz="1600" b="1" cap="small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justification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CA" sz="1600" b="1" cap="small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minimalisation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CA" sz="1600" b="1" i="1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Doute – ambivalence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fr-CA" sz="1600" b="1" i="1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impression d’être responsable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58">
                <a:extLst>
                  <a:ext uri="{FF2B5EF4-FFF2-40B4-BE49-F238E27FC236}">
                    <a16:creationId xmlns:a16="http://schemas.microsoft.com/office/drawing/2014/main" id="{F09098F3-BB4A-4CB4-BFE7-5BBFF1C0A6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00525" y="1486535"/>
                <a:ext cx="2026920" cy="6413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rmAutofit/>
              </a:bodyPr>
              <a:lstStyle/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600" b="1" cap="small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éclatement - agression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97000"/>
                  </a:lnSpc>
                  <a:spcAft>
                    <a:spcPts val="800"/>
                  </a:spcAft>
                </a:pPr>
                <a:r>
                  <a:rPr lang="fr-CA" sz="1600" b="1" i="1" dirty="0">
                    <a:solidFill>
                      <a:schemeClr val="bg1"/>
                    </a:solidFill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colère - tristesse</a:t>
                </a:r>
                <a:endParaRPr lang="fr-CA" sz="16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AutoShape 60">
                <a:extLst>
                  <a:ext uri="{FF2B5EF4-FFF2-40B4-BE49-F238E27FC236}">
                    <a16:creationId xmlns:a16="http://schemas.microsoft.com/office/drawing/2014/main" id="{26B3D59C-5ED2-4C4E-BB03-0AFA8EBEC5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4376737" y="33973"/>
                <a:ext cx="904875" cy="836930"/>
              </a:xfrm>
              <a:custGeom>
                <a:avLst/>
                <a:gdLst>
                  <a:gd name="T0" fmla="*/ 633077 w 21600"/>
                  <a:gd name="T1" fmla="*/ 0 h 21600"/>
                  <a:gd name="T2" fmla="*/ 633077 w 21600"/>
                  <a:gd name="T3" fmla="*/ 471083 h 21600"/>
                  <a:gd name="T4" fmla="*/ 104521 w 21600"/>
                  <a:gd name="T5" fmla="*/ 836930 h 21600"/>
                  <a:gd name="T6" fmla="*/ 904875 w 21600"/>
                  <a:gd name="T7" fmla="*/ 23554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3638 h 21600"/>
                  <a:gd name="T14" fmla="*/ 18995 w 21600"/>
                  <a:gd name="T15" fmla="*/ 852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12" y="0"/>
                    </a:lnTo>
                    <a:lnTo>
                      <a:pt x="15112" y="3638"/>
                    </a:lnTo>
                    <a:lnTo>
                      <a:pt x="12427" y="3638"/>
                    </a:lnTo>
                    <a:cubicBezTo>
                      <a:pt x="5564" y="3638"/>
                      <a:pt x="0" y="7453"/>
                      <a:pt x="0" y="12158"/>
                    </a:cubicBezTo>
                    <a:lnTo>
                      <a:pt x="0" y="21600"/>
                    </a:lnTo>
                    <a:lnTo>
                      <a:pt x="4990" y="21600"/>
                    </a:lnTo>
                    <a:lnTo>
                      <a:pt x="4990" y="12158"/>
                    </a:lnTo>
                    <a:cubicBezTo>
                      <a:pt x="4990" y="10149"/>
                      <a:pt x="8320" y="8520"/>
                      <a:pt x="12427" y="8520"/>
                    </a:cubicBezTo>
                    <a:lnTo>
                      <a:pt x="15112" y="8520"/>
                    </a:lnTo>
                    <a:lnTo>
                      <a:pt x="15112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15" name="AutoShape 61">
                <a:extLst>
                  <a:ext uri="{FF2B5EF4-FFF2-40B4-BE49-F238E27FC236}">
                    <a16:creationId xmlns:a16="http://schemas.microsoft.com/office/drawing/2014/main" id="{06A61C69-0F3B-4D74-BAD7-182D1BFE6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410075" y="2467610"/>
                <a:ext cx="904875" cy="836930"/>
              </a:xfrm>
              <a:custGeom>
                <a:avLst/>
                <a:gdLst>
                  <a:gd name="T0" fmla="*/ 633077 w 21600"/>
                  <a:gd name="T1" fmla="*/ 0 h 21600"/>
                  <a:gd name="T2" fmla="*/ 633077 w 21600"/>
                  <a:gd name="T3" fmla="*/ 471083 h 21600"/>
                  <a:gd name="T4" fmla="*/ 104521 w 21600"/>
                  <a:gd name="T5" fmla="*/ 836930 h 21600"/>
                  <a:gd name="T6" fmla="*/ 904875 w 21600"/>
                  <a:gd name="T7" fmla="*/ 23554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3638 h 21600"/>
                  <a:gd name="T14" fmla="*/ 18995 w 21600"/>
                  <a:gd name="T15" fmla="*/ 852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12" y="0"/>
                    </a:lnTo>
                    <a:lnTo>
                      <a:pt x="15112" y="3638"/>
                    </a:lnTo>
                    <a:lnTo>
                      <a:pt x="12427" y="3638"/>
                    </a:lnTo>
                    <a:cubicBezTo>
                      <a:pt x="5564" y="3638"/>
                      <a:pt x="0" y="7453"/>
                      <a:pt x="0" y="12158"/>
                    </a:cubicBezTo>
                    <a:lnTo>
                      <a:pt x="0" y="21600"/>
                    </a:lnTo>
                    <a:lnTo>
                      <a:pt x="4990" y="21600"/>
                    </a:lnTo>
                    <a:lnTo>
                      <a:pt x="4990" y="12158"/>
                    </a:lnTo>
                    <a:cubicBezTo>
                      <a:pt x="4990" y="10149"/>
                      <a:pt x="8320" y="8520"/>
                      <a:pt x="12427" y="8520"/>
                    </a:cubicBezTo>
                    <a:lnTo>
                      <a:pt x="15112" y="8520"/>
                    </a:lnTo>
                    <a:lnTo>
                      <a:pt x="15112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16" name="AutoShape 62">
                <a:extLst>
                  <a:ext uri="{FF2B5EF4-FFF2-40B4-BE49-F238E27FC236}">
                    <a16:creationId xmlns:a16="http://schemas.microsoft.com/office/drawing/2014/main" id="{843C31E3-DFA4-4A8B-87D7-52648F1A24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919162" y="2310448"/>
                <a:ext cx="904875" cy="836930"/>
              </a:xfrm>
              <a:custGeom>
                <a:avLst/>
                <a:gdLst>
                  <a:gd name="T0" fmla="*/ 633077 w 21600"/>
                  <a:gd name="T1" fmla="*/ 0 h 21600"/>
                  <a:gd name="T2" fmla="*/ 633077 w 21600"/>
                  <a:gd name="T3" fmla="*/ 471083 h 21600"/>
                  <a:gd name="T4" fmla="*/ 104521 w 21600"/>
                  <a:gd name="T5" fmla="*/ 836930 h 21600"/>
                  <a:gd name="T6" fmla="*/ 904875 w 21600"/>
                  <a:gd name="T7" fmla="*/ 23554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3638 h 21600"/>
                  <a:gd name="T14" fmla="*/ 18995 w 21600"/>
                  <a:gd name="T15" fmla="*/ 852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12" y="0"/>
                    </a:lnTo>
                    <a:lnTo>
                      <a:pt x="15112" y="3638"/>
                    </a:lnTo>
                    <a:lnTo>
                      <a:pt x="12427" y="3638"/>
                    </a:lnTo>
                    <a:cubicBezTo>
                      <a:pt x="5564" y="3638"/>
                      <a:pt x="0" y="7453"/>
                      <a:pt x="0" y="12158"/>
                    </a:cubicBezTo>
                    <a:lnTo>
                      <a:pt x="0" y="21600"/>
                    </a:lnTo>
                    <a:lnTo>
                      <a:pt x="4990" y="21600"/>
                    </a:lnTo>
                    <a:lnTo>
                      <a:pt x="4990" y="12158"/>
                    </a:lnTo>
                    <a:cubicBezTo>
                      <a:pt x="4990" y="10149"/>
                      <a:pt x="8320" y="8520"/>
                      <a:pt x="12427" y="8520"/>
                    </a:cubicBezTo>
                    <a:lnTo>
                      <a:pt x="15112" y="8520"/>
                    </a:lnTo>
                    <a:lnTo>
                      <a:pt x="15112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  <p:sp>
            <p:nvSpPr>
              <p:cNvPr id="17" name="AutoShape 63">
                <a:extLst>
                  <a:ext uri="{FF2B5EF4-FFF2-40B4-BE49-F238E27FC236}">
                    <a16:creationId xmlns:a16="http://schemas.microsoft.com/office/drawing/2014/main" id="{9A0DEC8E-13EB-4586-9C91-A96F805E01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5850" y="635"/>
                <a:ext cx="904875" cy="836930"/>
              </a:xfrm>
              <a:custGeom>
                <a:avLst/>
                <a:gdLst>
                  <a:gd name="T0" fmla="*/ 633077 w 21600"/>
                  <a:gd name="T1" fmla="*/ 0 h 21600"/>
                  <a:gd name="T2" fmla="*/ 633077 w 21600"/>
                  <a:gd name="T3" fmla="*/ 471083 h 21600"/>
                  <a:gd name="T4" fmla="*/ 104521 w 21600"/>
                  <a:gd name="T5" fmla="*/ 836930 h 21600"/>
                  <a:gd name="T6" fmla="*/ 904875 w 21600"/>
                  <a:gd name="T7" fmla="*/ 235542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3638 h 21600"/>
                  <a:gd name="T14" fmla="*/ 18995 w 21600"/>
                  <a:gd name="T15" fmla="*/ 852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12" y="0"/>
                    </a:lnTo>
                    <a:lnTo>
                      <a:pt x="15112" y="3638"/>
                    </a:lnTo>
                    <a:lnTo>
                      <a:pt x="12427" y="3638"/>
                    </a:lnTo>
                    <a:cubicBezTo>
                      <a:pt x="5564" y="3638"/>
                      <a:pt x="0" y="7453"/>
                      <a:pt x="0" y="12158"/>
                    </a:cubicBezTo>
                    <a:lnTo>
                      <a:pt x="0" y="21600"/>
                    </a:lnTo>
                    <a:lnTo>
                      <a:pt x="4990" y="21600"/>
                    </a:lnTo>
                    <a:lnTo>
                      <a:pt x="4990" y="12158"/>
                    </a:lnTo>
                    <a:cubicBezTo>
                      <a:pt x="4990" y="10149"/>
                      <a:pt x="8320" y="8520"/>
                      <a:pt x="12427" y="8520"/>
                    </a:cubicBezTo>
                    <a:lnTo>
                      <a:pt x="15112" y="8520"/>
                    </a:lnTo>
                    <a:lnTo>
                      <a:pt x="15112" y="12158"/>
                    </a:lnTo>
                    <a:lnTo>
                      <a:pt x="21600" y="607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CA"/>
              </a:p>
            </p:txBody>
          </p:sp>
        </p:grpSp>
      </p:grp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CONJUGALE: LE CYCLE</a:t>
            </a:r>
          </a:p>
        </p:txBody>
      </p:sp>
    </p:spTree>
    <p:extLst>
      <p:ext uri="{BB962C8B-B14F-4D97-AF65-F5344CB8AC3E}">
        <p14:creationId xmlns:p14="http://schemas.microsoft.com/office/powerpoint/2010/main" val="375208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CONJUGALE: LES FORMES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F092BEAD-7011-4849-B798-F9D937ECC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33786"/>
              </p:ext>
            </p:extLst>
          </p:nvPr>
        </p:nvGraphicFramePr>
        <p:xfrm>
          <a:off x="1559002" y="1062193"/>
          <a:ext cx="9541565" cy="56479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986227">
                  <a:extLst>
                    <a:ext uri="{9D8B030D-6E8A-4147-A177-3AD203B41FA5}">
                      <a16:colId xmlns:a16="http://schemas.microsoft.com/office/drawing/2014/main" val="3079119036"/>
                    </a:ext>
                  </a:extLst>
                </a:gridCol>
                <a:gridCol w="2886645">
                  <a:extLst>
                    <a:ext uri="{9D8B030D-6E8A-4147-A177-3AD203B41FA5}">
                      <a16:colId xmlns:a16="http://schemas.microsoft.com/office/drawing/2014/main" val="4081448501"/>
                    </a:ext>
                  </a:extLst>
                </a:gridCol>
                <a:gridCol w="2668693">
                  <a:extLst>
                    <a:ext uri="{9D8B030D-6E8A-4147-A177-3AD203B41FA5}">
                      <a16:colId xmlns:a16="http://schemas.microsoft.com/office/drawing/2014/main" val="8017566"/>
                    </a:ext>
                  </a:extLst>
                </a:gridCol>
              </a:tblGrid>
              <a:tr h="1686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Physique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Menacer, par des moyens physiques, l’intégrité physique et psychologique d’une personne.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Donner des coups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Bousculer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Mordre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Immobiliser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Tuer</a:t>
                      </a:r>
                    </a:p>
                    <a:p>
                      <a:pPr marL="2266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extLst>
                  <a:ext uri="{0D108BD9-81ED-4DB2-BD59-A6C34878D82A}">
                    <a16:rowId xmlns:a16="http://schemas.microsoft.com/office/drawing/2014/main" val="1478571550"/>
                  </a:ext>
                </a:extLst>
              </a:tr>
              <a:tr h="2275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Psychologique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Menacer,  par des gestes ou des paroles commises ou omises,  l’intégrité psychologique et les besoins d’appartenance, de sécurité, d’estime et d’amour.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Dévaloriser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Tenir des propos méprisants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Humilier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Dénigrer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Négliger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Isoler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Contrôler les relations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Accentuer la peur par la violence sur les objets ou les animaux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extLst>
                  <a:ext uri="{0D108BD9-81ED-4DB2-BD59-A6C34878D82A}">
                    <a16:rowId xmlns:a16="http://schemas.microsoft.com/office/drawing/2014/main" val="4050741421"/>
                  </a:ext>
                </a:extLst>
              </a:tr>
              <a:tr h="1686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Sexuelle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Tout acte (tentatives ou actes sexuels, commentaires, avances, etc.) dirigé contre la sexualité d’une personne.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Agresser sexuellement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Violer (le viol conjugal est reconnu comme un acte criminel depuis 1983)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Manipuler ou brutaliser en vue d'une relation sexuelle non consentie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Harceler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Intimider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65" marR="29465" marT="0" marB="0"/>
                </a:tc>
                <a:extLst>
                  <a:ext uri="{0D108BD9-81ED-4DB2-BD59-A6C34878D82A}">
                    <a16:rowId xmlns:a16="http://schemas.microsoft.com/office/drawing/2014/main" val="3624528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9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E55E7D3-4904-44EF-92AC-B13DF66B4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5344" y="150504"/>
            <a:ext cx="6409458" cy="6556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7946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F240CE6-9118-47DD-9E30-9F50AC272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3915" y="326017"/>
            <a:ext cx="6469010" cy="6210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616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B93363D-3BDE-4233-AE2B-6EDB7F68964E}"/>
              </a:ext>
            </a:extLst>
          </p:cNvPr>
          <p:cNvSpPr txBox="1"/>
          <p:nvPr/>
        </p:nvSpPr>
        <p:spPr>
          <a:xfrm>
            <a:off x="2494521" y="2681121"/>
            <a:ext cx="81600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2"/>
              </a:rPr>
              <a:t>https://maison-mirepi.com/</a:t>
            </a:r>
          </a:p>
          <a:p>
            <a:endParaRPr lang="fr-CA" dirty="0">
              <a:hlinkClick r:id="rId2"/>
            </a:endParaRPr>
          </a:p>
          <a:p>
            <a:endParaRPr lang="fr-CA" dirty="0">
              <a:hlinkClick r:id="rId2"/>
            </a:endParaRPr>
          </a:p>
          <a:p>
            <a:r>
              <a:rPr lang="fr-CA" dirty="0">
                <a:hlinkClick r:id="rId2"/>
              </a:rPr>
              <a:t>https://www.quebec.ca/famille-et-soutien-aux-personnes/violences/violence-conjugale/scenarios-protection</a:t>
            </a:r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r>
              <a:rPr lang="fr-CA" dirty="0">
                <a:hlinkClick r:id="rId3"/>
              </a:rPr>
              <a:t>https://maisondeuxvallees.com/app/uploads/2016/01/scenariosProtection-quoi-faire-avant-de-partir.pdf</a:t>
            </a:r>
            <a:endParaRPr lang="fr-CA" dirty="0"/>
          </a:p>
          <a:p>
            <a:endParaRPr lang="fr-CA" dirty="0"/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EF7380B4-B454-4487-A72D-5BE87DA6CC29}"/>
              </a:ext>
            </a:extLst>
          </p:cNvPr>
          <p:cNvSpPr txBox="1">
            <a:spLocks/>
          </p:cNvSpPr>
          <p:nvPr/>
        </p:nvSpPr>
        <p:spPr>
          <a:xfrm>
            <a:off x="2414809" y="791327"/>
            <a:ext cx="8319452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LA VIOLENCE CONJUGALE: SCÉNARIO DE PROTECTION</a:t>
            </a:r>
          </a:p>
        </p:txBody>
      </p:sp>
    </p:spTree>
    <p:extLst>
      <p:ext uri="{BB962C8B-B14F-4D97-AF65-F5344CB8AC3E}">
        <p14:creationId xmlns:p14="http://schemas.microsoft.com/office/powerpoint/2010/main" val="404799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2DE825-BC49-4E72-9F55-33F69E876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VIOLENCE FAMILIALE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904B676-24EE-4463-869E-C32B70DBF0E8}"/>
              </a:ext>
            </a:extLst>
          </p:cNvPr>
          <p:cNvSpPr txBox="1"/>
          <p:nvPr/>
        </p:nvSpPr>
        <p:spPr>
          <a:xfrm>
            <a:off x="1321904" y="1885285"/>
            <a:ext cx="92482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considère qu’un enfant est victime de violence en milieu familial lorsqu’il subit des mauvais traitements ou qu’il </a:t>
            </a:r>
            <a:r>
              <a:rPr lang="fr-CA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r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négligence de ses besoins liés à son développement. La majorité du temps, cette violence est vécue par un enfant ou un adolescent étant sous la garde d’un parent ou d’un adulte qui en a la charge, une personne de confiance.  La violence entraîne des traumatismes physiques, émotionnels et psychologiques compromettant le développement ou la sécurité de l’enfant.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0227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FAMILIALE: LES FORMES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DEBF1AC7-EA76-4B46-BBCD-2EC8992004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149190"/>
              </p:ext>
            </p:extLst>
          </p:nvPr>
        </p:nvGraphicFramePr>
        <p:xfrm>
          <a:off x="1595120" y="782320"/>
          <a:ext cx="9337040" cy="5254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058421">
                  <a:extLst>
                    <a:ext uri="{9D8B030D-6E8A-4147-A177-3AD203B41FA5}">
                      <a16:colId xmlns:a16="http://schemas.microsoft.com/office/drawing/2014/main" val="616887167"/>
                    </a:ext>
                  </a:extLst>
                </a:gridCol>
                <a:gridCol w="6278619">
                  <a:extLst>
                    <a:ext uri="{9D8B030D-6E8A-4147-A177-3AD203B41FA5}">
                      <a16:colId xmlns:a16="http://schemas.microsoft.com/office/drawing/2014/main" val="4293101121"/>
                    </a:ext>
                  </a:extLst>
                </a:gridCol>
              </a:tblGrid>
              <a:tr h="4366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Signes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physiques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extLst>
                  <a:ext uri="{0D108BD9-81ED-4DB2-BD59-A6C34878D82A}">
                    <a16:rowId xmlns:a16="http://schemas.microsoft.com/office/drawing/2014/main" val="2389265405"/>
                  </a:ext>
                </a:extLst>
              </a:tr>
              <a:tr h="2005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Violence physique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Meurtrissures au niveau des tissus mous (tête, cou, tronc et bras)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Marques de contusions étendues, groupées, multiples à divers degrés de guérison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Brûlures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Fractures mal expliquées -  multiples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Traumatisme crânien : hémorragie cérébrale ou rétinienne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extLst>
                  <a:ext uri="{0D108BD9-81ED-4DB2-BD59-A6C34878D82A}">
                    <a16:rowId xmlns:a16="http://schemas.microsoft.com/office/drawing/2014/main" val="249181502"/>
                  </a:ext>
                </a:extLst>
              </a:tr>
              <a:tr h="1305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cap="small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Violence psychologique</a:t>
                      </a:r>
                      <a:endParaRPr lang="fr-CA" sz="16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Problèmes d’élocution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Retard du développement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Symptômes physiques inexpliqués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6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extLst>
                  <a:ext uri="{0D108BD9-81ED-4DB2-BD59-A6C34878D82A}">
                    <a16:rowId xmlns:a16="http://schemas.microsoft.com/office/drawing/2014/main" val="405827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07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FAMILIALE: LES FORMES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F2EEA25-93CF-4F1B-93E6-AC4A01A18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66444"/>
              </p:ext>
            </p:extLst>
          </p:nvPr>
        </p:nvGraphicFramePr>
        <p:xfrm>
          <a:off x="1451113" y="864704"/>
          <a:ext cx="9332844" cy="54466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057047">
                  <a:extLst>
                    <a:ext uri="{9D8B030D-6E8A-4147-A177-3AD203B41FA5}">
                      <a16:colId xmlns:a16="http://schemas.microsoft.com/office/drawing/2014/main" val="33706283"/>
                    </a:ext>
                  </a:extLst>
                </a:gridCol>
                <a:gridCol w="6275797">
                  <a:extLst>
                    <a:ext uri="{9D8B030D-6E8A-4147-A177-3AD203B41FA5}">
                      <a16:colId xmlns:a16="http://schemas.microsoft.com/office/drawing/2014/main" val="1853282155"/>
                    </a:ext>
                  </a:extLst>
                </a:gridCol>
              </a:tblGrid>
              <a:tr h="3986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Négligence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Enfant trouvé seul, sans surveillance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Abandon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Malnutrition, retard de croissance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Apparence négligée, piètre hygiène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14149"/>
                  </a:ext>
                </a:extLst>
              </a:tr>
              <a:tr h="14605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Exposition à la violence</a:t>
                      </a:r>
                      <a:endParaRPr lang="fr-CA" sz="180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À moins que l’enfant ne soit aussi victime de violence physique les signes sont davantage comportementaux.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/>
                </a:tc>
                <a:extLst>
                  <a:ext uri="{0D108BD9-81ED-4DB2-BD59-A6C34878D82A}">
                    <a16:rowId xmlns:a16="http://schemas.microsoft.com/office/drawing/2014/main" val="170144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30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1E1850B-81EE-4905-9A6F-BDF593EC7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50539-5364-4CFC-82C6-D791BC0C8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96FE9E63-6A24-4B1A-8EAC-FED54651FE15}"/>
              </a:ext>
            </a:extLst>
          </p:cNvPr>
          <p:cNvSpPr txBox="1">
            <a:spLocks/>
          </p:cNvSpPr>
          <p:nvPr/>
        </p:nvSpPr>
        <p:spPr>
          <a:xfrm>
            <a:off x="1938130" y="147880"/>
            <a:ext cx="9249391" cy="1077229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>
                <a:solidFill>
                  <a:schemeClr val="tx2">
                    <a:lumMod val="10000"/>
                  </a:schemeClr>
                </a:solidFill>
              </a:rPr>
              <a:t>LA VIOLENCE FAMILIALE: LES FORMES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F2EEA25-93CF-4F1B-93E6-AC4A01A187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68319"/>
              </p:ext>
            </p:extLst>
          </p:nvPr>
        </p:nvGraphicFramePr>
        <p:xfrm>
          <a:off x="1451113" y="864704"/>
          <a:ext cx="9563632" cy="5791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{3B4B98B0-60AC-42C2-AFA5-B58CD77FA1E5}</a:tableStyleId>
              </a:tblPr>
              <a:tblGrid>
                <a:gridCol w="3132644">
                  <a:extLst>
                    <a:ext uri="{9D8B030D-6E8A-4147-A177-3AD203B41FA5}">
                      <a16:colId xmlns:a16="http://schemas.microsoft.com/office/drawing/2014/main" val="33706283"/>
                    </a:ext>
                  </a:extLst>
                </a:gridCol>
                <a:gridCol w="3215494">
                  <a:extLst>
                    <a:ext uri="{9D8B030D-6E8A-4147-A177-3AD203B41FA5}">
                      <a16:colId xmlns:a16="http://schemas.microsoft.com/office/drawing/2014/main" val="1853282155"/>
                    </a:ext>
                  </a:extLst>
                </a:gridCol>
                <a:gridCol w="3215494">
                  <a:extLst>
                    <a:ext uri="{9D8B030D-6E8A-4147-A177-3AD203B41FA5}">
                      <a16:colId xmlns:a16="http://schemas.microsoft.com/office/drawing/2014/main" val="4235112555"/>
                    </a:ext>
                  </a:extLst>
                </a:gridCol>
              </a:tblGrid>
              <a:tr h="57374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 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800" cap="small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800" cap="small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Signes comportements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800" cap="small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CA" sz="1800" cap="small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cap="small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</a:rPr>
                        <a:t>Violences physique, psychologique, négligence et exposition à la violence </a:t>
                      </a:r>
                      <a:endParaRPr lang="fr-CA" sz="1800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12" marR="42712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Anxiété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Dépression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Faible estime de soi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Comportement perturbateur ou agressif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Hyperactivité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Troubles du sommeil ou cauchemars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Régression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Craintes des contacts physiques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Timidité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Passivité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Repli sur soi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Idées/comportements suicidaires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Peu sociable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Absentéisme scolaire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Fugue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Prostitution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Geste de violence envers les pairs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Agressivité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Cauchemars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Énurésie</a:t>
                      </a: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SzPts val="1000"/>
                        <a:buFont typeface="Wingdings" panose="05000000000000000000" pitchFamily="2" charset="2"/>
                        <a:buChar char=""/>
                        <a:tabLst>
                          <a:tab pos="180340" algn="l"/>
                        </a:tabLst>
                      </a:pPr>
                      <a:r>
                        <a:rPr lang="fr-CA" sz="2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Plaintes somatiques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fr-CA" sz="2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41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77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8F511B-C458-4C88-92FE-B32F9FD2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8" y="377116"/>
            <a:ext cx="9158782" cy="1077229"/>
          </a:xfrm>
        </p:spPr>
        <p:txBody>
          <a:bodyPr/>
          <a:lstStyle/>
          <a:p>
            <a:r>
              <a:rPr lang="fr-CA" dirty="0"/>
              <a:t>LA NÉGLIGENCE FAMILIALE: DÉFINITION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19FCB19-0E53-4B91-9D80-EABBF2A5AFDD}"/>
              </a:ext>
            </a:extLst>
          </p:cNvPr>
          <p:cNvSpPr txBox="1"/>
          <p:nvPr/>
        </p:nvSpPr>
        <p:spPr>
          <a:xfrm>
            <a:off x="1686337" y="1454345"/>
            <a:ext cx="909430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négligence est une </a:t>
            </a:r>
            <a:r>
              <a:rPr lang="fr-CA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omission </a:t>
            </a:r>
            <a:r>
              <a:rPr lang="fr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donner à l’enfant sous sa responsabilité les </a:t>
            </a:r>
            <a:r>
              <a:rPr lang="fr-CA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soins requis pour sa santé et son développement physique, psychologique, affectif, social, cognitif, éducatif et civique</a:t>
            </a:r>
            <a:r>
              <a:rPr lang="fr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Il s’agit de fait d’une forme de mauvais traitements caractérisés par un </a:t>
            </a:r>
            <a:r>
              <a:rPr lang="fr-CA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chronique de soins</a:t>
            </a:r>
            <a:r>
              <a:rPr lang="fr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 les plans de la </a:t>
            </a:r>
            <a:r>
              <a:rPr lang="fr-CA" sz="32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santé, de l’hygiène, de l’alimentation, de la surveillance, de l’éducation, ou des besoins affectifs mettant en péril le développement de l’enfant</a:t>
            </a:r>
            <a:r>
              <a:rPr lang="fr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759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77DD466-2FC1-D390-B45A-04C29C87202F}"/>
              </a:ext>
            </a:extLst>
          </p:cNvPr>
          <p:cNvSpPr txBox="1"/>
          <p:nvPr/>
        </p:nvSpPr>
        <p:spPr>
          <a:xfrm>
            <a:off x="1313284" y="6043518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dirty="0"/>
              <a:t>https://www.youtube.com/watch?v=iWLeHKD4JXc</a:t>
            </a:r>
          </a:p>
        </p:txBody>
      </p:sp>
      <p:pic>
        <p:nvPicPr>
          <p:cNvPr id="4" name="Média en ligne 3" title="24 heures avec des intervenantes de la DPJ">
            <a:hlinkClick r:id="" action="ppaction://media"/>
            <a:extLst>
              <a:ext uri="{FF2B5EF4-FFF2-40B4-BE49-F238E27FC236}">
                <a16:creationId xmlns:a16="http://schemas.microsoft.com/office/drawing/2014/main" id="{13360748-E813-C93E-A7BC-EF76B24C8AC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36758" y="659435"/>
            <a:ext cx="8743562" cy="494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0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90E2404-CD3D-44FD-992B-1947F311E3E2}"/>
              </a:ext>
            </a:extLst>
          </p:cNvPr>
          <p:cNvSpPr txBox="1"/>
          <p:nvPr/>
        </p:nvSpPr>
        <p:spPr>
          <a:xfrm>
            <a:off x="1201089" y="6159130"/>
            <a:ext cx="690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https://youtu.be/Iozk5iSybEg</a:t>
            </a:r>
          </a:p>
        </p:txBody>
      </p:sp>
      <p:pic>
        <p:nvPicPr>
          <p:cNvPr id="3" name="Média en ligne 2" title="DPJ - Formation - Signaler, c'est déjà protéger un enfant">
            <a:hlinkClick r:id="" action="ppaction://media"/>
            <a:extLst>
              <a:ext uri="{FF2B5EF4-FFF2-40B4-BE49-F238E27FC236}">
                <a16:creationId xmlns:a16="http://schemas.microsoft.com/office/drawing/2014/main" id="{627B78D2-A680-49E0-945E-7DAC137CC9D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9809" y="329538"/>
            <a:ext cx="9759123" cy="551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81EC2-C31E-4082-BA0C-8E821889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262" y="420429"/>
            <a:ext cx="9576226" cy="1077229"/>
          </a:xfrm>
        </p:spPr>
        <p:txBody>
          <a:bodyPr/>
          <a:lstStyle/>
          <a:p>
            <a:r>
              <a:rPr lang="fr-CA" dirty="0"/>
              <a:t>LA VIOLENCE CONJUGALE: LA DÉFINITION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08368BA-2AC7-4D60-A4A2-39951E2182EC}"/>
              </a:ext>
            </a:extLst>
          </p:cNvPr>
          <p:cNvSpPr txBox="1"/>
          <p:nvPr/>
        </p:nvSpPr>
        <p:spPr>
          <a:xfrm>
            <a:off x="1331843" y="2056686"/>
            <a:ext cx="923829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La violence conjugale se distingue des autres formes de violence par le fait qu’elle se manifeste dans un couple où les deux partenaires vivent une relation intime et affective. On y retrouve un rapport de domination comme dans toutes les problématiques de violence sauf que dans ce cas-ci, l’agresseur installe et maintient son emprise sur sa victime tout en s’assurant qu’elle ne le quitte pas.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62781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{1D3B5092-0BD7-4EB1-928E-7F10330B404C}tf16401375</Template>
  <TotalTime>313</TotalTime>
  <Words>799</Words>
  <Application>Microsoft Office PowerPoint</Application>
  <PresentationFormat>Grand écran</PresentationFormat>
  <Paragraphs>160</Paragraphs>
  <Slides>15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MS Shell Dlg 2</vt:lpstr>
      <vt:lpstr>Times New Roman</vt:lpstr>
      <vt:lpstr>Wingdings</vt:lpstr>
      <vt:lpstr>Wingdings 3</vt:lpstr>
      <vt:lpstr>Madison</vt:lpstr>
      <vt:lpstr>Les violences familiales</vt:lpstr>
      <vt:lpstr>LA VIOLENCE FAMILIALE</vt:lpstr>
      <vt:lpstr>Présentation PowerPoint</vt:lpstr>
      <vt:lpstr>Présentation PowerPoint</vt:lpstr>
      <vt:lpstr>Présentation PowerPoint</vt:lpstr>
      <vt:lpstr>LA NÉGLIGENCE FAMILIALE: DÉFINITION</vt:lpstr>
      <vt:lpstr>Présentation PowerPoint</vt:lpstr>
      <vt:lpstr>Présentation PowerPoint</vt:lpstr>
      <vt:lpstr>LA VIOLENCE CONJUGALE: LA DÉFINITION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familiales</dc:title>
  <dc:creator>Geneviève Robitaille Côté</dc:creator>
  <cp:lastModifiedBy>Geneviève Robitaille Côté</cp:lastModifiedBy>
  <cp:revision>9</cp:revision>
  <cp:lastPrinted>2021-11-24T15:50:11Z</cp:lastPrinted>
  <dcterms:created xsi:type="dcterms:W3CDTF">2021-11-22T20:34:15Z</dcterms:created>
  <dcterms:modified xsi:type="dcterms:W3CDTF">2023-11-15T11:57:29Z</dcterms:modified>
</cp:coreProperties>
</file>