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6" r:id="rId2"/>
    <p:sldId id="258" r:id="rId3"/>
    <p:sldId id="259" r:id="rId4"/>
    <p:sldId id="260" r:id="rId5"/>
    <p:sldId id="264" r:id="rId6"/>
    <p:sldId id="272" r:id="rId7"/>
    <p:sldId id="261" r:id="rId8"/>
    <p:sldId id="265" r:id="rId9"/>
    <p:sldId id="266" r:id="rId10"/>
    <p:sldId id="267" r:id="rId11"/>
    <p:sldId id="263" r:id="rId12"/>
    <p:sldId id="270" r:id="rId13"/>
    <p:sldId id="269" r:id="rId14"/>
    <p:sldId id="268" r:id="rId15"/>
    <p:sldId id="274" r:id="rId16"/>
    <p:sldId id="275" r:id="rId17"/>
    <p:sldId id="271" r:id="rId18"/>
    <p:sldId id="273"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neviève Robitaille Côté" userId="2db7e064-3eb1-44c0-a47b-7be039add8ba" providerId="ADAL" clId="{6138CC0E-BF91-4B1B-B1DA-CF7E6384E20E}"/>
    <pc:docChg chg="custSel modSld">
      <pc:chgData name="Geneviève Robitaille Côté" userId="2db7e064-3eb1-44c0-a47b-7be039add8ba" providerId="ADAL" clId="{6138CC0E-BF91-4B1B-B1DA-CF7E6384E20E}" dt="2023-11-02T18:21:04.205" v="23" actId="1076"/>
      <pc:docMkLst>
        <pc:docMk/>
      </pc:docMkLst>
      <pc:sldChg chg="modSp mod">
        <pc:chgData name="Geneviève Robitaille Côté" userId="2db7e064-3eb1-44c0-a47b-7be039add8ba" providerId="ADAL" clId="{6138CC0E-BF91-4B1B-B1DA-CF7E6384E20E}" dt="2023-11-02T18:21:04.205" v="23" actId="1076"/>
        <pc:sldMkLst>
          <pc:docMk/>
          <pc:sldMk cId="3742028165" sldId="256"/>
        </pc:sldMkLst>
        <pc:spChg chg="mod">
          <ac:chgData name="Geneviève Robitaille Côté" userId="2db7e064-3eb1-44c0-a47b-7be039add8ba" providerId="ADAL" clId="{6138CC0E-BF91-4B1B-B1DA-CF7E6384E20E}" dt="2023-11-02T18:21:04.205" v="23" actId="1076"/>
          <ac:spMkLst>
            <pc:docMk/>
            <pc:sldMk cId="3742028165" sldId="256"/>
            <ac:spMk id="2" creationId="{F071E7F7-069D-4094-8234-121D900396D9}"/>
          </ac:spMkLst>
        </pc:spChg>
        <pc:spChg chg="mod">
          <ac:chgData name="Geneviève Robitaille Côté" userId="2db7e064-3eb1-44c0-a47b-7be039add8ba" providerId="ADAL" clId="{6138CC0E-BF91-4B1B-B1DA-CF7E6384E20E}" dt="2023-11-02T18:20:59.314" v="22" actId="1076"/>
          <ac:spMkLst>
            <pc:docMk/>
            <pc:sldMk cId="3742028165" sldId="256"/>
            <ac:spMk id="3" creationId="{758045F9-2935-4CF9-9B72-609F139C1BC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BC3B14-B526-46E4-9F9B-951A56F27D18}"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DD0496C1-CFBA-43E8-8F52-380AF814A50D}">
      <dgm:prSet custT="1"/>
      <dgm:spPr>
        <a:solidFill>
          <a:schemeClr val="accent1">
            <a:lumMod val="75000"/>
          </a:schemeClr>
        </a:solidFill>
      </dgm:spPr>
      <dgm:t>
        <a:bodyPr/>
        <a:lstStyle/>
        <a:p>
          <a:r>
            <a:rPr lang="fr-CA" sz="2000" b="0" i="0" dirty="0"/>
            <a:t>les agressions sexuelles sans contact physique (exhibitionnisme, voyeurisme, fabrication et visionnement de matériel pornographique) ;</a:t>
          </a:r>
          <a:endParaRPr lang="en-US" sz="2000" dirty="0"/>
        </a:p>
      </dgm:t>
    </dgm:pt>
    <dgm:pt modelId="{3730A074-E4AB-46CE-B88C-2D3BD962F4B3}" type="parTrans" cxnId="{2689C7DE-BA96-459F-93F0-797585E3CBBA}">
      <dgm:prSet/>
      <dgm:spPr/>
      <dgm:t>
        <a:bodyPr/>
        <a:lstStyle/>
        <a:p>
          <a:endParaRPr lang="en-US"/>
        </a:p>
      </dgm:t>
    </dgm:pt>
    <dgm:pt modelId="{BADA17A0-10DE-4D16-8024-F77C48E2EB9D}" type="sibTrans" cxnId="{2689C7DE-BA96-459F-93F0-797585E3CBBA}">
      <dgm:prSet/>
      <dgm:spPr/>
      <dgm:t>
        <a:bodyPr/>
        <a:lstStyle/>
        <a:p>
          <a:endParaRPr lang="en-US"/>
        </a:p>
      </dgm:t>
    </dgm:pt>
    <dgm:pt modelId="{37323D48-6C3D-4C5B-84AA-C1651D6879B2}">
      <dgm:prSet/>
      <dgm:spPr>
        <a:solidFill>
          <a:schemeClr val="accent1">
            <a:lumMod val="75000"/>
          </a:schemeClr>
        </a:solidFill>
      </dgm:spPr>
      <dgm:t>
        <a:bodyPr/>
        <a:lstStyle/>
        <a:p>
          <a:r>
            <a:rPr lang="fr-CA" b="0" i="0"/>
            <a:t>les agressions sexuelles avec contact physique mais sans pénétration;</a:t>
          </a:r>
          <a:endParaRPr lang="en-US"/>
        </a:p>
      </dgm:t>
    </dgm:pt>
    <dgm:pt modelId="{AB58A2EC-E540-4C2F-A4F2-F684B171ECBD}" type="parTrans" cxnId="{35B67B40-D4DE-46D5-9467-35C1E27EB0EE}">
      <dgm:prSet/>
      <dgm:spPr/>
      <dgm:t>
        <a:bodyPr/>
        <a:lstStyle/>
        <a:p>
          <a:endParaRPr lang="en-US"/>
        </a:p>
      </dgm:t>
    </dgm:pt>
    <dgm:pt modelId="{3C3C9A40-DD62-40CA-8377-8E09B2BE3E26}" type="sibTrans" cxnId="{35B67B40-D4DE-46D5-9467-35C1E27EB0EE}">
      <dgm:prSet/>
      <dgm:spPr/>
      <dgm:t>
        <a:bodyPr/>
        <a:lstStyle/>
        <a:p>
          <a:endParaRPr lang="en-US"/>
        </a:p>
      </dgm:t>
    </dgm:pt>
    <dgm:pt modelId="{FA9E2F61-49F2-4F5A-9C19-01E19A85904F}">
      <dgm:prSet/>
      <dgm:spPr>
        <a:solidFill>
          <a:schemeClr val="accent1">
            <a:lumMod val="75000"/>
          </a:schemeClr>
        </a:solidFill>
      </dgm:spPr>
      <dgm:t>
        <a:bodyPr/>
        <a:lstStyle/>
        <a:p>
          <a:r>
            <a:rPr lang="fr-CA" b="0" i="0"/>
            <a:t>les agressions sexuelles avec pénétration. </a:t>
          </a:r>
          <a:endParaRPr lang="en-US"/>
        </a:p>
      </dgm:t>
    </dgm:pt>
    <dgm:pt modelId="{CF79EA91-488F-4988-A8CE-E3CE8DD58165}" type="parTrans" cxnId="{DB50D22D-5E78-4832-A6D4-525FC90CBE13}">
      <dgm:prSet/>
      <dgm:spPr/>
      <dgm:t>
        <a:bodyPr/>
        <a:lstStyle/>
        <a:p>
          <a:endParaRPr lang="en-US"/>
        </a:p>
      </dgm:t>
    </dgm:pt>
    <dgm:pt modelId="{5D904AA3-4BFD-4B35-A720-9DD3491EC8B6}" type="sibTrans" cxnId="{DB50D22D-5E78-4832-A6D4-525FC90CBE13}">
      <dgm:prSet/>
      <dgm:spPr/>
      <dgm:t>
        <a:bodyPr/>
        <a:lstStyle/>
        <a:p>
          <a:endParaRPr lang="en-US"/>
        </a:p>
      </dgm:t>
    </dgm:pt>
    <dgm:pt modelId="{3DC40A4D-A281-4284-A935-4DA67EFC93A6}" type="pres">
      <dgm:prSet presAssocID="{35BC3B14-B526-46E4-9F9B-951A56F27D18}" presName="outerComposite" presStyleCnt="0">
        <dgm:presLayoutVars>
          <dgm:chMax val="5"/>
          <dgm:dir/>
          <dgm:resizeHandles val="exact"/>
        </dgm:presLayoutVars>
      </dgm:prSet>
      <dgm:spPr/>
    </dgm:pt>
    <dgm:pt modelId="{8EFC9BB6-293B-485C-909F-53226D1074A2}" type="pres">
      <dgm:prSet presAssocID="{35BC3B14-B526-46E4-9F9B-951A56F27D18}" presName="dummyMaxCanvas" presStyleCnt="0">
        <dgm:presLayoutVars/>
      </dgm:prSet>
      <dgm:spPr/>
    </dgm:pt>
    <dgm:pt modelId="{CD1D647A-FDF4-4E7D-ADA3-5C6B53DC3FA0}" type="pres">
      <dgm:prSet presAssocID="{35BC3B14-B526-46E4-9F9B-951A56F27D18}" presName="ThreeNodes_1" presStyleLbl="node1" presStyleIdx="0" presStyleCnt="3" custScaleX="106373">
        <dgm:presLayoutVars>
          <dgm:bulletEnabled val="1"/>
        </dgm:presLayoutVars>
      </dgm:prSet>
      <dgm:spPr/>
    </dgm:pt>
    <dgm:pt modelId="{0EABAEF0-1CB1-42E0-8459-9097D506159A}" type="pres">
      <dgm:prSet presAssocID="{35BC3B14-B526-46E4-9F9B-951A56F27D18}" presName="ThreeNodes_2" presStyleLbl="node1" presStyleIdx="1" presStyleCnt="3">
        <dgm:presLayoutVars>
          <dgm:bulletEnabled val="1"/>
        </dgm:presLayoutVars>
      </dgm:prSet>
      <dgm:spPr/>
    </dgm:pt>
    <dgm:pt modelId="{D465C3E5-3942-4E6B-9792-594F55DC3557}" type="pres">
      <dgm:prSet presAssocID="{35BC3B14-B526-46E4-9F9B-951A56F27D18}" presName="ThreeNodes_3" presStyleLbl="node1" presStyleIdx="2" presStyleCnt="3">
        <dgm:presLayoutVars>
          <dgm:bulletEnabled val="1"/>
        </dgm:presLayoutVars>
      </dgm:prSet>
      <dgm:spPr/>
    </dgm:pt>
    <dgm:pt modelId="{FDD55F2F-15A5-402C-9255-76B40DE793A5}" type="pres">
      <dgm:prSet presAssocID="{35BC3B14-B526-46E4-9F9B-951A56F27D18}" presName="ThreeConn_1-2" presStyleLbl="fgAccFollowNode1" presStyleIdx="0" presStyleCnt="2" custLinFactNeighborX="-44420" custLinFactNeighborY="-987">
        <dgm:presLayoutVars>
          <dgm:bulletEnabled val="1"/>
        </dgm:presLayoutVars>
      </dgm:prSet>
      <dgm:spPr/>
    </dgm:pt>
    <dgm:pt modelId="{DB02AA90-5645-48F9-8966-25402BACFE3D}" type="pres">
      <dgm:prSet presAssocID="{35BC3B14-B526-46E4-9F9B-951A56F27D18}" presName="ThreeConn_2-3" presStyleLbl="fgAccFollowNode1" presStyleIdx="1" presStyleCnt="2">
        <dgm:presLayoutVars>
          <dgm:bulletEnabled val="1"/>
        </dgm:presLayoutVars>
      </dgm:prSet>
      <dgm:spPr/>
    </dgm:pt>
    <dgm:pt modelId="{6096429B-7418-47F6-9B15-CA0BFE7F17B4}" type="pres">
      <dgm:prSet presAssocID="{35BC3B14-B526-46E4-9F9B-951A56F27D18}" presName="ThreeNodes_1_text" presStyleLbl="node1" presStyleIdx="2" presStyleCnt="3">
        <dgm:presLayoutVars>
          <dgm:bulletEnabled val="1"/>
        </dgm:presLayoutVars>
      </dgm:prSet>
      <dgm:spPr/>
    </dgm:pt>
    <dgm:pt modelId="{CD8FB9A5-EF81-47A9-9896-9D137D8B5EB8}" type="pres">
      <dgm:prSet presAssocID="{35BC3B14-B526-46E4-9F9B-951A56F27D18}" presName="ThreeNodes_2_text" presStyleLbl="node1" presStyleIdx="2" presStyleCnt="3">
        <dgm:presLayoutVars>
          <dgm:bulletEnabled val="1"/>
        </dgm:presLayoutVars>
      </dgm:prSet>
      <dgm:spPr/>
    </dgm:pt>
    <dgm:pt modelId="{02B4E5D3-0DC9-4A03-8C41-EAE634EA929F}" type="pres">
      <dgm:prSet presAssocID="{35BC3B14-B526-46E4-9F9B-951A56F27D18}" presName="ThreeNodes_3_text" presStyleLbl="node1" presStyleIdx="2" presStyleCnt="3">
        <dgm:presLayoutVars>
          <dgm:bulletEnabled val="1"/>
        </dgm:presLayoutVars>
      </dgm:prSet>
      <dgm:spPr/>
    </dgm:pt>
  </dgm:ptLst>
  <dgm:cxnLst>
    <dgm:cxn modelId="{DB50D22D-5E78-4832-A6D4-525FC90CBE13}" srcId="{35BC3B14-B526-46E4-9F9B-951A56F27D18}" destId="{FA9E2F61-49F2-4F5A-9C19-01E19A85904F}" srcOrd="2" destOrd="0" parTransId="{CF79EA91-488F-4988-A8CE-E3CE8DD58165}" sibTransId="{5D904AA3-4BFD-4B35-A720-9DD3491EC8B6}"/>
    <dgm:cxn modelId="{35B67B40-D4DE-46D5-9467-35C1E27EB0EE}" srcId="{35BC3B14-B526-46E4-9F9B-951A56F27D18}" destId="{37323D48-6C3D-4C5B-84AA-C1651D6879B2}" srcOrd="1" destOrd="0" parTransId="{AB58A2EC-E540-4C2F-A4F2-F684B171ECBD}" sibTransId="{3C3C9A40-DD62-40CA-8377-8E09B2BE3E26}"/>
    <dgm:cxn modelId="{0B306D7D-4885-4712-BAC9-571AA18C9C6C}" type="presOf" srcId="{DD0496C1-CFBA-43E8-8F52-380AF814A50D}" destId="{CD1D647A-FDF4-4E7D-ADA3-5C6B53DC3FA0}" srcOrd="0" destOrd="0" presId="urn:microsoft.com/office/officeart/2005/8/layout/vProcess5"/>
    <dgm:cxn modelId="{032DA089-B41C-4F7B-A131-409C1B02B3DB}" type="presOf" srcId="{BADA17A0-10DE-4D16-8024-F77C48E2EB9D}" destId="{FDD55F2F-15A5-402C-9255-76B40DE793A5}" srcOrd="0" destOrd="0" presId="urn:microsoft.com/office/officeart/2005/8/layout/vProcess5"/>
    <dgm:cxn modelId="{65088E96-B813-4B49-8246-D1766F0529A6}" type="presOf" srcId="{35BC3B14-B526-46E4-9F9B-951A56F27D18}" destId="{3DC40A4D-A281-4284-A935-4DA67EFC93A6}" srcOrd="0" destOrd="0" presId="urn:microsoft.com/office/officeart/2005/8/layout/vProcess5"/>
    <dgm:cxn modelId="{92832EA8-39CB-4390-8351-7C244A0DFC65}" type="presOf" srcId="{FA9E2F61-49F2-4F5A-9C19-01E19A85904F}" destId="{D465C3E5-3942-4E6B-9792-594F55DC3557}" srcOrd="0" destOrd="0" presId="urn:microsoft.com/office/officeart/2005/8/layout/vProcess5"/>
    <dgm:cxn modelId="{98A0C1BD-6597-402A-9A2F-AC5A2A05B7BF}" type="presOf" srcId="{37323D48-6C3D-4C5B-84AA-C1651D6879B2}" destId="{0EABAEF0-1CB1-42E0-8459-9097D506159A}" srcOrd="0" destOrd="0" presId="urn:microsoft.com/office/officeart/2005/8/layout/vProcess5"/>
    <dgm:cxn modelId="{A4C9B4D3-3E5F-4ADC-B63B-816A85E3737B}" type="presOf" srcId="{FA9E2F61-49F2-4F5A-9C19-01E19A85904F}" destId="{02B4E5D3-0DC9-4A03-8C41-EAE634EA929F}" srcOrd="1" destOrd="0" presId="urn:microsoft.com/office/officeart/2005/8/layout/vProcess5"/>
    <dgm:cxn modelId="{2689C7DE-BA96-459F-93F0-797585E3CBBA}" srcId="{35BC3B14-B526-46E4-9F9B-951A56F27D18}" destId="{DD0496C1-CFBA-43E8-8F52-380AF814A50D}" srcOrd="0" destOrd="0" parTransId="{3730A074-E4AB-46CE-B88C-2D3BD962F4B3}" sibTransId="{BADA17A0-10DE-4D16-8024-F77C48E2EB9D}"/>
    <dgm:cxn modelId="{CC36ABED-4E65-40AC-AA62-0A2D7F8F4D9F}" type="presOf" srcId="{3C3C9A40-DD62-40CA-8377-8E09B2BE3E26}" destId="{DB02AA90-5645-48F9-8966-25402BACFE3D}" srcOrd="0" destOrd="0" presId="urn:microsoft.com/office/officeart/2005/8/layout/vProcess5"/>
    <dgm:cxn modelId="{497FD2ED-BB11-44F2-A35F-3580AB32356D}" type="presOf" srcId="{DD0496C1-CFBA-43E8-8F52-380AF814A50D}" destId="{6096429B-7418-47F6-9B15-CA0BFE7F17B4}" srcOrd="1" destOrd="0" presId="urn:microsoft.com/office/officeart/2005/8/layout/vProcess5"/>
    <dgm:cxn modelId="{2CD843F5-BC69-45D7-ADFA-7528E561B998}" type="presOf" srcId="{37323D48-6C3D-4C5B-84AA-C1651D6879B2}" destId="{CD8FB9A5-EF81-47A9-9896-9D137D8B5EB8}" srcOrd="1" destOrd="0" presId="urn:microsoft.com/office/officeart/2005/8/layout/vProcess5"/>
    <dgm:cxn modelId="{603CF179-BE3E-43B5-A3D7-939C7FD506F1}" type="presParOf" srcId="{3DC40A4D-A281-4284-A935-4DA67EFC93A6}" destId="{8EFC9BB6-293B-485C-909F-53226D1074A2}" srcOrd="0" destOrd="0" presId="urn:microsoft.com/office/officeart/2005/8/layout/vProcess5"/>
    <dgm:cxn modelId="{BF4C378C-F7E8-441E-838C-82371B7D39A4}" type="presParOf" srcId="{3DC40A4D-A281-4284-A935-4DA67EFC93A6}" destId="{CD1D647A-FDF4-4E7D-ADA3-5C6B53DC3FA0}" srcOrd="1" destOrd="0" presId="urn:microsoft.com/office/officeart/2005/8/layout/vProcess5"/>
    <dgm:cxn modelId="{35CE8ECC-5A8C-41B7-A02D-6215C97AB5B3}" type="presParOf" srcId="{3DC40A4D-A281-4284-A935-4DA67EFC93A6}" destId="{0EABAEF0-1CB1-42E0-8459-9097D506159A}" srcOrd="2" destOrd="0" presId="urn:microsoft.com/office/officeart/2005/8/layout/vProcess5"/>
    <dgm:cxn modelId="{6D31B49B-9C13-4EEC-94F0-BA6F6C780E31}" type="presParOf" srcId="{3DC40A4D-A281-4284-A935-4DA67EFC93A6}" destId="{D465C3E5-3942-4E6B-9792-594F55DC3557}" srcOrd="3" destOrd="0" presId="urn:microsoft.com/office/officeart/2005/8/layout/vProcess5"/>
    <dgm:cxn modelId="{39BB4E06-559C-4764-BCBD-B49277834C07}" type="presParOf" srcId="{3DC40A4D-A281-4284-A935-4DA67EFC93A6}" destId="{FDD55F2F-15A5-402C-9255-76B40DE793A5}" srcOrd="4" destOrd="0" presId="urn:microsoft.com/office/officeart/2005/8/layout/vProcess5"/>
    <dgm:cxn modelId="{3586038B-2843-46ED-9083-03388657D0DF}" type="presParOf" srcId="{3DC40A4D-A281-4284-A935-4DA67EFC93A6}" destId="{DB02AA90-5645-48F9-8966-25402BACFE3D}" srcOrd="5" destOrd="0" presId="urn:microsoft.com/office/officeart/2005/8/layout/vProcess5"/>
    <dgm:cxn modelId="{19A4BA0D-FBBA-48D3-981E-B3CC2B53076A}" type="presParOf" srcId="{3DC40A4D-A281-4284-A935-4DA67EFC93A6}" destId="{6096429B-7418-47F6-9B15-CA0BFE7F17B4}" srcOrd="6" destOrd="0" presId="urn:microsoft.com/office/officeart/2005/8/layout/vProcess5"/>
    <dgm:cxn modelId="{99D085A2-B723-4B0F-9B06-F1AFAD4927AF}" type="presParOf" srcId="{3DC40A4D-A281-4284-A935-4DA67EFC93A6}" destId="{CD8FB9A5-EF81-47A9-9896-9D137D8B5EB8}" srcOrd="7" destOrd="0" presId="urn:microsoft.com/office/officeart/2005/8/layout/vProcess5"/>
    <dgm:cxn modelId="{0A6BDA2F-2655-4277-8983-909B2C647D93}" type="presParOf" srcId="{3DC40A4D-A281-4284-A935-4DA67EFC93A6}" destId="{02B4E5D3-0DC9-4A03-8C41-EAE634EA929F}" srcOrd="8" destOrd="0" presId="urn:microsoft.com/office/officeart/2005/8/layout/vProcess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1D647A-FDF4-4E7D-ADA3-5C6B53DC3FA0}">
      <dsp:nvSpPr>
        <dsp:cNvPr id="0" name=""/>
        <dsp:cNvSpPr/>
      </dsp:nvSpPr>
      <dsp:spPr>
        <a:xfrm>
          <a:off x="-93382" y="0"/>
          <a:ext cx="6234650" cy="1454190"/>
        </a:xfrm>
        <a:prstGeom prst="roundRect">
          <a:avLst>
            <a:gd name="adj" fmla="val 10000"/>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CA" sz="2000" b="0" i="0" kern="1200" dirty="0"/>
            <a:t>les agressions sexuelles sans contact physique (exhibitionnisme, voyeurisme, fabrication et visionnement de matériel pornographique) ;</a:t>
          </a:r>
          <a:endParaRPr lang="en-US" sz="2000" kern="1200" dirty="0"/>
        </a:p>
      </dsp:txBody>
      <dsp:txXfrm>
        <a:off x="-50790" y="42592"/>
        <a:ext cx="4570889" cy="1369006"/>
      </dsp:txXfrm>
    </dsp:sp>
    <dsp:sp modelId="{0EABAEF0-1CB1-42E0-8459-9097D506159A}">
      <dsp:nvSpPr>
        <dsp:cNvPr id="0" name=""/>
        <dsp:cNvSpPr/>
      </dsp:nvSpPr>
      <dsp:spPr>
        <a:xfrm>
          <a:off x="610540" y="1696556"/>
          <a:ext cx="5861121" cy="1454190"/>
        </a:xfrm>
        <a:prstGeom prst="roundRect">
          <a:avLst>
            <a:gd name="adj" fmla="val 10000"/>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fr-CA" sz="2600" b="0" i="0" kern="1200"/>
            <a:t>les agressions sexuelles avec contact physique mais sans pénétration;</a:t>
          </a:r>
          <a:endParaRPr lang="en-US" sz="2600" kern="1200"/>
        </a:p>
      </dsp:txBody>
      <dsp:txXfrm>
        <a:off x="653132" y="1739148"/>
        <a:ext cx="4313555" cy="1369006"/>
      </dsp:txXfrm>
    </dsp:sp>
    <dsp:sp modelId="{D465C3E5-3942-4E6B-9792-594F55DC3557}">
      <dsp:nvSpPr>
        <dsp:cNvPr id="0" name=""/>
        <dsp:cNvSpPr/>
      </dsp:nvSpPr>
      <dsp:spPr>
        <a:xfrm>
          <a:off x="1127697" y="3393112"/>
          <a:ext cx="5861121" cy="1454190"/>
        </a:xfrm>
        <a:prstGeom prst="roundRect">
          <a:avLst>
            <a:gd name="adj" fmla="val 10000"/>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fr-CA" sz="2600" b="0" i="0" kern="1200"/>
            <a:t>les agressions sexuelles avec pénétration. </a:t>
          </a:r>
          <a:endParaRPr lang="en-US" sz="2600" kern="1200"/>
        </a:p>
      </dsp:txBody>
      <dsp:txXfrm>
        <a:off x="1170289" y="3435704"/>
        <a:ext cx="4313555" cy="1369006"/>
      </dsp:txXfrm>
    </dsp:sp>
    <dsp:sp modelId="{FDD55F2F-15A5-402C-9255-76B40DE793A5}">
      <dsp:nvSpPr>
        <dsp:cNvPr id="0" name=""/>
        <dsp:cNvSpPr/>
      </dsp:nvSpPr>
      <dsp:spPr>
        <a:xfrm>
          <a:off x="4589411" y="1093432"/>
          <a:ext cx="945224" cy="94522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802086" y="1093432"/>
        <a:ext cx="519874" cy="711281"/>
      </dsp:txXfrm>
    </dsp:sp>
    <dsp:sp modelId="{DB02AA90-5645-48F9-8966-25402BACFE3D}">
      <dsp:nvSpPr>
        <dsp:cNvPr id="0" name=""/>
        <dsp:cNvSpPr/>
      </dsp:nvSpPr>
      <dsp:spPr>
        <a:xfrm>
          <a:off x="5526437" y="2789622"/>
          <a:ext cx="945224" cy="94522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739112" y="2789622"/>
        <a:ext cx="519874" cy="71128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11/2/2023</a:t>
            </a:fld>
            <a:endParaRPr lang="en-US"/>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‹n°›</a:t>
            </a:fld>
            <a:endParaRPr lang="en-US"/>
          </a:p>
        </p:txBody>
      </p:sp>
    </p:spTree>
    <p:extLst>
      <p:ext uri="{BB962C8B-B14F-4D97-AF65-F5344CB8AC3E}">
        <p14:creationId xmlns:p14="http://schemas.microsoft.com/office/powerpoint/2010/main" val="310307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11/2/2023</a:t>
            </a:fld>
            <a:endParaRPr lang="en-US"/>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‹n°›</a:t>
            </a:fld>
            <a:endParaRPr lang="en-US"/>
          </a:p>
        </p:txBody>
      </p:sp>
    </p:spTree>
    <p:extLst>
      <p:ext uri="{BB962C8B-B14F-4D97-AF65-F5344CB8AC3E}">
        <p14:creationId xmlns:p14="http://schemas.microsoft.com/office/powerpoint/2010/main" val="3094517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11/2/2023</a:t>
            </a:fld>
            <a:endParaRPr lang="en-US"/>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‹n°›</a:t>
            </a:fld>
            <a:endParaRPr lang="en-US"/>
          </a:p>
        </p:txBody>
      </p:sp>
    </p:spTree>
    <p:extLst>
      <p:ext uri="{BB962C8B-B14F-4D97-AF65-F5344CB8AC3E}">
        <p14:creationId xmlns:p14="http://schemas.microsoft.com/office/powerpoint/2010/main" val="69679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11/2/2023</a:t>
            </a:fld>
            <a:endParaRPr lang="en-US"/>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‹n°›</a:t>
            </a:fld>
            <a:endParaRPr lang="en-US"/>
          </a:p>
        </p:txBody>
      </p:sp>
    </p:spTree>
    <p:extLst>
      <p:ext uri="{BB962C8B-B14F-4D97-AF65-F5344CB8AC3E}">
        <p14:creationId xmlns:p14="http://schemas.microsoft.com/office/powerpoint/2010/main" val="67165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11/2/2023</a:t>
            </a:fld>
            <a:endParaRPr lang="en-US"/>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‹n°›</a:t>
            </a:fld>
            <a:endParaRPr lang="en-US"/>
          </a:p>
        </p:txBody>
      </p:sp>
    </p:spTree>
    <p:extLst>
      <p:ext uri="{BB962C8B-B14F-4D97-AF65-F5344CB8AC3E}">
        <p14:creationId xmlns:p14="http://schemas.microsoft.com/office/powerpoint/2010/main" val="3391485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11/2/2023</a:t>
            </a:fld>
            <a:endParaRPr lang="en-US"/>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‹n°›</a:t>
            </a:fld>
            <a:endParaRPr lang="en-US"/>
          </a:p>
        </p:txBody>
      </p:sp>
    </p:spTree>
    <p:extLst>
      <p:ext uri="{BB962C8B-B14F-4D97-AF65-F5344CB8AC3E}">
        <p14:creationId xmlns:p14="http://schemas.microsoft.com/office/powerpoint/2010/main" val="965000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11/2/2023</a:t>
            </a:fld>
            <a:endParaRPr lang="en-US"/>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‹n°›</a:t>
            </a:fld>
            <a:endParaRPr lang="en-US"/>
          </a:p>
        </p:txBody>
      </p:sp>
    </p:spTree>
    <p:extLst>
      <p:ext uri="{BB962C8B-B14F-4D97-AF65-F5344CB8AC3E}">
        <p14:creationId xmlns:p14="http://schemas.microsoft.com/office/powerpoint/2010/main" val="3326247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11/2/2023</a:t>
            </a:fld>
            <a:endParaRPr lang="en-US"/>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‹n°›</a:t>
            </a:fld>
            <a:endParaRPr lang="en-US"/>
          </a:p>
        </p:txBody>
      </p:sp>
    </p:spTree>
    <p:extLst>
      <p:ext uri="{BB962C8B-B14F-4D97-AF65-F5344CB8AC3E}">
        <p14:creationId xmlns:p14="http://schemas.microsoft.com/office/powerpoint/2010/main" val="2948033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11/2/2023</a:t>
            </a:fld>
            <a:endParaRPr lang="en-US"/>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‹n°›</a:t>
            </a:fld>
            <a:endParaRPr lang="en-US"/>
          </a:p>
        </p:txBody>
      </p:sp>
    </p:spTree>
    <p:extLst>
      <p:ext uri="{BB962C8B-B14F-4D97-AF65-F5344CB8AC3E}">
        <p14:creationId xmlns:p14="http://schemas.microsoft.com/office/powerpoint/2010/main" val="404913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11/2/2023</a:t>
            </a:fld>
            <a:endParaRPr lang="en-US"/>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‹n°›</a:t>
            </a:fld>
            <a:endParaRPr lang="en-US"/>
          </a:p>
        </p:txBody>
      </p:sp>
    </p:spTree>
    <p:extLst>
      <p:ext uri="{BB962C8B-B14F-4D97-AF65-F5344CB8AC3E}">
        <p14:creationId xmlns:p14="http://schemas.microsoft.com/office/powerpoint/2010/main" val="209581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11/2/2023</a:t>
            </a:fld>
            <a:endParaRPr lang="en-US"/>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‹n°›</a:t>
            </a:fld>
            <a:endParaRPr lang="en-US"/>
          </a:p>
        </p:txBody>
      </p:sp>
    </p:spTree>
    <p:extLst>
      <p:ext uri="{BB962C8B-B14F-4D97-AF65-F5344CB8AC3E}">
        <p14:creationId xmlns:p14="http://schemas.microsoft.com/office/powerpoint/2010/main" val="2762409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11/2/2023</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‹n°›</a:t>
            </a:fld>
            <a:endParaRPr lang="en-US" dirty="0"/>
          </a:p>
        </p:txBody>
      </p:sp>
    </p:spTree>
    <p:extLst>
      <p:ext uri="{BB962C8B-B14F-4D97-AF65-F5344CB8AC3E}">
        <p14:creationId xmlns:p14="http://schemas.microsoft.com/office/powerpoint/2010/main" val="1086055774"/>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tags" Target="../tags/tag3.xml"/><Relationship Id="rId7"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9"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tags" Target="../tags/tag43.xml"/></Relationships>
</file>

<file path=ppt/slides/_rels/slide13.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9.xml"/><Relationship Id="rId1" Type="http://schemas.openxmlformats.org/officeDocument/2006/relationships/tags" Target="../tags/tag4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tags" Target="../tags/tag5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tags" Target="../tags/tag54.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7.xml"/><Relationship Id="rId1" Type="http://schemas.openxmlformats.org/officeDocument/2006/relationships/tags" Target="../tags/tag56.xml"/></Relationships>
</file>

<file path=ppt/slides/_rels/slide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tags" Target="../tags/tag9.xml"/><Relationship Id="rId7"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tags" Target="../tags/tag17.xml"/><Relationship Id="rId7" Type="http://schemas.openxmlformats.org/officeDocument/2006/relationships/diagramLayout" Target="../diagrams/layout1.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diagramData" Target="../diagrams/data1.xml"/><Relationship Id="rId5" Type="http://schemas.openxmlformats.org/officeDocument/2006/relationships/slideLayout" Target="../slideLayouts/slideLayout5.xml"/><Relationship Id="rId10" Type="http://schemas.microsoft.com/office/2007/relationships/diagramDrawing" Target="../diagrams/drawing1.xml"/><Relationship Id="rId4" Type="http://schemas.openxmlformats.org/officeDocument/2006/relationships/tags" Target="../tags/tag18.xml"/><Relationship Id="rId9" Type="http://schemas.openxmlformats.org/officeDocument/2006/relationships/diagramColors" Target="../diagrams/colors1.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6.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tags" Target="../tags/tag31.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11" Type="http://schemas.openxmlformats.org/officeDocument/2006/relationships/slideLayout" Target="../slideLayouts/slideLayout5.xml"/><Relationship Id="rId5" Type="http://schemas.openxmlformats.org/officeDocument/2006/relationships/tags" Target="../tags/tag28.xml"/><Relationship Id="rId10" Type="http://schemas.openxmlformats.org/officeDocument/2006/relationships/tags" Target="../tags/tag33.xml"/><Relationship Id="rId4" Type="http://schemas.openxmlformats.org/officeDocument/2006/relationships/tags" Target="../tags/tag27.xml"/><Relationship Id="rId9" Type="http://schemas.openxmlformats.org/officeDocument/2006/relationships/tags" Target="../tags/tag3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A7971386-B2B0-4A38-8D3B-8CF23AAA6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96AE4BD0-E2D6-4FE1-9295-59E338A453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sp>
        <p:nvSpPr>
          <p:cNvPr id="13" name="Texture">
            <a:extLst>
              <a:ext uri="{FF2B5EF4-FFF2-40B4-BE49-F238E27FC236}">
                <a16:creationId xmlns:a16="http://schemas.microsoft.com/office/drawing/2014/main" id="{0D29D77D-2D4E-4868-960B-BEDA724F5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3047" y="-1"/>
            <a:ext cx="12195048" cy="6858000"/>
          </a:xfrm>
          <a:prstGeom prst="rect">
            <a:avLst/>
          </a:prstGeom>
          <a:blipFill dpi="0" rotWithShape="1">
            <a:blip r:embed="rId8">
              <a:alphaModFix amt="6000"/>
            </a:blip>
            <a:srcRect/>
            <a:tile tx="0" ty="0" sx="100000" sy="100000" flip="none" algn="tl"/>
          </a:blipFill>
          <a:ln w="9525" cap="flat">
            <a:noFill/>
            <a:prstDash val="solid"/>
            <a:miter/>
          </a:ln>
        </p:spPr>
        <p:txBody>
          <a:bodyPr rtlCol="0" anchor="ctr"/>
          <a:lstStyle/>
          <a:p>
            <a:endParaRPr lang="en-US" dirty="0"/>
          </a:p>
        </p:txBody>
      </p:sp>
      <p:sp>
        <p:nvSpPr>
          <p:cNvPr id="2" name="Titre 1">
            <a:extLst>
              <a:ext uri="{FF2B5EF4-FFF2-40B4-BE49-F238E27FC236}">
                <a16:creationId xmlns:a16="http://schemas.microsoft.com/office/drawing/2014/main" id="{F071E7F7-069D-4094-8234-121D900396D9}"/>
              </a:ext>
            </a:extLst>
          </p:cNvPr>
          <p:cNvSpPr>
            <a:spLocks noGrp="1"/>
          </p:cNvSpPr>
          <p:nvPr>
            <p:ph type="ctrTitle"/>
            <p:custDataLst>
              <p:tags r:id="rId4"/>
            </p:custDataLst>
          </p:nvPr>
        </p:nvSpPr>
        <p:spPr>
          <a:xfrm>
            <a:off x="339888" y="284771"/>
            <a:ext cx="3277432" cy="3063240"/>
          </a:xfrm>
        </p:spPr>
        <p:txBody>
          <a:bodyPr>
            <a:normAutofit/>
          </a:bodyPr>
          <a:lstStyle/>
          <a:p>
            <a:r>
              <a:rPr lang="fr-CA" dirty="0"/>
              <a:t>Les violences sexuelles</a:t>
            </a:r>
          </a:p>
        </p:txBody>
      </p:sp>
      <p:sp>
        <p:nvSpPr>
          <p:cNvPr id="3" name="Sous-titre 2">
            <a:extLst>
              <a:ext uri="{FF2B5EF4-FFF2-40B4-BE49-F238E27FC236}">
                <a16:creationId xmlns:a16="http://schemas.microsoft.com/office/drawing/2014/main" id="{758045F9-2935-4CF9-9B72-609F139C1BCD}"/>
              </a:ext>
            </a:extLst>
          </p:cNvPr>
          <p:cNvSpPr>
            <a:spLocks noGrp="1"/>
          </p:cNvSpPr>
          <p:nvPr>
            <p:ph type="subTitle" idx="1"/>
            <p:custDataLst>
              <p:tags r:id="rId5"/>
            </p:custDataLst>
          </p:nvPr>
        </p:nvSpPr>
        <p:spPr>
          <a:xfrm>
            <a:off x="205273" y="3840480"/>
            <a:ext cx="4012163" cy="2616303"/>
          </a:xfrm>
        </p:spPr>
        <p:txBody>
          <a:bodyPr>
            <a:noAutofit/>
          </a:bodyPr>
          <a:lstStyle/>
          <a:p>
            <a:r>
              <a:rPr lang="fr-CA" sz="2000" dirty="0"/>
              <a:t>Intervention, exclusion et violence</a:t>
            </a:r>
          </a:p>
          <a:p>
            <a:r>
              <a:rPr lang="fr-CA" sz="2000" dirty="0"/>
              <a:t>Compléments de notes de cours</a:t>
            </a:r>
          </a:p>
          <a:p>
            <a:r>
              <a:rPr lang="fr-CA" sz="2000" dirty="0"/>
              <a:t>Automne 2023</a:t>
            </a:r>
          </a:p>
          <a:p>
            <a:endParaRPr lang="fr-CA" sz="2000" dirty="0"/>
          </a:p>
          <a:p>
            <a:r>
              <a:rPr lang="fr-CA" sz="2000" dirty="0"/>
              <a:t>Geneviève Robitaille-Côté</a:t>
            </a:r>
          </a:p>
        </p:txBody>
      </p:sp>
      <p:pic>
        <p:nvPicPr>
          <p:cNvPr id="4" name="Picture 3" descr="Abstract smoke background">
            <a:extLst>
              <a:ext uri="{FF2B5EF4-FFF2-40B4-BE49-F238E27FC236}">
                <a16:creationId xmlns:a16="http://schemas.microsoft.com/office/drawing/2014/main" id="{F28FF00C-0BDC-44CB-26B1-C912C015200E}"/>
              </a:ext>
            </a:extLst>
          </p:cNvPr>
          <p:cNvPicPr>
            <a:picLocks noChangeAspect="1"/>
          </p:cNvPicPr>
          <p:nvPr>
            <p:custDataLst>
              <p:tags r:id="rId6"/>
            </p:custDataLst>
          </p:nvPr>
        </p:nvPicPr>
        <p:blipFill rotWithShape="1">
          <a:blip r:embed="rId9"/>
          <a:srcRect l="6654" r="13496"/>
          <a:stretch/>
        </p:blipFill>
        <p:spPr>
          <a:xfrm>
            <a:off x="3957208" y="10"/>
            <a:ext cx="8234792" cy="6857990"/>
          </a:xfrm>
          <a:custGeom>
            <a:avLst/>
            <a:gdLst/>
            <a:ahLst/>
            <a:cxnLst/>
            <a:rect l="l" t="t" r="r" b="b"/>
            <a:pathLst>
              <a:path w="8234792" h="6821666">
                <a:moveTo>
                  <a:pt x="2322410" y="0"/>
                </a:moveTo>
                <a:lnTo>
                  <a:pt x="8234792" y="0"/>
                </a:lnTo>
                <a:lnTo>
                  <a:pt x="8234792" y="4503719"/>
                </a:lnTo>
                <a:lnTo>
                  <a:pt x="8215888" y="4629599"/>
                </a:lnTo>
                <a:cubicBezTo>
                  <a:pt x="8049795" y="5454493"/>
                  <a:pt x="7647096" y="6191792"/>
                  <a:pt x="7082996" y="6765066"/>
                </a:cubicBezTo>
                <a:lnTo>
                  <a:pt x="7021717" y="6821666"/>
                </a:lnTo>
                <a:lnTo>
                  <a:pt x="0" y="6821666"/>
                </a:lnTo>
                <a:lnTo>
                  <a:pt x="0" y="3790727"/>
                </a:lnTo>
                <a:cubicBezTo>
                  <a:pt x="0" y="2186928"/>
                  <a:pt x="879517" y="791919"/>
                  <a:pt x="2175128" y="76659"/>
                </a:cubicBezTo>
                <a:close/>
              </a:path>
            </a:pathLst>
          </a:custGeom>
        </p:spPr>
      </p:pic>
    </p:spTree>
    <p:extLst>
      <p:ext uri="{BB962C8B-B14F-4D97-AF65-F5344CB8AC3E}">
        <p14:creationId xmlns:p14="http://schemas.microsoft.com/office/powerpoint/2010/main" val="3742028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FCAFF1-3094-4E2C-84D5-0253CD63CBA0}"/>
              </a:ext>
            </a:extLst>
          </p:cNvPr>
          <p:cNvSpPr>
            <a:spLocks noGrp="1"/>
          </p:cNvSpPr>
          <p:nvPr>
            <p:ph type="title"/>
            <p:custDataLst>
              <p:tags r:id="rId1"/>
            </p:custDataLst>
          </p:nvPr>
        </p:nvSpPr>
        <p:spPr>
          <a:xfrm>
            <a:off x="457200" y="323920"/>
            <a:ext cx="10451534" cy="885448"/>
          </a:xfrm>
        </p:spPr>
        <p:txBody>
          <a:bodyPr/>
          <a:lstStyle/>
          <a:p>
            <a:r>
              <a:rPr lang="fr-CA" dirty="0">
                <a:solidFill>
                  <a:schemeClr val="accent1"/>
                </a:solidFill>
              </a:rPr>
              <a:t>Le dévoilement</a:t>
            </a:r>
          </a:p>
        </p:txBody>
      </p:sp>
      <p:sp>
        <p:nvSpPr>
          <p:cNvPr id="3" name="Espace réservé du contenu 2">
            <a:extLst>
              <a:ext uri="{FF2B5EF4-FFF2-40B4-BE49-F238E27FC236}">
                <a16:creationId xmlns:a16="http://schemas.microsoft.com/office/drawing/2014/main" id="{9F5223D8-6B0F-47BA-BA5A-BD207C0E8A0B}"/>
              </a:ext>
            </a:extLst>
          </p:cNvPr>
          <p:cNvSpPr>
            <a:spLocks noGrp="1"/>
          </p:cNvSpPr>
          <p:nvPr>
            <p:ph sz="half" idx="1"/>
            <p:custDataLst>
              <p:tags r:id="rId2"/>
            </p:custDataLst>
          </p:nvPr>
        </p:nvSpPr>
        <p:spPr>
          <a:xfrm>
            <a:off x="457200" y="1721896"/>
            <a:ext cx="5562600" cy="3835633"/>
          </a:xfrm>
        </p:spPr>
        <p:txBody>
          <a:bodyPr>
            <a:normAutofit lnSpcReduction="10000"/>
          </a:bodyPr>
          <a:lstStyle/>
          <a:p>
            <a:pPr marL="0" indent="0">
              <a:buNone/>
            </a:pPr>
            <a:r>
              <a:rPr lang="fr-CA" sz="3200" dirty="0"/>
              <a:t>Est un processus complexe</a:t>
            </a:r>
          </a:p>
          <a:p>
            <a:pPr marL="0" indent="0">
              <a:buNone/>
            </a:pPr>
            <a:endParaRPr lang="fr-CA" sz="3200" dirty="0"/>
          </a:p>
          <a:p>
            <a:pPr marL="0" indent="0">
              <a:buNone/>
            </a:pPr>
            <a:r>
              <a:rPr lang="fr-CA" sz="3200" dirty="0"/>
              <a:t>Plusieurs facteurs influences cette complexité: </a:t>
            </a:r>
          </a:p>
          <a:p>
            <a:pPr marL="806450" indent="-354013"/>
            <a:r>
              <a:rPr lang="fr-CA" sz="3200" dirty="0"/>
              <a:t>Individuels</a:t>
            </a:r>
          </a:p>
          <a:p>
            <a:pPr marL="806450" indent="-354013"/>
            <a:r>
              <a:rPr lang="fr-CA" sz="3200" dirty="0"/>
              <a:t>Sociaux</a:t>
            </a:r>
          </a:p>
          <a:p>
            <a:pPr marL="806450" indent="-354013"/>
            <a:r>
              <a:rPr lang="fr-CA" sz="3200" dirty="0"/>
              <a:t>Relationnels</a:t>
            </a:r>
          </a:p>
        </p:txBody>
      </p:sp>
      <p:sp>
        <p:nvSpPr>
          <p:cNvPr id="4" name="Espace réservé du contenu 3">
            <a:extLst>
              <a:ext uri="{FF2B5EF4-FFF2-40B4-BE49-F238E27FC236}">
                <a16:creationId xmlns:a16="http://schemas.microsoft.com/office/drawing/2014/main" id="{04EF9B0C-5BD8-4BA3-9055-87350975D0CC}"/>
              </a:ext>
            </a:extLst>
          </p:cNvPr>
          <p:cNvSpPr>
            <a:spLocks noGrp="1"/>
          </p:cNvSpPr>
          <p:nvPr>
            <p:ph sz="half" idx="2"/>
            <p:custDataLst>
              <p:tags r:id="rId3"/>
            </p:custDataLst>
          </p:nvPr>
        </p:nvSpPr>
        <p:spPr>
          <a:xfrm>
            <a:off x="6172202" y="1721895"/>
            <a:ext cx="5272546" cy="4812185"/>
          </a:xfrm>
        </p:spPr>
        <p:txBody>
          <a:bodyPr>
            <a:normAutofit lnSpcReduction="10000"/>
          </a:bodyPr>
          <a:lstStyle/>
          <a:p>
            <a:r>
              <a:rPr lang="fr-CA" sz="2400" dirty="0"/>
              <a:t>Sentiment de honte et culpabilité</a:t>
            </a:r>
          </a:p>
          <a:p>
            <a:r>
              <a:rPr lang="fr-CA" sz="2400" dirty="0"/>
              <a:t>Banalisation de la situation</a:t>
            </a:r>
          </a:p>
          <a:p>
            <a:r>
              <a:rPr lang="fr-CA" sz="2400" dirty="0"/>
              <a:t>Confusion et incompréhension</a:t>
            </a:r>
          </a:p>
          <a:p>
            <a:r>
              <a:rPr lang="fr-CA" sz="2400" dirty="0"/>
              <a:t>Protection de la paix familiale – des autres</a:t>
            </a:r>
          </a:p>
          <a:p>
            <a:r>
              <a:rPr lang="fr-CA" sz="2400" dirty="0"/>
              <a:t>Crainte des conséquences</a:t>
            </a:r>
          </a:p>
          <a:p>
            <a:r>
              <a:rPr lang="fr-CA" sz="2400" dirty="0"/>
              <a:t>Peur de revivre l’événement</a:t>
            </a:r>
          </a:p>
          <a:p>
            <a:r>
              <a:rPr lang="fr-CA" sz="2400" dirty="0"/>
              <a:t>Absence de personnes de confiance</a:t>
            </a:r>
          </a:p>
          <a:p>
            <a:r>
              <a:rPr lang="fr-CA" sz="2400" dirty="0"/>
              <a:t>Stigmatisation</a:t>
            </a:r>
          </a:p>
          <a:p>
            <a:r>
              <a:rPr lang="fr-CA" sz="2400" dirty="0"/>
              <a:t>Manque de ressources</a:t>
            </a:r>
          </a:p>
          <a:p>
            <a:r>
              <a:rPr lang="fr-CA" sz="2400" dirty="0"/>
              <a:t>Manque d’informations</a:t>
            </a:r>
          </a:p>
        </p:txBody>
      </p:sp>
    </p:spTree>
    <p:extLst>
      <p:ext uri="{BB962C8B-B14F-4D97-AF65-F5344CB8AC3E}">
        <p14:creationId xmlns:p14="http://schemas.microsoft.com/office/powerpoint/2010/main" val="1910306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5C96E3-11F7-42A4-8D6F-413E94B6EE22}"/>
              </a:ext>
            </a:extLst>
          </p:cNvPr>
          <p:cNvSpPr>
            <a:spLocks noGrp="1"/>
          </p:cNvSpPr>
          <p:nvPr>
            <p:ph type="title"/>
            <p:custDataLst>
              <p:tags r:id="rId1"/>
            </p:custDataLst>
          </p:nvPr>
        </p:nvSpPr>
        <p:spPr>
          <a:xfrm>
            <a:off x="457200" y="442452"/>
            <a:ext cx="11407422" cy="892399"/>
          </a:xfrm>
          <a:solidFill>
            <a:schemeClr val="accent1">
              <a:lumMod val="75000"/>
            </a:schemeClr>
          </a:solidFill>
        </p:spPr>
        <p:txBody>
          <a:bodyPr/>
          <a:lstStyle/>
          <a:p>
            <a:r>
              <a:rPr lang="fr-CA" dirty="0"/>
              <a:t>Aspect légal: code criminel</a:t>
            </a:r>
          </a:p>
        </p:txBody>
      </p:sp>
      <p:sp>
        <p:nvSpPr>
          <p:cNvPr id="3" name="Espace réservé du contenu 2">
            <a:extLst>
              <a:ext uri="{FF2B5EF4-FFF2-40B4-BE49-F238E27FC236}">
                <a16:creationId xmlns:a16="http://schemas.microsoft.com/office/drawing/2014/main" id="{D797DDE9-F4BA-45DA-A922-CC58D063E524}"/>
              </a:ext>
            </a:extLst>
          </p:cNvPr>
          <p:cNvSpPr>
            <a:spLocks noGrp="1"/>
          </p:cNvSpPr>
          <p:nvPr>
            <p:ph idx="1"/>
            <p:custDataLst>
              <p:tags r:id="rId2"/>
            </p:custDataLst>
          </p:nvPr>
        </p:nvSpPr>
        <p:spPr>
          <a:xfrm>
            <a:off x="457200" y="1762416"/>
            <a:ext cx="7969045" cy="4080250"/>
          </a:xfrm>
        </p:spPr>
        <p:txBody>
          <a:bodyPr>
            <a:noAutofit/>
          </a:bodyPr>
          <a:lstStyle/>
          <a:p>
            <a:pPr marL="0" indent="0" algn="l">
              <a:buNone/>
            </a:pPr>
            <a:r>
              <a:rPr lang="fr-CA" sz="2400" b="0" i="0" u="none" strike="noStrike" baseline="0" dirty="0">
                <a:latin typeface="+mj-lt"/>
              </a:rPr>
              <a:t>Code criminel du Canada : le mot agression renvoie au crime commis.</a:t>
            </a:r>
          </a:p>
          <a:p>
            <a:pPr marL="0" indent="0" algn="l">
              <a:buNone/>
            </a:pPr>
            <a:endParaRPr lang="fr-CA" sz="2400" dirty="0">
              <a:latin typeface="+mj-lt"/>
            </a:endParaRPr>
          </a:p>
          <a:p>
            <a:pPr marL="0" indent="0" algn="l">
              <a:buNone/>
            </a:pPr>
            <a:r>
              <a:rPr lang="fr-CA" sz="2400" dirty="0">
                <a:latin typeface="+mj-lt"/>
              </a:rPr>
              <a:t>A</a:t>
            </a:r>
            <a:r>
              <a:rPr lang="fr-CA" sz="2400" b="0" i="0" u="none" strike="noStrike" baseline="0" dirty="0">
                <a:latin typeface="+mj-lt"/>
              </a:rPr>
              <a:t>r</a:t>
            </a:r>
            <a:r>
              <a:rPr lang="fr-CA" sz="2400" dirty="0">
                <a:latin typeface="+mj-lt"/>
              </a:rPr>
              <a:t>ti</a:t>
            </a:r>
            <a:r>
              <a:rPr lang="fr-CA" sz="2400" b="0" i="0" u="none" strike="noStrike" baseline="0" dirty="0">
                <a:latin typeface="+mj-lt"/>
              </a:rPr>
              <a:t>cle 265(1) du Code criminel: l’agression sexuelle est une voie de fait.</a:t>
            </a:r>
          </a:p>
          <a:p>
            <a:pPr marL="0" indent="0" algn="l">
              <a:buNone/>
            </a:pPr>
            <a:r>
              <a:rPr lang="fr-CA" sz="2400" b="0" i="0" u="none" strike="noStrike" baseline="0" dirty="0">
                <a:latin typeface="+mj-lt"/>
              </a:rPr>
              <a:t>Article 271 - Agression sexuelle</a:t>
            </a:r>
          </a:p>
          <a:p>
            <a:pPr marL="0" indent="0" algn="l">
              <a:buNone/>
            </a:pPr>
            <a:r>
              <a:rPr lang="fr-CA" sz="2400" b="0" i="0" u="none" strike="noStrike" baseline="0" dirty="0">
                <a:latin typeface="+mj-lt"/>
              </a:rPr>
              <a:t>Ar</a:t>
            </a:r>
            <a:r>
              <a:rPr lang="fr-CA" sz="2400" dirty="0">
                <a:latin typeface="+mj-lt"/>
              </a:rPr>
              <a:t>ti</a:t>
            </a:r>
            <a:r>
              <a:rPr lang="fr-CA" sz="2400" b="0" i="0" u="none" strike="noStrike" baseline="0" dirty="0">
                <a:latin typeface="+mj-lt"/>
              </a:rPr>
              <a:t>cle 272 - Agression sexuelle armée, menaces à une tierce personne ou inflic</a:t>
            </a:r>
            <a:r>
              <a:rPr lang="fr-CA" sz="2400" dirty="0">
                <a:latin typeface="+mj-lt"/>
              </a:rPr>
              <a:t>ti</a:t>
            </a:r>
            <a:r>
              <a:rPr lang="fr-CA" sz="2400" b="0" i="0" u="none" strike="noStrike" baseline="0" dirty="0">
                <a:latin typeface="+mj-lt"/>
              </a:rPr>
              <a:t>on de lésions corporelles</a:t>
            </a:r>
          </a:p>
          <a:p>
            <a:pPr marL="0" indent="0" algn="l">
              <a:buNone/>
            </a:pPr>
            <a:r>
              <a:rPr lang="fr-CA" sz="2400" b="0" i="0" u="none" strike="noStrike" baseline="0" dirty="0">
                <a:latin typeface="+mj-lt"/>
              </a:rPr>
              <a:t>Ar</a:t>
            </a:r>
            <a:r>
              <a:rPr lang="fr-CA" sz="2400" dirty="0">
                <a:latin typeface="+mj-lt"/>
              </a:rPr>
              <a:t>ti</a:t>
            </a:r>
            <a:r>
              <a:rPr lang="fr-CA" sz="2400" b="0" i="0" u="none" strike="noStrike" baseline="0" dirty="0">
                <a:latin typeface="+mj-lt"/>
              </a:rPr>
              <a:t>cle 273 - Agression sexuelle grave</a:t>
            </a:r>
            <a:endParaRPr lang="fr-CA" sz="2400" dirty="0">
              <a:latin typeface="+mj-lt"/>
            </a:endParaRPr>
          </a:p>
        </p:txBody>
      </p:sp>
    </p:spTree>
    <p:extLst>
      <p:ext uri="{BB962C8B-B14F-4D97-AF65-F5344CB8AC3E}">
        <p14:creationId xmlns:p14="http://schemas.microsoft.com/office/powerpoint/2010/main" val="2684859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0593B1-C845-4127-AE39-2C07287AE143}"/>
              </a:ext>
            </a:extLst>
          </p:cNvPr>
          <p:cNvSpPr>
            <a:spLocks noGrp="1"/>
          </p:cNvSpPr>
          <p:nvPr>
            <p:ph type="title"/>
            <p:custDataLst>
              <p:tags r:id="rId1"/>
            </p:custDataLst>
          </p:nvPr>
        </p:nvSpPr>
        <p:spPr>
          <a:xfrm>
            <a:off x="457200" y="668049"/>
            <a:ext cx="11170356" cy="1325563"/>
          </a:xfrm>
        </p:spPr>
        <p:txBody>
          <a:bodyPr>
            <a:noAutofit/>
          </a:bodyPr>
          <a:lstStyle/>
          <a:p>
            <a:pPr algn="l"/>
            <a:r>
              <a:rPr lang="fr-CA" sz="3200" b="1" i="0" u="none" strike="noStrike" baseline="0" dirty="0"/>
              <a:t>Entente mul</a:t>
            </a:r>
            <a:r>
              <a:rPr lang="fr-CA" sz="3200" b="1" dirty="0"/>
              <a:t>ti</a:t>
            </a:r>
            <a:r>
              <a:rPr lang="fr-CA" sz="3200" b="1" i="0" u="none" strike="noStrike" baseline="0" dirty="0"/>
              <a:t>sectorielle relative aux enfants vic</a:t>
            </a:r>
            <a:r>
              <a:rPr lang="fr-CA" sz="3200" b="1" dirty="0"/>
              <a:t>ti</a:t>
            </a:r>
            <a:r>
              <a:rPr lang="fr-CA" sz="3200" b="1" i="0" u="none" strike="noStrike" baseline="0" dirty="0"/>
              <a:t>mes</a:t>
            </a:r>
            <a:r>
              <a:rPr lang="fr-CA" sz="3200" b="1" dirty="0"/>
              <a:t> </a:t>
            </a:r>
            <a:r>
              <a:rPr lang="fr-CA" sz="3200" b="1" i="0" u="none" strike="noStrike" baseline="0" dirty="0"/>
              <a:t>d’abus sexuels, de mauvais traitements physiques ou</a:t>
            </a:r>
            <a:br>
              <a:rPr lang="fr-CA" sz="3200" b="1" i="0" u="none" strike="noStrike" baseline="0" dirty="0"/>
            </a:br>
            <a:r>
              <a:rPr lang="fr-CA" sz="3200" b="1" i="0" u="none" strike="noStrike" baseline="0" dirty="0"/>
              <a:t>d'une absence de soins menaçant leur santé physique.</a:t>
            </a:r>
            <a:endParaRPr lang="fr-CA" sz="3200" b="1" dirty="0"/>
          </a:p>
        </p:txBody>
      </p:sp>
      <p:sp>
        <p:nvSpPr>
          <p:cNvPr id="3" name="Espace réservé du contenu 2">
            <a:extLst>
              <a:ext uri="{FF2B5EF4-FFF2-40B4-BE49-F238E27FC236}">
                <a16:creationId xmlns:a16="http://schemas.microsoft.com/office/drawing/2014/main" id="{3CA8A8A0-66F6-4DCA-AA59-F8C0E0803225}"/>
              </a:ext>
            </a:extLst>
          </p:cNvPr>
          <p:cNvSpPr>
            <a:spLocks noGrp="1"/>
          </p:cNvSpPr>
          <p:nvPr>
            <p:ph idx="1"/>
            <p:custDataLst>
              <p:tags r:id="rId2"/>
            </p:custDataLst>
          </p:nvPr>
        </p:nvSpPr>
        <p:spPr>
          <a:xfrm>
            <a:off x="457200" y="2096713"/>
            <a:ext cx="8449733" cy="4080250"/>
          </a:xfrm>
        </p:spPr>
        <p:txBody>
          <a:bodyPr/>
          <a:lstStyle/>
          <a:p>
            <a:endParaRPr lang="fr-CA" dirty="0"/>
          </a:p>
          <a:p>
            <a:pPr marL="0" indent="0">
              <a:buNone/>
            </a:pPr>
            <a:r>
              <a:rPr lang="fr-CA" sz="3200" dirty="0"/>
              <a:t>Favorise une meilleure collaboration entre les différents services</a:t>
            </a:r>
          </a:p>
          <a:p>
            <a:endParaRPr lang="fr-CA" sz="3200" dirty="0"/>
          </a:p>
          <a:p>
            <a:pPr marL="0" indent="0">
              <a:buNone/>
            </a:pPr>
            <a:endParaRPr lang="fr-CA" sz="3200" dirty="0"/>
          </a:p>
          <a:p>
            <a:pPr marL="0" indent="0">
              <a:buNone/>
            </a:pPr>
            <a:r>
              <a:rPr lang="fr-CA" sz="3200" dirty="0"/>
              <a:t>** Protocole pour les audition d’enfant:</a:t>
            </a:r>
          </a:p>
          <a:p>
            <a:r>
              <a:rPr lang="fr-CA" sz="3200" dirty="0"/>
              <a:t>http://nichdprotocol.com/french.pdf</a:t>
            </a:r>
          </a:p>
        </p:txBody>
      </p:sp>
    </p:spTree>
    <p:extLst>
      <p:ext uri="{BB962C8B-B14F-4D97-AF65-F5344CB8AC3E}">
        <p14:creationId xmlns:p14="http://schemas.microsoft.com/office/powerpoint/2010/main" val="2956081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5FD967-4682-4444-A0B5-523F146F4EF8}"/>
              </a:ext>
            </a:extLst>
          </p:cNvPr>
          <p:cNvSpPr>
            <a:spLocks noGrp="1"/>
          </p:cNvSpPr>
          <p:nvPr>
            <p:ph type="title"/>
            <p:custDataLst>
              <p:tags r:id="rId1"/>
            </p:custDataLst>
          </p:nvPr>
        </p:nvSpPr>
        <p:spPr>
          <a:xfrm>
            <a:off x="457199" y="272727"/>
            <a:ext cx="11572567" cy="816622"/>
          </a:xfrm>
          <a:solidFill>
            <a:schemeClr val="accent1">
              <a:lumMod val="75000"/>
            </a:schemeClr>
          </a:solidFill>
        </p:spPr>
        <p:txBody>
          <a:bodyPr/>
          <a:lstStyle/>
          <a:p>
            <a:r>
              <a:rPr lang="fr-CA" dirty="0"/>
              <a:t>Aspect légal: LPJ</a:t>
            </a:r>
          </a:p>
        </p:txBody>
      </p:sp>
      <p:sp>
        <p:nvSpPr>
          <p:cNvPr id="3" name="Espace réservé du contenu 2">
            <a:extLst>
              <a:ext uri="{FF2B5EF4-FFF2-40B4-BE49-F238E27FC236}">
                <a16:creationId xmlns:a16="http://schemas.microsoft.com/office/drawing/2014/main" id="{D2BC1625-A401-4BDC-B4D5-6E7E4003626D}"/>
              </a:ext>
            </a:extLst>
          </p:cNvPr>
          <p:cNvSpPr>
            <a:spLocks noGrp="1"/>
          </p:cNvSpPr>
          <p:nvPr>
            <p:ph sz="half" idx="1"/>
            <p:custDataLst>
              <p:tags r:id="rId2"/>
            </p:custDataLst>
          </p:nvPr>
        </p:nvSpPr>
        <p:spPr>
          <a:xfrm>
            <a:off x="457199" y="1189703"/>
            <a:ext cx="6120581" cy="5294671"/>
          </a:xfrm>
        </p:spPr>
        <p:txBody>
          <a:bodyPr>
            <a:noAutofit/>
          </a:bodyPr>
          <a:lstStyle/>
          <a:p>
            <a:pPr marL="0" indent="0" algn="l">
              <a:lnSpc>
                <a:spcPct val="100000"/>
              </a:lnSpc>
              <a:buNone/>
            </a:pPr>
            <a:r>
              <a:rPr lang="fr-CA" sz="2800" b="0" i="0" u="none" strike="noStrike" baseline="0" dirty="0">
                <a:latin typeface="+mj-lt"/>
              </a:rPr>
              <a:t>LPJ (art. 39 et 39.1) : professionnels travaillant auprès des enfants, employés des établissements du réseau de la santé et des services sociaux, enseignants, personnes </a:t>
            </a:r>
            <a:r>
              <a:rPr lang="fr-CA" sz="2800" b="0" i="0" u="none" strike="noStrike" baseline="0" dirty="0" err="1">
                <a:latin typeface="+mj-lt"/>
              </a:rPr>
              <a:t>oeuvrant</a:t>
            </a:r>
            <a:r>
              <a:rPr lang="fr-CA" sz="2800" b="0" i="0" u="none" strike="noStrike" baseline="0" dirty="0">
                <a:latin typeface="+mj-lt"/>
              </a:rPr>
              <a:t> dans un milieu de garde et policiers :</a:t>
            </a:r>
          </a:p>
          <a:p>
            <a:pPr marL="0" indent="0" algn="l">
              <a:lnSpc>
                <a:spcPct val="120000"/>
              </a:lnSpc>
              <a:buNone/>
            </a:pPr>
            <a:r>
              <a:rPr lang="fr-CA" sz="2800" b="1" i="0" u="none" strike="noStrike" baseline="0" dirty="0">
                <a:solidFill>
                  <a:schemeClr val="accent1">
                    <a:lumMod val="60000"/>
                    <a:lumOff val="40000"/>
                  </a:schemeClr>
                </a:solidFill>
                <a:latin typeface="+mj-lt"/>
              </a:rPr>
              <a:t>Lorsqu’elles sont dans l’exercice de leurs fonc</a:t>
            </a:r>
            <a:r>
              <a:rPr lang="fr-CA" sz="2800" b="1" dirty="0">
                <a:solidFill>
                  <a:schemeClr val="accent1">
                    <a:lumMod val="60000"/>
                    <a:lumOff val="40000"/>
                  </a:schemeClr>
                </a:solidFill>
                <a:latin typeface="+mj-lt"/>
              </a:rPr>
              <a:t>ti</a:t>
            </a:r>
            <a:r>
              <a:rPr lang="fr-CA" sz="2800" b="1" i="0" u="none" strike="noStrike" baseline="0" dirty="0">
                <a:solidFill>
                  <a:schemeClr val="accent1">
                    <a:lumMod val="60000"/>
                    <a:lumOff val="40000"/>
                  </a:schemeClr>
                </a:solidFill>
                <a:latin typeface="+mj-lt"/>
              </a:rPr>
              <a:t>ons, ces personnes doivent signaler toutes les situations visées par la LPJ.</a:t>
            </a:r>
          </a:p>
        </p:txBody>
      </p:sp>
      <p:sp>
        <p:nvSpPr>
          <p:cNvPr id="4" name="Espace réservé du contenu 3">
            <a:extLst>
              <a:ext uri="{FF2B5EF4-FFF2-40B4-BE49-F238E27FC236}">
                <a16:creationId xmlns:a16="http://schemas.microsoft.com/office/drawing/2014/main" id="{3B13C157-8BB8-4258-A6B8-A403A3F4431D}"/>
              </a:ext>
            </a:extLst>
          </p:cNvPr>
          <p:cNvSpPr>
            <a:spLocks noGrp="1"/>
          </p:cNvSpPr>
          <p:nvPr>
            <p:ph sz="half" idx="2"/>
            <p:custDataLst>
              <p:tags r:id="rId3"/>
            </p:custDataLst>
          </p:nvPr>
        </p:nvSpPr>
        <p:spPr>
          <a:xfrm>
            <a:off x="6892412" y="1189702"/>
            <a:ext cx="5137355" cy="5282807"/>
          </a:xfrm>
          <a:solidFill>
            <a:schemeClr val="accent1">
              <a:lumMod val="20000"/>
              <a:lumOff val="80000"/>
            </a:schemeClr>
          </a:solidFill>
        </p:spPr>
        <p:txBody>
          <a:bodyPr>
            <a:normAutofit fontScale="70000" lnSpcReduction="20000"/>
          </a:bodyPr>
          <a:lstStyle/>
          <a:p>
            <a:pPr marL="0" indent="0" algn="l">
              <a:lnSpc>
                <a:spcPct val="170000"/>
              </a:lnSpc>
              <a:buNone/>
            </a:pPr>
            <a:r>
              <a:rPr lang="fr-CA" sz="3000" b="1" i="0" u="none" strike="noStrike" baseline="0" dirty="0">
                <a:solidFill>
                  <a:schemeClr val="bg2"/>
                </a:solidFill>
                <a:latin typeface="+mj-lt"/>
              </a:rPr>
              <a:t>Lorsqu’elles ne sont pas dans l’exercice de leurs fonc</a:t>
            </a:r>
            <a:r>
              <a:rPr lang="fr-CA" sz="3000" b="1" dirty="0">
                <a:solidFill>
                  <a:schemeClr val="bg2"/>
                </a:solidFill>
                <a:latin typeface="+mj-lt"/>
              </a:rPr>
              <a:t>ti</a:t>
            </a:r>
            <a:r>
              <a:rPr lang="fr-CA" sz="3000" b="1" i="0" u="none" strike="noStrike" baseline="0" dirty="0">
                <a:solidFill>
                  <a:schemeClr val="bg2"/>
                </a:solidFill>
                <a:latin typeface="+mj-lt"/>
              </a:rPr>
              <a:t>ons, ces personnes :</a:t>
            </a:r>
          </a:p>
          <a:p>
            <a:pPr algn="l">
              <a:lnSpc>
                <a:spcPct val="120000"/>
              </a:lnSpc>
            </a:pPr>
            <a:r>
              <a:rPr lang="fr-CA" sz="3000" b="1" i="0" u="none" strike="noStrike" baseline="0" dirty="0">
                <a:solidFill>
                  <a:schemeClr val="bg2"/>
                </a:solidFill>
                <a:latin typeface="Calibri-Bold"/>
              </a:rPr>
              <a:t>doivent </a:t>
            </a:r>
            <a:r>
              <a:rPr lang="fr-CA" sz="3000" b="0" i="0" u="none" strike="noStrike" baseline="0" dirty="0">
                <a:solidFill>
                  <a:schemeClr val="bg2"/>
                </a:solidFill>
                <a:latin typeface="Calibri" panose="020F0502020204030204" pitchFamily="34" charset="0"/>
              </a:rPr>
              <a:t>signaler toutes les </a:t>
            </a:r>
            <a:r>
              <a:rPr lang="fr-CA" sz="3000" b="1" i="0" u="none" strike="noStrike" baseline="0" dirty="0">
                <a:solidFill>
                  <a:schemeClr val="bg2"/>
                </a:solidFill>
                <a:latin typeface="Calibri-Bold"/>
              </a:rPr>
              <a:t>situations d’abus sexuels et d’abus physiques</a:t>
            </a:r>
            <a:r>
              <a:rPr lang="fr-CA" sz="3000" b="0" i="0" u="none" strike="noStrike" baseline="0" dirty="0">
                <a:solidFill>
                  <a:schemeClr val="bg2"/>
                </a:solidFill>
                <a:latin typeface="Calibri" panose="020F0502020204030204" pitchFamily="34" charset="0"/>
              </a:rPr>
              <a:t>. Elles doivent faire le signalement même si elles jugent que les parents prennent des moyens pour mettre fin à la situa</a:t>
            </a:r>
            <a:r>
              <a:rPr lang="fr-CA" sz="3000" dirty="0">
                <a:solidFill>
                  <a:schemeClr val="bg2"/>
                </a:solidFill>
                <a:latin typeface="Calibri" panose="020F0502020204030204" pitchFamily="34" charset="0"/>
              </a:rPr>
              <a:t>ti</a:t>
            </a:r>
            <a:r>
              <a:rPr lang="fr-CA" sz="3000" b="0" i="0" u="none" strike="noStrike" baseline="0" dirty="0">
                <a:solidFill>
                  <a:schemeClr val="bg2"/>
                </a:solidFill>
                <a:latin typeface="Calibri" panose="020F0502020204030204" pitchFamily="34" charset="0"/>
              </a:rPr>
              <a:t>on. C’est le DPJ qui évaluera si ces moyens sont adéquats;</a:t>
            </a:r>
          </a:p>
          <a:p>
            <a:pPr algn="l">
              <a:lnSpc>
                <a:spcPct val="120000"/>
              </a:lnSpc>
            </a:pPr>
            <a:r>
              <a:rPr lang="fr-CA" sz="3000" b="1" i="0" u="none" strike="noStrike" baseline="0" dirty="0">
                <a:solidFill>
                  <a:schemeClr val="bg2"/>
                </a:solidFill>
                <a:latin typeface="Calibri-Bold"/>
              </a:rPr>
              <a:t>peuvent </a:t>
            </a:r>
            <a:r>
              <a:rPr lang="fr-CA" sz="3000" b="0" i="0" u="none" strike="noStrike" baseline="0" dirty="0">
                <a:solidFill>
                  <a:schemeClr val="bg2"/>
                </a:solidFill>
                <a:latin typeface="Calibri" panose="020F0502020204030204" pitchFamily="34" charset="0"/>
              </a:rPr>
              <a:t>signaler les </a:t>
            </a:r>
            <a:r>
              <a:rPr lang="fr-CA" sz="3000" b="1" i="0" u="none" strike="noStrike" baseline="0" dirty="0">
                <a:solidFill>
                  <a:schemeClr val="bg2"/>
                </a:solidFill>
                <a:latin typeface="Calibri-Bold"/>
              </a:rPr>
              <a:t>autres situations </a:t>
            </a:r>
            <a:r>
              <a:rPr lang="fr-CA" sz="3000" b="0" i="0" u="none" strike="noStrike" baseline="0" dirty="0">
                <a:solidFill>
                  <a:schemeClr val="bg2"/>
                </a:solidFill>
                <a:latin typeface="Calibri" panose="020F0502020204030204" pitchFamily="34" charset="0"/>
              </a:rPr>
              <a:t>pouvant comprome</a:t>
            </a:r>
            <a:r>
              <a:rPr lang="fr-CA" sz="3000" dirty="0">
                <a:solidFill>
                  <a:schemeClr val="bg2"/>
                </a:solidFill>
                <a:latin typeface="Calibri" panose="020F0502020204030204" pitchFamily="34" charset="0"/>
              </a:rPr>
              <a:t>tt</a:t>
            </a:r>
            <a:r>
              <a:rPr lang="fr-CA" sz="3000" b="0" i="0" u="none" strike="noStrike" baseline="0" dirty="0">
                <a:solidFill>
                  <a:schemeClr val="bg2"/>
                </a:solidFill>
                <a:latin typeface="Calibri" panose="020F0502020204030204" pitchFamily="34" charset="0"/>
              </a:rPr>
              <a:t>re la sécurité ou le développement d’un enfant.</a:t>
            </a:r>
            <a:endParaRPr lang="fr-CA" sz="3000" dirty="0">
              <a:solidFill>
                <a:schemeClr val="bg2"/>
              </a:solidFill>
            </a:endParaRPr>
          </a:p>
          <a:p>
            <a:pPr marL="0" indent="0">
              <a:buNone/>
            </a:pPr>
            <a:endParaRPr lang="fr-CA" dirty="0"/>
          </a:p>
        </p:txBody>
      </p:sp>
    </p:spTree>
    <p:extLst>
      <p:ext uri="{BB962C8B-B14F-4D97-AF65-F5344CB8AC3E}">
        <p14:creationId xmlns:p14="http://schemas.microsoft.com/office/powerpoint/2010/main" val="3347934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BFADFF-D918-462D-A8B5-4E961ADF8CC3}"/>
              </a:ext>
            </a:extLst>
          </p:cNvPr>
          <p:cNvSpPr>
            <a:spLocks noGrp="1"/>
          </p:cNvSpPr>
          <p:nvPr>
            <p:ph type="title"/>
            <p:custDataLst>
              <p:tags r:id="rId1"/>
            </p:custDataLst>
          </p:nvPr>
        </p:nvSpPr>
        <p:spPr>
          <a:xfrm>
            <a:off x="457200" y="668049"/>
            <a:ext cx="7685037" cy="855951"/>
          </a:xfrm>
        </p:spPr>
        <p:txBody>
          <a:bodyPr/>
          <a:lstStyle/>
          <a:p>
            <a:r>
              <a:rPr lang="fr-CA" dirty="0"/>
              <a:t>Interventions</a:t>
            </a:r>
          </a:p>
        </p:txBody>
      </p:sp>
      <p:sp>
        <p:nvSpPr>
          <p:cNvPr id="3" name="Espace réservé du contenu 2">
            <a:extLst>
              <a:ext uri="{FF2B5EF4-FFF2-40B4-BE49-F238E27FC236}">
                <a16:creationId xmlns:a16="http://schemas.microsoft.com/office/drawing/2014/main" id="{4544173E-9220-431F-B41E-FCC4B6F761C0}"/>
              </a:ext>
            </a:extLst>
          </p:cNvPr>
          <p:cNvSpPr>
            <a:spLocks noGrp="1"/>
          </p:cNvSpPr>
          <p:nvPr>
            <p:ph idx="1"/>
            <p:custDataLst>
              <p:tags r:id="rId2"/>
            </p:custDataLst>
          </p:nvPr>
        </p:nvSpPr>
        <p:spPr>
          <a:xfrm>
            <a:off x="457200" y="1961246"/>
            <a:ext cx="9646356" cy="4080250"/>
          </a:xfrm>
        </p:spPr>
        <p:txBody>
          <a:bodyPr/>
          <a:lstStyle/>
          <a:p>
            <a:pPr marL="0" indent="0">
              <a:buNone/>
            </a:pPr>
            <a:r>
              <a:rPr lang="fr-CA" sz="2400" b="1" dirty="0">
                <a:solidFill>
                  <a:schemeClr val="accent1"/>
                </a:solidFill>
                <a:latin typeface="+mj-lt"/>
              </a:rPr>
              <a:t>Certaines thérapies vont aider à surmonter le trauma:</a:t>
            </a:r>
          </a:p>
          <a:p>
            <a:r>
              <a:rPr lang="fr-CA" sz="2400" dirty="0">
                <a:latin typeface="+mj-lt"/>
              </a:rPr>
              <a:t>Thérapie </a:t>
            </a:r>
            <a:r>
              <a:rPr lang="fr-CA" sz="2400" dirty="0" err="1">
                <a:latin typeface="+mj-lt"/>
              </a:rPr>
              <a:t>cognitivo</a:t>
            </a:r>
            <a:r>
              <a:rPr lang="fr-CA" sz="2400" dirty="0">
                <a:latin typeface="+mj-lt"/>
              </a:rPr>
              <a:t>-comportementale</a:t>
            </a:r>
          </a:p>
          <a:p>
            <a:pPr marL="541338" indent="0">
              <a:buNone/>
            </a:pPr>
            <a:r>
              <a:rPr lang="fr-CA" sz="2400" b="0" i="0" dirty="0">
                <a:effectLst/>
                <a:latin typeface="+mj-lt"/>
              </a:rPr>
              <a:t>Est considérée comme l'un des traitements les plus efficaces contre les traumatismes: exigent des patients qu'ils réfléchissent à leurs traumatismes antérieurs ou qu'ils </a:t>
            </a:r>
            <a:r>
              <a:rPr lang="fr-CA" sz="2400" b="0" i="0">
                <a:effectLst/>
                <a:latin typeface="+mj-lt"/>
              </a:rPr>
              <a:t>en parlent.</a:t>
            </a:r>
            <a:endParaRPr lang="fr-CA" sz="2400" b="0" i="0" dirty="0">
              <a:effectLst/>
              <a:latin typeface="+mj-lt"/>
            </a:endParaRPr>
          </a:p>
          <a:p>
            <a:r>
              <a:rPr lang="fr-CA" sz="2400" dirty="0">
                <a:latin typeface="+mj-lt"/>
              </a:rPr>
              <a:t>Thérapie centrée sur le présent (pas axée sur le traumatisme)</a:t>
            </a:r>
          </a:p>
          <a:p>
            <a:r>
              <a:rPr lang="fr-CA" sz="2400" dirty="0">
                <a:latin typeface="+mj-lt"/>
              </a:rPr>
              <a:t>EMDR</a:t>
            </a:r>
          </a:p>
          <a:p>
            <a:endParaRPr lang="fr-CA" dirty="0"/>
          </a:p>
        </p:txBody>
      </p:sp>
    </p:spTree>
    <p:extLst>
      <p:ext uri="{BB962C8B-B14F-4D97-AF65-F5344CB8AC3E}">
        <p14:creationId xmlns:p14="http://schemas.microsoft.com/office/powerpoint/2010/main" val="2256914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BFADFF-D918-462D-A8B5-4E961ADF8CC3}"/>
              </a:ext>
            </a:extLst>
          </p:cNvPr>
          <p:cNvSpPr>
            <a:spLocks noGrp="1"/>
          </p:cNvSpPr>
          <p:nvPr>
            <p:ph type="title"/>
            <p:custDataLst>
              <p:tags r:id="rId1"/>
            </p:custDataLst>
          </p:nvPr>
        </p:nvSpPr>
        <p:spPr>
          <a:xfrm>
            <a:off x="457200" y="668049"/>
            <a:ext cx="7685037" cy="630173"/>
          </a:xfrm>
        </p:spPr>
        <p:txBody>
          <a:bodyPr>
            <a:normAutofit fontScale="90000"/>
          </a:bodyPr>
          <a:lstStyle/>
          <a:p>
            <a:r>
              <a:rPr lang="fr-CA" dirty="0"/>
              <a:t>Interventions</a:t>
            </a:r>
          </a:p>
        </p:txBody>
      </p:sp>
      <p:sp>
        <p:nvSpPr>
          <p:cNvPr id="3" name="Espace réservé du contenu 2">
            <a:extLst>
              <a:ext uri="{FF2B5EF4-FFF2-40B4-BE49-F238E27FC236}">
                <a16:creationId xmlns:a16="http://schemas.microsoft.com/office/drawing/2014/main" id="{4544173E-9220-431F-B41E-FCC4B6F761C0}"/>
              </a:ext>
            </a:extLst>
          </p:cNvPr>
          <p:cNvSpPr>
            <a:spLocks noGrp="1"/>
          </p:cNvSpPr>
          <p:nvPr>
            <p:ph idx="1"/>
            <p:custDataLst>
              <p:tags r:id="rId2"/>
            </p:custDataLst>
          </p:nvPr>
        </p:nvSpPr>
        <p:spPr>
          <a:xfrm>
            <a:off x="457200" y="1648178"/>
            <a:ext cx="7685037" cy="4528785"/>
          </a:xfrm>
        </p:spPr>
        <p:txBody>
          <a:bodyPr>
            <a:normAutofit/>
          </a:bodyPr>
          <a:lstStyle/>
          <a:p>
            <a:pPr marL="0" indent="0">
              <a:buNone/>
            </a:pPr>
            <a:r>
              <a:rPr lang="fr-CA" sz="3200" dirty="0">
                <a:solidFill>
                  <a:schemeClr val="accent1"/>
                </a:solidFill>
              </a:rPr>
              <a:t>Soutien lors du dévoilement: </a:t>
            </a:r>
            <a:r>
              <a:rPr lang="fr-CA" sz="3200" dirty="0"/>
              <a:t>non jugement, accueil chaleureux, croire, s’assurer de la sécurité de la personne, informer et éduquer, souligner le courage et les forces, valider les émotions;</a:t>
            </a:r>
          </a:p>
          <a:p>
            <a:pPr marL="0" indent="0">
              <a:buNone/>
            </a:pPr>
            <a:endParaRPr lang="fr-CA" sz="3200" dirty="0"/>
          </a:p>
          <a:p>
            <a:pPr marL="0" indent="0">
              <a:buNone/>
            </a:pPr>
            <a:r>
              <a:rPr lang="fr-CA" sz="3200" dirty="0">
                <a:solidFill>
                  <a:schemeClr val="accent1"/>
                </a:solidFill>
              </a:rPr>
              <a:t>Gestion du stress: </a:t>
            </a:r>
            <a:r>
              <a:rPr lang="fr-CA" sz="3200" dirty="0"/>
              <a:t>techniques de relaxation, éducation (CINÉ de S. </a:t>
            </a:r>
            <a:r>
              <a:rPr lang="fr-CA" sz="3200" dirty="0" err="1"/>
              <a:t>Lupien</a:t>
            </a:r>
            <a:r>
              <a:rPr lang="fr-CA" sz="3200" dirty="0"/>
              <a:t>)</a:t>
            </a:r>
            <a:endParaRPr lang="fr-CA" sz="3200" dirty="0">
              <a:solidFill>
                <a:schemeClr val="accent1"/>
              </a:solidFill>
            </a:endParaRPr>
          </a:p>
        </p:txBody>
      </p:sp>
    </p:spTree>
    <p:extLst>
      <p:ext uri="{BB962C8B-B14F-4D97-AF65-F5344CB8AC3E}">
        <p14:creationId xmlns:p14="http://schemas.microsoft.com/office/powerpoint/2010/main" val="1651669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BFADFF-D918-462D-A8B5-4E961ADF8CC3}"/>
              </a:ext>
            </a:extLst>
          </p:cNvPr>
          <p:cNvSpPr>
            <a:spLocks noGrp="1"/>
          </p:cNvSpPr>
          <p:nvPr>
            <p:ph type="title"/>
            <p:custDataLst>
              <p:tags r:id="rId1"/>
            </p:custDataLst>
          </p:nvPr>
        </p:nvSpPr>
        <p:spPr>
          <a:xfrm>
            <a:off x="457200" y="668049"/>
            <a:ext cx="7685037" cy="630173"/>
          </a:xfrm>
        </p:spPr>
        <p:txBody>
          <a:bodyPr>
            <a:normAutofit fontScale="90000"/>
          </a:bodyPr>
          <a:lstStyle/>
          <a:p>
            <a:r>
              <a:rPr lang="fr-CA" dirty="0"/>
              <a:t>Interventions</a:t>
            </a:r>
          </a:p>
        </p:txBody>
      </p:sp>
      <p:sp>
        <p:nvSpPr>
          <p:cNvPr id="3" name="Espace réservé du contenu 2">
            <a:extLst>
              <a:ext uri="{FF2B5EF4-FFF2-40B4-BE49-F238E27FC236}">
                <a16:creationId xmlns:a16="http://schemas.microsoft.com/office/drawing/2014/main" id="{4544173E-9220-431F-B41E-FCC4B6F761C0}"/>
              </a:ext>
            </a:extLst>
          </p:cNvPr>
          <p:cNvSpPr>
            <a:spLocks noGrp="1"/>
          </p:cNvSpPr>
          <p:nvPr>
            <p:ph idx="1"/>
            <p:custDataLst>
              <p:tags r:id="rId2"/>
            </p:custDataLst>
          </p:nvPr>
        </p:nvSpPr>
        <p:spPr>
          <a:xfrm>
            <a:off x="457200" y="2096713"/>
            <a:ext cx="8912578" cy="2994576"/>
          </a:xfrm>
        </p:spPr>
        <p:txBody>
          <a:bodyPr>
            <a:noAutofit/>
          </a:bodyPr>
          <a:lstStyle/>
          <a:p>
            <a:pPr marL="0" indent="0">
              <a:buNone/>
            </a:pPr>
            <a:r>
              <a:rPr lang="fr-CA" sz="3200" dirty="0">
                <a:solidFill>
                  <a:schemeClr val="accent1"/>
                </a:solidFill>
              </a:rPr>
              <a:t>Prévention</a:t>
            </a:r>
            <a:r>
              <a:rPr lang="fr-CA" sz="3200" dirty="0"/>
              <a:t> par l’éducation sexuelle et le consentement</a:t>
            </a:r>
          </a:p>
          <a:p>
            <a:pPr marL="0" indent="0">
              <a:buNone/>
            </a:pPr>
            <a:endParaRPr lang="fr-CA" sz="3200" dirty="0"/>
          </a:p>
          <a:p>
            <a:pPr marL="0" indent="0">
              <a:buNone/>
            </a:pPr>
            <a:r>
              <a:rPr lang="fr-CA" sz="3200" dirty="0"/>
              <a:t>Travailler sur les distorsions et biais cognitifs (recadrer-confronter)</a:t>
            </a:r>
          </a:p>
          <a:p>
            <a:pPr marL="0" indent="0">
              <a:buNone/>
            </a:pPr>
            <a:endParaRPr lang="fr-CA" sz="3200" dirty="0"/>
          </a:p>
        </p:txBody>
      </p:sp>
    </p:spTree>
    <p:extLst>
      <p:ext uri="{BB962C8B-B14F-4D97-AF65-F5344CB8AC3E}">
        <p14:creationId xmlns:p14="http://schemas.microsoft.com/office/powerpoint/2010/main" val="2755331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BFADFF-D918-462D-A8B5-4E961ADF8CC3}"/>
              </a:ext>
            </a:extLst>
          </p:cNvPr>
          <p:cNvSpPr>
            <a:spLocks noGrp="1"/>
          </p:cNvSpPr>
          <p:nvPr>
            <p:ph type="title"/>
            <p:custDataLst>
              <p:tags r:id="rId1"/>
            </p:custDataLst>
          </p:nvPr>
        </p:nvSpPr>
        <p:spPr>
          <a:xfrm>
            <a:off x="457200" y="668049"/>
            <a:ext cx="7685037" cy="630173"/>
          </a:xfrm>
        </p:spPr>
        <p:txBody>
          <a:bodyPr>
            <a:normAutofit fontScale="90000"/>
          </a:bodyPr>
          <a:lstStyle/>
          <a:p>
            <a:r>
              <a:rPr lang="fr-CA" dirty="0"/>
              <a:t>Interventions</a:t>
            </a:r>
          </a:p>
        </p:txBody>
      </p:sp>
      <p:sp>
        <p:nvSpPr>
          <p:cNvPr id="3" name="Espace réservé du contenu 2">
            <a:extLst>
              <a:ext uri="{FF2B5EF4-FFF2-40B4-BE49-F238E27FC236}">
                <a16:creationId xmlns:a16="http://schemas.microsoft.com/office/drawing/2014/main" id="{4544173E-9220-431F-B41E-FCC4B6F761C0}"/>
              </a:ext>
            </a:extLst>
          </p:cNvPr>
          <p:cNvSpPr>
            <a:spLocks noGrp="1"/>
          </p:cNvSpPr>
          <p:nvPr>
            <p:ph idx="1"/>
            <p:custDataLst>
              <p:tags r:id="rId2"/>
            </p:custDataLst>
          </p:nvPr>
        </p:nvSpPr>
        <p:spPr>
          <a:xfrm>
            <a:off x="457200" y="2096713"/>
            <a:ext cx="7027333" cy="4080250"/>
          </a:xfrm>
        </p:spPr>
        <p:txBody>
          <a:bodyPr>
            <a:noAutofit/>
          </a:bodyPr>
          <a:lstStyle/>
          <a:p>
            <a:pPr marL="0" indent="0">
              <a:buNone/>
            </a:pPr>
            <a:r>
              <a:rPr lang="fr-CA" sz="3200" dirty="0"/>
              <a:t>Ce n’est pas notre rôle de faire parler la personne de son trauma (nous ne sommes pas formés pour faire de la thérapie) car il y a un risque important de créer un nouveau trauma</a:t>
            </a:r>
          </a:p>
          <a:p>
            <a:pPr marL="0" indent="0">
              <a:buNone/>
            </a:pPr>
            <a:endParaRPr lang="fr-CA" sz="3200" dirty="0"/>
          </a:p>
        </p:txBody>
      </p:sp>
    </p:spTree>
    <p:extLst>
      <p:ext uri="{BB962C8B-B14F-4D97-AF65-F5344CB8AC3E}">
        <p14:creationId xmlns:p14="http://schemas.microsoft.com/office/powerpoint/2010/main" val="2578767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BFADFF-D918-462D-A8B5-4E961ADF8CC3}"/>
              </a:ext>
            </a:extLst>
          </p:cNvPr>
          <p:cNvSpPr>
            <a:spLocks noGrp="1"/>
          </p:cNvSpPr>
          <p:nvPr>
            <p:ph type="title"/>
            <p:custDataLst>
              <p:tags r:id="rId1"/>
            </p:custDataLst>
          </p:nvPr>
        </p:nvSpPr>
        <p:spPr>
          <a:xfrm>
            <a:off x="457200" y="668049"/>
            <a:ext cx="7685037" cy="630173"/>
          </a:xfrm>
        </p:spPr>
        <p:txBody>
          <a:bodyPr>
            <a:normAutofit fontScale="90000"/>
          </a:bodyPr>
          <a:lstStyle/>
          <a:p>
            <a:r>
              <a:rPr lang="fr-CA" dirty="0"/>
              <a:t>Interventions: bon à savoir</a:t>
            </a:r>
          </a:p>
        </p:txBody>
      </p:sp>
      <p:sp>
        <p:nvSpPr>
          <p:cNvPr id="3" name="Espace réservé du contenu 2">
            <a:extLst>
              <a:ext uri="{FF2B5EF4-FFF2-40B4-BE49-F238E27FC236}">
                <a16:creationId xmlns:a16="http://schemas.microsoft.com/office/drawing/2014/main" id="{4544173E-9220-431F-B41E-FCC4B6F761C0}"/>
              </a:ext>
            </a:extLst>
          </p:cNvPr>
          <p:cNvSpPr>
            <a:spLocks noGrp="1"/>
          </p:cNvSpPr>
          <p:nvPr>
            <p:ph idx="1"/>
            <p:custDataLst>
              <p:tags r:id="rId2"/>
            </p:custDataLst>
          </p:nvPr>
        </p:nvSpPr>
        <p:spPr>
          <a:xfrm>
            <a:off x="457200" y="1648178"/>
            <a:ext cx="9499600" cy="4528785"/>
          </a:xfrm>
        </p:spPr>
        <p:txBody>
          <a:bodyPr>
            <a:normAutofit/>
          </a:bodyPr>
          <a:lstStyle/>
          <a:p>
            <a:pPr marL="0" indent="0">
              <a:buNone/>
            </a:pPr>
            <a:r>
              <a:rPr lang="fr-CA" sz="3200" dirty="0"/>
              <a:t>*Créer un lieu sécuritaire</a:t>
            </a:r>
          </a:p>
          <a:p>
            <a:pPr marL="0" indent="0">
              <a:buNone/>
            </a:pPr>
            <a:endParaRPr lang="fr-CA" sz="3200" dirty="0"/>
          </a:p>
          <a:p>
            <a:pPr marL="0" indent="0">
              <a:buNone/>
            </a:pPr>
            <a:r>
              <a:rPr lang="fr-CA" sz="3200" dirty="0"/>
              <a:t>*Doser: ne pas amplifier ni minimiser la situation</a:t>
            </a:r>
          </a:p>
          <a:p>
            <a:pPr marL="0" indent="0">
              <a:buNone/>
            </a:pPr>
            <a:endParaRPr lang="fr-CA" sz="3200" dirty="0"/>
          </a:p>
          <a:p>
            <a:pPr marL="0" indent="0">
              <a:buNone/>
            </a:pPr>
            <a:r>
              <a:rPr lang="fr-CA" sz="3200"/>
              <a:t>*Comprendre </a:t>
            </a:r>
            <a:r>
              <a:rPr lang="fr-CA" sz="3200" dirty="0"/>
              <a:t>les comportements d’évitement et </a:t>
            </a:r>
            <a:r>
              <a:rPr lang="fr-CA" sz="3200"/>
              <a:t>leurs impacts</a:t>
            </a:r>
            <a:endParaRPr lang="fr-CA" sz="3200" dirty="0"/>
          </a:p>
        </p:txBody>
      </p:sp>
    </p:spTree>
    <p:extLst>
      <p:ext uri="{BB962C8B-B14F-4D97-AF65-F5344CB8AC3E}">
        <p14:creationId xmlns:p14="http://schemas.microsoft.com/office/powerpoint/2010/main" val="358567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31"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33" name="Color Fill">
            <a:extLst>
              <a:ext uri="{FF2B5EF4-FFF2-40B4-BE49-F238E27FC236}">
                <a16:creationId xmlns:a16="http://schemas.microsoft.com/office/drawing/2014/main" id="{BA44E6CA-03F3-47EA-A9F3-5C0674E28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035" name="Group 1034">
            <a:extLst>
              <a:ext uri="{FF2B5EF4-FFF2-40B4-BE49-F238E27FC236}">
                <a16:creationId xmlns:a16="http://schemas.microsoft.com/office/drawing/2014/main" id="{7EE36A67-006F-476F-9635-DC6B386EEAB7}"/>
              </a:ext>
              <a:ext uri="{C183D7F6-B498-43B3-948B-1728B52AA6E4}">
                <adec:decorative xmlns:adec="http://schemas.microsoft.com/office/drawing/2017/decorative" val="1"/>
              </a:ext>
            </a:extLst>
          </p:cNvPr>
          <p:cNvGrpSpPr>
            <a:grpSpLocks noGrp="1" noUngrp="1" noRot="1" noChangeAspect="1" noMove="1" noResize="1"/>
          </p:cNvGrpSpPr>
          <p:nvPr>
            <p:custDataLst>
              <p:tags r:id="rId3"/>
            </p:custDataLst>
            <p:extLst>
              <p:ext uri="{386F3935-93C4-4BCD-93E2-E3B085C9AB24}">
                <p16:designElem xmlns:p16="http://schemas.microsoft.com/office/powerpoint/2015/main" val="1"/>
              </p:ext>
            </p:extLst>
          </p:nvPr>
        </p:nvGrpSpPr>
        <p:grpSpPr>
          <a:xfrm>
            <a:off x="6744625" y="685620"/>
            <a:ext cx="5444327" cy="6049020"/>
            <a:chOff x="6744625" y="685620"/>
            <a:chExt cx="5444327" cy="6049020"/>
          </a:xfrm>
        </p:grpSpPr>
        <p:sp>
          <p:nvSpPr>
            <p:cNvPr id="1036" name="Oval 1035">
              <a:extLst>
                <a:ext uri="{FF2B5EF4-FFF2-40B4-BE49-F238E27FC236}">
                  <a16:creationId xmlns:a16="http://schemas.microsoft.com/office/drawing/2014/main" id="{D09EE09B-0433-4F4A-B864-D895D8BAEB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7132" y="6155147"/>
              <a:ext cx="227139" cy="227139"/>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Graphic 9">
              <a:extLst>
                <a:ext uri="{FF2B5EF4-FFF2-40B4-BE49-F238E27FC236}">
                  <a16:creationId xmlns:a16="http://schemas.microsoft.com/office/drawing/2014/main" id="{50531F8D-2903-44C8-A854-DDCFFC34F1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744625" y="967196"/>
              <a:ext cx="2116766" cy="211676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038" name="Graphic 18">
              <a:extLst>
                <a:ext uri="{FF2B5EF4-FFF2-40B4-BE49-F238E27FC236}">
                  <a16:creationId xmlns:a16="http://schemas.microsoft.com/office/drawing/2014/main" id="{95661429-E56F-4057-B25B-914DB7F87E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00000">
              <a:off x="9618226" y="3599573"/>
              <a:ext cx="2057060" cy="3135067"/>
            </a:xfrm>
            <a:custGeom>
              <a:avLst/>
              <a:gdLst>
                <a:gd name="connsiteX0" fmla="*/ 3413379 w 3413378"/>
                <a:gd name="connsiteY0" fmla="*/ 3266028 h 6532054"/>
                <a:gd name="connsiteX1" fmla="*/ 1706689 w 3413378"/>
                <a:gd name="connsiteY1" fmla="*/ 6532055 h 6532054"/>
                <a:gd name="connsiteX2" fmla="*/ 0 w 3413378"/>
                <a:gd name="connsiteY2" fmla="*/ 3266028 h 6532054"/>
                <a:gd name="connsiteX3" fmla="*/ 1706689 w 3413378"/>
                <a:gd name="connsiteY3" fmla="*/ 0 h 6532054"/>
                <a:gd name="connsiteX4" fmla="*/ 3413379 w 3413378"/>
                <a:gd name="connsiteY4" fmla="*/ 3266028 h 6532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3378" h="6532054">
                  <a:moveTo>
                    <a:pt x="3413379" y="3266028"/>
                  </a:moveTo>
                  <a:cubicBezTo>
                    <a:pt x="3413379" y="5069777"/>
                    <a:pt x="1706689" y="6532055"/>
                    <a:pt x="1706689" y="6532055"/>
                  </a:cubicBezTo>
                  <a:cubicBezTo>
                    <a:pt x="1706689" y="6532055"/>
                    <a:pt x="0" y="5069777"/>
                    <a:pt x="0" y="3266028"/>
                  </a:cubicBezTo>
                  <a:cubicBezTo>
                    <a:pt x="0" y="1462278"/>
                    <a:pt x="1706689" y="0"/>
                    <a:pt x="1706689" y="0"/>
                  </a:cubicBezTo>
                  <a:cubicBezTo>
                    <a:pt x="1706689" y="0"/>
                    <a:pt x="3413379" y="1462278"/>
                    <a:pt x="3413379" y="3266028"/>
                  </a:cubicBezTo>
                  <a:close/>
                </a:path>
              </a:pathLst>
            </a:custGeom>
            <a:solidFill>
              <a:schemeClr val="accent1">
                <a:lumMod val="75000"/>
                <a:alpha val="65000"/>
              </a:schemeClr>
            </a:solidFill>
            <a:ln w="9331" cap="flat">
              <a:noFill/>
              <a:prstDash val="solid"/>
              <a:miter/>
            </a:ln>
          </p:spPr>
          <p:txBody>
            <a:bodyPr rtlCol="0" anchor="ctr"/>
            <a:lstStyle/>
            <a:p>
              <a:endParaRPr lang="en-US"/>
            </a:p>
          </p:txBody>
        </p:sp>
        <p:sp>
          <p:nvSpPr>
            <p:cNvPr id="1039" name="Oval 1038">
              <a:extLst>
                <a:ext uri="{FF2B5EF4-FFF2-40B4-BE49-F238E27FC236}">
                  <a16:creationId xmlns:a16="http://schemas.microsoft.com/office/drawing/2014/main" id="{07D6490B-F4AE-4A13-BB54-35274AB326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6262" y="685620"/>
              <a:ext cx="265579" cy="265579"/>
            </a:xfrm>
            <a:prstGeom prst="ellipse">
              <a:avLst/>
            </a:pr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endParaRPr lang="en-US">
                <a:solidFill>
                  <a:schemeClr val="tx1"/>
                </a:solidFill>
              </a:endParaRPr>
            </a:p>
          </p:txBody>
        </p:sp>
        <p:sp>
          <p:nvSpPr>
            <p:cNvPr id="1040" name="Freeform: Shape 1039">
              <a:extLst>
                <a:ext uri="{FF2B5EF4-FFF2-40B4-BE49-F238E27FC236}">
                  <a16:creationId xmlns:a16="http://schemas.microsoft.com/office/drawing/2014/main" id="{D0FA281D-945D-4639-8F12-BC2D20C49E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60221" y="1219177"/>
              <a:ext cx="528731" cy="1057462"/>
            </a:xfrm>
            <a:custGeom>
              <a:avLst/>
              <a:gdLst>
                <a:gd name="connsiteX0" fmla="*/ 528731 w 528731"/>
                <a:gd name="connsiteY0" fmla="*/ 0 h 1057462"/>
                <a:gd name="connsiteX1" fmla="*/ 528731 w 528731"/>
                <a:gd name="connsiteY1" fmla="*/ 1057462 h 1057462"/>
                <a:gd name="connsiteX2" fmla="*/ 0 w 528731"/>
                <a:gd name="connsiteY2" fmla="*/ 528731 h 1057462"/>
                <a:gd name="connsiteX3" fmla="*/ 528731 w 528731"/>
                <a:gd name="connsiteY3" fmla="*/ 0 h 1057462"/>
              </a:gdLst>
              <a:ahLst/>
              <a:cxnLst>
                <a:cxn ang="0">
                  <a:pos x="connsiteX0" y="connsiteY0"/>
                </a:cxn>
                <a:cxn ang="0">
                  <a:pos x="connsiteX1" y="connsiteY1"/>
                </a:cxn>
                <a:cxn ang="0">
                  <a:pos x="connsiteX2" y="connsiteY2"/>
                </a:cxn>
                <a:cxn ang="0">
                  <a:pos x="connsiteX3" y="connsiteY3"/>
                </a:cxn>
              </a:cxnLst>
              <a:rect l="l" t="t" r="r" b="b"/>
              <a:pathLst>
                <a:path w="528731" h="1057462">
                  <a:moveTo>
                    <a:pt x="528731" y="0"/>
                  </a:moveTo>
                  <a:lnTo>
                    <a:pt x="528731" y="1057462"/>
                  </a:lnTo>
                  <a:cubicBezTo>
                    <a:pt x="236721" y="1057462"/>
                    <a:pt x="0" y="820741"/>
                    <a:pt x="0" y="528731"/>
                  </a:cubicBezTo>
                  <a:cubicBezTo>
                    <a:pt x="0" y="236721"/>
                    <a:pt x="236721" y="0"/>
                    <a:pt x="528731" y="0"/>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a:p>
          </p:txBody>
        </p:sp>
      </p:grpSp>
      <p:sp>
        <p:nvSpPr>
          <p:cNvPr id="1042" name="Texture">
            <a:extLst>
              <a:ext uri="{FF2B5EF4-FFF2-40B4-BE49-F238E27FC236}">
                <a16:creationId xmlns:a16="http://schemas.microsoft.com/office/drawing/2014/main" id="{2E922E9E-A29B-4164-A634-B718A4336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4"/>
            </p:custDataLst>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8">
              <a:alphaModFix amt="6000"/>
            </a:blip>
            <a:srcRect/>
            <a:tile tx="0" ty="0" sx="100000" sy="100000" flip="none" algn="tl"/>
          </a:blipFill>
          <a:ln w="9525" cap="flat">
            <a:noFill/>
            <a:prstDash val="solid"/>
            <a:miter/>
          </a:ln>
        </p:spPr>
        <p:txBody>
          <a:bodyPr rtlCol="0" anchor="ctr"/>
          <a:lstStyle/>
          <a:p>
            <a:endParaRPr lang="en-US" dirty="0"/>
          </a:p>
        </p:txBody>
      </p:sp>
      <p:sp>
        <p:nvSpPr>
          <p:cNvPr id="2" name="Titre 1">
            <a:extLst>
              <a:ext uri="{FF2B5EF4-FFF2-40B4-BE49-F238E27FC236}">
                <a16:creationId xmlns:a16="http://schemas.microsoft.com/office/drawing/2014/main" id="{98C80660-49A3-4A32-9501-A26A448F1FDB}"/>
              </a:ext>
            </a:extLst>
          </p:cNvPr>
          <p:cNvSpPr>
            <a:spLocks noGrp="1"/>
          </p:cNvSpPr>
          <p:nvPr>
            <p:ph type="title"/>
            <p:custDataLst>
              <p:tags r:id="rId5"/>
            </p:custDataLst>
          </p:nvPr>
        </p:nvSpPr>
        <p:spPr>
          <a:xfrm>
            <a:off x="457200" y="288417"/>
            <a:ext cx="5895581" cy="1325563"/>
          </a:xfrm>
        </p:spPr>
        <p:txBody>
          <a:bodyPr>
            <a:normAutofit/>
          </a:bodyPr>
          <a:lstStyle/>
          <a:p>
            <a:pPr marL="0" marR="0" lvl="0" indent="0" defTabSz="914400" rtl="0" eaLnBrk="0" fontAlgn="base" latinLnBrk="0" hangingPunct="0">
              <a:spcBef>
                <a:spcPct val="0"/>
              </a:spcBef>
              <a:spcAft>
                <a:spcPts val="600"/>
              </a:spcAft>
              <a:buClrTx/>
              <a:buSzTx/>
              <a:buFontTx/>
              <a:buNone/>
              <a:tabLst/>
            </a:pPr>
            <a:r>
              <a:rPr kumimoji="0" lang="fr-FR" altLang="fr-FR" b="1" i="0" u="none" strike="noStrike" cap="none" normalizeH="0" baseline="0" dirty="0">
                <a:ln>
                  <a:noFill/>
                </a:ln>
                <a:effectLst/>
              </a:rPr>
              <a:t>Abus sexuel:</a:t>
            </a:r>
          </a:p>
        </p:txBody>
      </p:sp>
      <p:sp>
        <p:nvSpPr>
          <p:cNvPr id="3" name="Espace réservé du contenu 2">
            <a:extLst>
              <a:ext uri="{FF2B5EF4-FFF2-40B4-BE49-F238E27FC236}">
                <a16:creationId xmlns:a16="http://schemas.microsoft.com/office/drawing/2014/main" id="{46F79BB8-C24A-4308-B074-158C8B347E81}"/>
              </a:ext>
            </a:extLst>
          </p:cNvPr>
          <p:cNvSpPr>
            <a:spLocks noGrp="1"/>
          </p:cNvSpPr>
          <p:nvPr>
            <p:ph idx="1"/>
            <p:custDataLst>
              <p:tags r:id="rId6"/>
            </p:custDataLst>
          </p:nvPr>
        </p:nvSpPr>
        <p:spPr>
          <a:xfrm>
            <a:off x="457199" y="1629978"/>
            <a:ext cx="11199973" cy="4826806"/>
          </a:xfrm>
        </p:spPr>
        <p:txBody>
          <a:bodyPr>
            <a:normAutofit lnSpcReduction="10000"/>
          </a:bodyPr>
          <a:lstStyle/>
          <a:p>
            <a:pPr marL="0" marR="0" lvl="0" indent="0" defTabSz="914400" rtl="0" eaLnBrk="0" fontAlgn="base" latinLnBrk="0" hangingPunct="0">
              <a:spcBef>
                <a:spcPct val="0"/>
              </a:spcBef>
              <a:spcAft>
                <a:spcPts val="600"/>
              </a:spcAft>
              <a:buClrTx/>
              <a:buSzTx/>
              <a:buFontTx/>
              <a:buNone/>
              <a:tabLst/>
            </a:pPr>
            <a:r>
              <a:rPr kumimoji="0" lang="fr-FR" altLang="fr-FR" b="0" i="0" u="none" strike="noStrike" cap="none" normalizeH="0" baseline="0" dirty="0">
                <a:ln>
                  <a:noFill/>
                </a:ln>
                <a:effectLst/>
                <a:latin typeface="+mj-lt"/>
                <a:cs typeface="Open Sans" panose="020B0606030504020204" pitchFamily="34" charset="0"/>
              </a:rPr>
              <a:t>    </a:t>
            </a:r>
            <a:endParaRPr kumimoji="0" lang="fr-FR" altLang="fr-FR" b="0" i="0" u="none" strike="noStrike" cap="none" normalizeH="0" baseline="0" dirty="0">
              <a:ln>
                <a:noFill/>
              </a:ln>
              <a:effectLst/>
              <a:latin typeface="+mj-lt"/>
            </a:endParaRPr>
          </a:p>
          <a:p>
            <a:pPr marL="0" marR="0" lvl="0" indent="0" defTabSz="914400" rtl="0" eaLnBrk="0" fontAlgn="base" latinLnBrk="0" hangingPunct="0">
              <a:lnSpc>
                <a:spcPct val="150000"/>
              </a:lnSpc>
              <a:spcBef>
                <a:spcPct val="0"/>
              </a:spcBef>
              <a:spcAft>
                <a:spcPts val="600"/>
              </a:spcAft>
              <a:buClrTx/>
              <a:buSzTx/>
              <a:buFontTx/>
              <a:buNone/>
              <a:tabLst/>
            </a:pPr>
            <a:r>
              <a:rPr kumimoji="0" lang="fr-FR" altLang="fr-FR" sz="2400" b="0" i="0" u="none" strike="noStrike" cap="none" normalizeH="0" baseline="0" dirty="0">
                <a:ln>
                  <a:noFill/>
                </a:ln>
                <a:effectLst/>
                <a:latin typeface="+mj-lt"/>
                <a:cs typeface="Open Sans" panose="020B0606030504020204" pitchFamily="34" charset="0"/>
              </a:rPr>
              <a:t>On parle d'agression sexuelle </a:t>
            </a:r>
            <a:r>
              <a:rPr kumimoji="0" lang="fr-FR" altLang="fr-FR" sz="2400" b="1" i="0" u="none" strike="noStrike" cap="none" normalizeH="0" baseline="0" dirty="0">
                <a:ln>
                  <a:noFill/>
                </a:ln>
                <a:effectLst/>
                <a:latin typeface="+mj-lt"/>
                <a:cs typeface="Open Sans" panose="020B0606030504020204" pitchFamily="34" charset="0"/>
              </a:rPr>
              <a:t>intrafamiliale </a:t>
            </a:r>
            <a:r>
              <a:rPr kumimoji="0" lang="fr-FR" altLang="fr-FR" sz="2400" b="0" i="0" u="none" strike="noStrike" cap="none" normalizeH="0" baseline="0" dirty="0">
                <a:ln>
                  <a:noFill/>
                </a:ln>
                <a:effectLst/>
                <a:latin typeface="+mj-lt"/>
                <a:cs typeface="Open Sans" panose="020B0606030504020204" pitchFamily="34" charset="0"/>
              </a:rPr>
              <a:t>lorsque l'agresseur est un membre de la famille immédiate (père, mère, conjointe du père, conjoint de la mère, membre de la fratrie / frère ou sœur ou demi-frère ou demi-sœur). </a:t>
            </a:r>
          </a:p>
          <a:p>
            <a:pPr marL="0" marR="0" lvl="0" indent="0" defTabSz="914400" rtl="0" eaLnBrk="0" fontAlgn="base" latinLnBrk="0" hangingPunct="0">
              <a:lnSpc>
                <a:spcPct val="150000"/>
              </a:lnSpc>
              <a:spcBef>
                <a:spcPct val="0"/>
              </a:spcBef>
              <a:spcAft>
                <a:spcPts val="600"/>
              </a:spcAft>
              <a:buClrTx/>
              <a:buSzTx/>
              <a:buFontTx/>
              <a:buNone/>
              <a:tabLst/>
            </a:pPr>
            <a:r>
              <a:rPr kumimoji="0" lang="fr-FR" altLang="fr-FR" sz="2400" b="0" i="0" u="none" strike="noStrike" cap="none" normalizeH="0" baseline="0" dirty="0">
                <a:ln>
                  <a:noFill/>
                </a:ln>
                <a:effectLst/>
                <a:latin typeface="+mj-lt"/>
                <a:cs typeface="Open Sans" panose="020B0606030504020204" pitchFamily="34" charset="0"/>
              </a:rPr>
              <a:t>On parle d'agression sexuelle </a:t>
            </a:r>
            <a:r>
              <a:rPr kumimoji="0" lang="fr-FR" altLang="fr-FR" sz="2400" b="1" i="0" u="none" strike="noStrike" cap="none" normalizeH="0" baseline="0" dirty="0">
                <a:ln>
                  <a:noFill/>
                </a:ln>
                <a:effectLst/>
                <a:latin typeface="+mj-lt"/>
                <a:cs typeface="Open Sans" panose="020B0606030504020204" pitchFamily="34" charset="0"/>
              </a:rPr>
              <a:t>extrafamiliale </a:t>
            </a:r>
            <a:r>
              <a:rPr kumimoji="0" lang="fr-FR" altLang="fr-FR" sz="2400" b="0" i="0" u="none" strike="noStrike" cap="none" normalizeH="0" baseline="0" dirty="0">
                <a:ln>
                  <a:noFill/>
                </a:ln>
                <a:effectLst/>
                <a:latin typeface="+mj-lt"/>
                <a:cs typeface="Open Sans" panose="020B0606030504020204" pitchFamily="34" charset="0"/>
              </a:rPr>
              <a:t>lorsque l'agresseur est une personne qui fait partie de l'entourage de la victime (voisin, ami des parents, entraîneur, etc.).</a:t>
            </a:r>
          </a:p>
          <a:p>
            <a:pPr marL="0" marR="0" lvl="0" indent="0" defTabSz="914400" rtl="0" eaLnBrk="0" fontAlgn="base" latinLnBrk="0" hangingPunct="0">
              <a:lnSpc>
                <a:spcPct val="150000"/>
              </a:lnSpc>
              <a:spcBef>
                <a:spcPct val="0"/>
              </a:spcBef>
              <a:spcAft>
                <a:spcPts val="600"/>
              </a:spcAft>
              <a:buClrTx/>
              <a:buSzTx/>
              <a:buFontTx/>
              <a:buNone/>
              <a:tabLst/>
            </a:pPr>
            <a:endParaRPr lang="fr-FR" altLang="fr-FR" sz="2400" dirty="0">
              <a:latin typeface="+mj-lt"/>
              <a:cs typeface="Open Sans" panose="020B0606030504020204" pitchFamily="34" charset="0"/>
            </a:endParaRPr>
          </a:p>
          <a:p>
            <a:pPr marL="0" marR="0" lvl="0" indent="0" defTabSz="914400" rtl="0" eaLnBrk="0" fontAlgn="base" latinLnBrk="0" hangingPunct="0">
              <a:lnSpc>
                <a:spcPct val="150000"/>
              </a:lnSpc>
              <a:spcBef>
                <a:spcPct val="0"/>
              </a:spcBef>
              <a:spcAft>
                <a:spcPts val="600"/>
              </a:spcAft>
              <a:buClrTx/>
              <a:buSzTx/>
              <a:buFontTx/>
              <a:buNone/>
              <a:tabLst/>
            </a:pPr>
            <a:endParaRPr lang="fr-FR" altLang="fr-FR" sz="2400" dirty="0">
              <a:latin typeface="+mj-lt"/>
              <a:cs typeface="Open Sans" panose="020B0606030504020204" pitchFamily="34" charset="0"/>
            </a:endParaRPr>
          </a:p>
          <a:p>
            <a:pPr marL="0" marR="0" lvl="0" indent="0" defTabSz="914400" rtl="0" eaLnBrk="0" fontAlgn="base" latinLnBrk="0" hangingPunct="0">
              <a:lnSpc>
                <a:spcPct val="150000"/>
              </a:lnSpc>
              <a:spcBef>
                <a:spcPct val="0"/>
              </a:spcBef>
              <a:spcAft>
                <a:spcPts val="600"/>
              </a:spcAft>
              <a:buClrTx/>
              <a:buSzTx/>
              <a:buFontTx/>
              <a:buNone/>
              <a:tabLst/>
            </a:pPr>
            <a:r>
              <a:rPr kumimoji="0" lang="fr-FR" altLang="fr-FR" b="0" i="0" u="none" strike="noStrike" cap="none" normalizeH="0" baseline="0" dirty="0">
                <a:ln>
                  <a:noFill/>
                </a:ln>
                <a:effectLst/>
                <a:latin typeface="+mj-lt"/>
                <a:cs typeface="Open Sans" panose="020B0606030504020204" pitchFamily="34" charset="0"/>
              </a:rPr>
              <a:t>Source: https://www.chusj.org/fr/soins-services/A/Abus-sexuel/Tout-ce-qu-il-faut-savoir/Problematique</a:t>
            </a:r>
            <a:endParaRPr kumimoji="0" lang="fr-FR" altLang="fr-FR" b="0" i="0" u="none" strike="noStrike" cap="none" normalizeH="0" baseline="0" dirty="0">
              <a:ln>
                <a:noFill/>
              </a:ln>
              <a:effectLst/>
              <a:latin typeface="+mj-lt"/>
            </a:endParaRPr>
          </a:p>
        </p:txBody>
      </p:sp>
    </p:spTree>
    <p:extLst>
      <p:ext uri="{BB962C8B-B14F-4D97-AF65-F5344CB8AC3E}">
        <p14:creationId xmlns:p14="http://schemas.microsoft.com/office/powerpoint/2010/main" val="3307341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C80660-49A3-4A32-9501-A26A448F1FDB}"/>
              </a:ext>
            </a:extLst>
          </p:cNvPr>
          <p:cNvSpPr>
            <a:spLocks noGrp="1"/>
          </p:cNvSpPr>
          <p:nvPr>
            <p:ph type="title"/>
            <p:custDataLst>
              <p:tags r:id="rId1"/>
            </p:custDataLst>
          </p:nvPr>
        </p:nvSpPr>
        <p:spPr/>
        <p:txBody>
          <a:bodyPr/>
          <a:lstStyle/>
          <a:p>
            <a:r>
              <a:rPr lang="fr-CA" dirty="0"/>
              <a:t>Inceste</a:t>
            </a:r>
          </a:p>
        </p:txBody>
      </p:sp>
      <p:sp>
        <p:nvSpPr>
          <p:cNvPr id="3" name="Espace réservé du contenu 2">
            <a:extLst>
              <a:ext uri="{FF2B5EF4-FFF2-40B4-BE49-F238E27FC236}">
                <a16:creationId xmlns:a16="http://schemas.microsoft.com/office/drawing/2014/main" id="{46F79BB8-C24A-4308-B074-158C8B347E81}"/>
              </a:ext>
            </a:extLst>
          </p:cNvPr>
          <p:cNvSpPr>
            <a:spLocks noGrp="1"/>
          </p:cNvSpPr>
          <p:nvPr>
            <p:ph idx="1"/>
            <p:custDataLst>
              <p:tags r:id="rId2"/>
            </p:custDataLst>
          </p:nvPr>
        </p:nvSpPr>
        <p:spPr>
          <a:xfrm>
            <a:off x="457200" y="2096713"/>
            <a:ext cx="10935478" cy="4080250"/>
          </a:xfrm>
        </p:spPr>
        <p:txBody>
          <a:bodyPr/>
          <a:lstStyle/>
          <a:p>
            <a:pPr marL="0" indent="0">
              <a:lnSpc>
                <a:spcPct val="150000"/>
              </a:lnSpc>
              <a:buNone/>
            </a:pPr>
            <a:r>
              <a:rPr lang="fr-CA" sz="2800" dirty="0">
                <a:effectLst/>
                <a:latin typeface="+mj-lt"/>
                <a:ea typeface="Times New Roman" panose="02020603050405020304" pitchFamily="18" charset="0"/>
              </a:rPr>
              <a:t>«Un geste posé par une personne donnant ou recherchant une stimulation sexuelle non appropriée quant à l’âge et au niveau du développement de l’enfant ou de l’adolescent, portant ainsi atteinte à son intégrité corporelle ou psychique, alors que l’abuseur a un lien de consanguinité avec la victime ou qu’il est en position de responsabilité, d’autorité ou de domination avec elle. » (LPJ)</a:t>
            </a:r>
          </a:p>
          <a:p>
            <a:endParaRPr lang="fr-CA" dirty="0">
              <a:latin typeface="+mj-lt"/>
            </a:endParaRPr>
          </a:p>
        </p:txBody>
      </p:sp>
    </p:spTree>
    <p:extLst>
      <p:ext uri="{BB962C8B-B14F-4D97-AF65-F5344CB8AC3E}">
        <p14:creationId xmlns:p14="http://schemas.microsoft.com/office/powerpoint/2010/main" val="2230567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74F3DE-0FB0-4094-B678-81FB95E9E3B3}"/>
              </a:ext>
            </a:extLst>
          </p:cNvPr>
          <p:cNvSpPr>
            <a:spLocks noGrp="1"/>
          </p:cNvSpPr>
          <p:nvPr>
            <p:ph type="title"/>
            <p:custDataLst>
              <p:tags r:id="rId1"/>
            </p:custDataLst>
          </p:nvPr>
        </p:nvSpPr>
        <p:spPr>
          <a:xfrm>
            <a:off x="457200" y="177282"/>
            <a:ext cx="10450629" cy="1816331"/>
          </a:xfrm>
        </p:spPr>
        <p:txBody>
          <a:bodyPr>
            <a:normAutofit fontScale="90000"/>
          </a:bodyPr>
          <a:lstStyle/>
          <a:p>
            <a:br>
              <a:rPr lang="fr-CA" sz="4400" b="0" i="0" dirty="0">
                <a:effectLst/>
                <a:latin typeface="+mj-lt"/>
              </a:rPr>
            </a:br>
            <a:r>
              <a:rPr lang="fr-CA" sz="3100" b="0" i="0" dirty="0">
                <a:effectLst/>
                <a:latin typeface="+mj-lt"/>
              </a:rPr>
              <a:t>La notion d'agression sexuelle recouvre un ensemble de gestes qu'on peut répartir en trois catégories :</a:t>
            </a:r>
            <a:br>
              <a:rPr lang="fr-CA" sz="3100" b="0" i="0" dirty="0">
                <a:effectLst/>
                <a:latin typeface="+mj-lt"/>
              </a:rPr>
            </a:br>
            <a:endParaRPr lang="fr-CA" sz="3100" dirty="0"/>
          </a:p>
        </p:txBody>
      </p:sp>
      <p:graphicFrame>
        <p:nvGraphicFramePr>
          <p:cNvPr id="8" name="Espace réservé du contenu 3">
            <a:extLst>
              <a:ext uri="{FF2B5EF4-FFF2-40B4-BE49-F238E27FC236}">
                <a16:creationId xmlns:a16="http://schemas.microsoft.com/office/drawing/2014/main" id="{F6EAD23D-20B8-15F9-AF4A-50866177B032}"/>
              </a:ext>
            </a:extLst>
          </p:cNvPr>
          <p:cNvGraphicFramePr>
            <a:graphicFrameLocks noGrp="1"/>
          </p:cNvGraphicFramePr>
          <p:nvPr>
            <p:ph sz="half" idx="2"/>
            <p:custDataLst>
              <p:tags r:id="rId2"/>
            </p:custDataLst>
            <p:extLst>
              <p:ext uri="{D42A27DB-BD31-4B8C-83A1-F6EECF244321}">
                <p14:modId xmlns:p14="http://schemas.microsoft.com/office/powerpoint/2010/main" val="4287631070"/>
              </p:ext>
            </p:extLst>
          </p:nvPr>
        </p:nvGraphicFramePr>
        <p:xfrm>
          <a:off x="671689" y="1767844"/>
          <a:ext cx="6895437" cy="484730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0" name="Larme 9">
            <a:extLst>
              <a:ext uri="{FF2B5EF4-FFF2-40B4-BE49-F238E27FC236}">
                <a16:creationId xmlns:a16="http://schemas.microsoft.com/office/drawing/2014/main" id="{4C94198C-7DE4-42B3-AC65-D1330FDE6D91}"/>
              </a:ext>
            </a:extLst>
          </p:cNvPr>
          <p:cNvSpPr/>
          <p:nvPr>
            <p:custDataLst>
              <p:tags r:id="rId3"/>
            </p:custDataLst>
          </p:nvPr>
        </p:nvSpPr>
        <p:spPr>
          <a:xfrm flipH="1">
            <a:off x="7973961" y="1767845"/>
            <a:ext cx="3952568" cy="4278996"/>
          </a:xfrm>
          <a:prstGeom prst="teardrop">
            <a:avLst>
              <a:gd name="adj" fmla="val 102532"/>
            </a:avLst>
          </a:prstGeom>
          <a:solidFill>
            <a:schemeClr val="accent1">
              <a:lumMod val="5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CA"/>
          </a:p>
        </p:txBody>
      </p:sp>
      <p:sp>
        <p:nvSpPr>
          <p:cNvPr id="11" name="ZoneTexte 10">
            <a:extLst>
              <a:ext uri="{FF2B5EF4-FFF2-40B4-BE49-F238E27FC236}">
                <a16:creationId xmlns:a16="http://schemas.microsoft.com/office/drawing/2014/main" id="{4419B3A0-C951-439D-9C9E-C8CDBE6D0B55}"/>
              </a:ext>
            </a:extLst>
          </p:cNvPr>
          <p:cNvSpPr txBox="1"/>
          <p:nvPr>
            <p:custDataLst>
              <p:tags r:id="rId4"/>
            </p:custDataLst>
          </p:nvPr>
        </p:nvSpPr>
        <p:spPr>
          <a:xfrm>
            <a:off x="8268929" y="2799347"/>
            <a:ext cx="3559277" cy="2215991"/>
          </a:xfrm>
          <a:prstGeom prst="rect">
            <a:avLst/>
          </a:prstGeom>
          <a:noFill/>
        </p:spPr>
        <p:txBody>
          <a:bodyPr wrap="square" rtlCol="0">
            <a:spAutoFit/>
          </a:bodyPr>
          <a:lstStyle/>
          <a:p>
            <a:r>
              <a:rPr lang="fr-CA" sz="2400" dirty="0">
                <a:latin typeface="+mj-lt"/>
              </a:rPr>
              <a:t>Il est important de rappeler que l'idée que se fait l'enfant du geste posé a autant de conséquences que le geste en lui-même</a:t>
            </a:r>
            <a:r>
              <a:rPr lang="fr-CA" sz="1800" dirty="0">
                <a:latin typeface="Open Sans" panose="020B0606030504020204" pitchFamily="34" charset="0"/>
              </a:rPr>
              <a:t>.</a:t>
            </a:r>
          </a:p>
          <a:p>
            <a:endParaRPr lang="fr-CA" dirty="0"/>
          </a:p>
        </p:txBody>
      </p:sp>
    </p:spTree>
    <p:extLst>
      <p:ext uri="{BB962C8B-B14F-4D97-AF65-F5344CB8AC3E}">
        <p14:creationId xmlns:p14="http://schemas.microsoft.com/office/powerpoint/2010/main" val="739205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A44ED2-878F-4A9B-8A79-9933DB2DC380}"/>
              </a:ext>
            </a:extLst>
          </p:cNvPr>
          <p:cNvSpPr>
            <a:spLocks noGrp="1"/>
          </p:cNvSpPr>
          <p:nvPr>
            <p:ph type="title"/>
            <p:custDataLst>
              <p:tags r:id="rId1"/>
            </p:custDataLst>
          </p:nvPr>
        </p:nvSpPr>
        <p:spPr>
          <a:xfrm>
            <a:off x="457200" y="107611"/>
            <a:ext cx="7685037" cy="1325563"/>
          </a:xfrm>
        </p:spPr>
        <p:txBody>
          <a:bodyPr/>
          <a:lstStyle/>
          <a:p>
            <a:r>
              <a:rPr lang="fr-CA" dirty="0"/>
              <a:t>Le harcèlement sexuel</a:t>
            </a:r>
          </a:p>
        </p:txBody>
      </p:sp>
      <p:sp>
        <p:nvSpPr>
          <p:cNvPr id="3" name="Espace réservé du contenu 2">
            <a:extLst>
              <a:ext uri="{FF2B5EF4-FFF2-40B4-BE49-F238E27FC236}">
                <a16:creationId xmlns:a16="http://schemas.microsoft.com/office/drawing/2014/main" id="{56223BE6-2D5D-46DA-8134-57621966E22C}"/>
              </a:ext>
            </a:extLst>
          </p:cNvPr>
          <p:cNvSpPr>
            <a:spLocks noGrp="1"/>
          </p:cNvSpPr>
          <p:nvPr>
            <p:ph idx="1"/>
            <p:custDataLst>
              <p:tags r:id="rId2"/>
            </p:custDataLst>
          </p:nvPr>
        </p:nvSpPr>
        <p:spPr>
          <a:xfrm>
            <a:off x="457200" y="1433174"/>
            <a:ext cx="7910052" cy="5183936"/>
          </a:xfrm>
        </p:spPr>
        <p:txBody>
          <a:bodyPr/>
          <a:lstStyle/>
          <a:p>
            <a:pPr marL="0" indent="0" algn="l" fontAlgn="base">
              <a:buNone/>
            </a:pPr>
            <a:r>
              <a:rPr lang="fr-CA" sz="2800" b="0" i="0" dirty="0">
                <a:solidFill>
                  <a:schemeClr val="tx2"/>
                </a:solidFill>
                <a:effectLst/>
                <a:latin typeface="+mj-lt"/>
              </a:rPr>
              <a:t>C’est un abus de pouvoir d’un individu (personne qui harcèle) sur un autre (victime).</a:t>
            </a:r>
          </a:p>
          <a:p>
            <a:pPr marL="0" indent="0" algn="l" fontAlgn="base">
              <a:buNone/>
            </a:pPr>
            <a:endParaRPr lang="fr-CA" sz="2400" b="0" i="0" dirty="0">
              <a:solidFill>
                <a:schemeClr val="accent1">
                  <a:lumMod val="40000"/>
                  <a:lumOff val="60000"/>
                </a:schemeClr>
              </a:solidFill>
              <a:effectLst/>
              <a:latin typeface="+mj-lt"/>
            </a:endParaRPr>
          </a:p>
          <a:p>
            <a:pPr marL="0" indent="0" algn="l" fontAlgn="base">
              <a:buNone/>
            </a:pPr>
            <a:r>
              <a:rPr lang="fr-CA" sz="2400" b="1" i="0" dirty="0">
                <a:solidFill>
                  <a:schemeClr val="accent1">
                    <a:lumMod val="40000"/>
                    <a:lumOff val="60000"/>
                  </a:schemeClr>
                </a:solidFill>
                <a:effectLst/>
                <a:latin typeface="+mj-lt"/>
              </a:rPr>
              <a:t>Le harcèlement sexuel est :</a:t>
            </a:r>
          </a:p>
          <a:p>
            <a:pPr algn="l" fontAlgn="base">
              <a:buFont typeface="Arial" panose="020B0604020202020204" pitchFamily="34" charset="0"/>
              <a:buChar char="•"/>
            </a:pPr>
            <a:r>
              <a:rPr lang="fr-CA" sz="2400" b="0" i="0" dirty="0">
                <a:solidFill>
                  <a:schemeClr val="accent1">
                    <a:lumMod val="40000"/>
                    <a:lumOff val="60000"/>
                  </a:schemeClr>
                </a:solidFill>
                <a:effectLst/>
                <a:latin typeface="+mj-lt"/>
              </a:rPr>
              <a:t>un comportement (paroles, actes ou gestes) à connotation sexuelle</a:t>
            </a:r>
          </a:p>
          <a:p>
            <a:pPr marL="742950" lvl="1" indent="-285750" algn="l" fontAlgn="base">
              <a:buFont typeface="Arial" panose="020B0604020202020204" pitchFamily="34" charset="0"/>
              <a:buChar char="•"/>
            </a:pPr>
            <a:r>
              <a:rPr lang="fr-CA" sz="2400" b="0" i="0" dirty="0">
                <a:solidFill>
                  <a:schemeClr val="accent1">
                    <a:lumMod val="40000"/>
                    <a:lumOff val="60000"/>
                  </a:schemeClr>
                </a:solidFill>
                <a:effectLst/>
                <a:latin typeface="+mj-lt"/>
              </a:rPr>
              <a:t>non désiré : provoquant l’inconfort ou la crainte</a:t>
            </a:r>
          </a:p>
          <a:p>
            <a:pPr marL="742950" lvl="1" indent="-285750" algn="l" fontAlgn="base">
              <a:buFont typeface="Arial" panose="020B0604020202020204" pitchFamily="34" charset="0"/>
              <a:buChar char="•"/>
            </a:pPr>
            <a:r>
              <a:rPr lang="fr-CA" sz="2400" b="0" i="0" dirty="0">
                <a:solidFill>
                  <a:schemeClr val="accent1">
                    <a:lumMod val="40000"/>
                    <a:lumOff val="60000"/>
                  </a:schemeClr>
                </a:solidFill>
                <a:effectLst/>
                <a:latin typeface="+mj-lt"/>
              </a:rPr>
              <a:t>répété : en général. Un seul acte grave peut aussi être du harcèlement sexuel</a:t>
            </a:r>
          </a:p>
          <a:p>
            <a:pPr algn="l" fontAlgn="base">
              <a:buFont typeface="Arial" panose="020B0604020202020204" pitchFamily="34" charset="0"/>
              <a:buChar char="•"/>
            </a:pPr>
            <a:r>
              <a:rPr lang="fr-CA" sz="2400" b="0" i="0" dirty="0">
                <a:solidFill>
                  <a:schemeClr val="accent1">
                    <a:lumMod val="40000"/>
                    <a:lumOff val="60000"/>
                  </a:schemeClr>
                </a:solidFill>
                <a:effectLst/>
                <a:latin typeface="+mj-lt"/>
              </a:rPr>
              <a:t>qui porte atteinte à la dignité, à l’intégrité physique ou psychologique de la victime</a:t>
            </a:r>
          </a:p>
          <a:p>
            <a:endParaRPr lang="fr-CA" dirty="0"/>
          </a:p>
        </p:txBody>
      </p:sp>
    </p:spTree>
    <p:extLst>
      <p:ext uri="{BB962C8B-B14F-4D97-AF65-F5344CB8AC3E}">
        <p14:creationId xmlns:p14="http://schemas.microsoft.com/office/powerpoint/2010/main" val="3462878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D147C5-0798-4819-A076-1DA714356C0D}"/>
              </a:ext>
            </a:extLst>
          </p:cNvPr>
          <p:cNvSpPr>
            <a:spLocks noGrp="1"/>
          </p:cNvSpPr>
          <p:nvPr>
            <p:ph type="title"/>
            <p:custDataLst>
              <p:tags r:id="rId1"/>
            </p:custDataLst>
          </p:nvPr>
        </p:nvSpPr>
        <p:spPr>
          <a:xfrm>
            <a:off x="457200" y="943360"/>
            <a:ext cx="7685037" cy="1325563"/>
          </a:xfrm>
        </p:spPr>
        <p:txBody>
          <a:bodyPr/>
          <a:lstStyle/>
          <a:p>
            <a:r>
              <a:rPr lang="fr-CA" dirty="0"/>
              <a:t>Les agressions sexuelles sont des traumas complexes</a:t>
            </a:r>
          </a:p>
        </p:txBody>
      </p:sp>
      <p:sp>
        <p:nvSpPr>
          <p:cNvPr id="6" name="ZoneTexte 5">
            <a:extLst>
              <a:ext uri="{FF2B5EF4-FFF2-40B4-BE49-F238E27FC236}">
                <a16:creationId xmlns:a16="http://schemas.microsoft.com/office/drawing/2014/main" id="{80810B07-99DB-4A93-9FAA-04C70EDC93C1}"/>
              </a:ext>
            </a:extLst>
          </p:cNvPr>
          <p:cNvSpPr txBox="1"/>
          <p:nvPr>
            <p:custDataLst>
              <p:tags r:id="rId2"/>
            </p:custDataLst>
          </p:nvPr>
        </p:nvSpPr>
        <p:spPr>
          <a:xfrm>
            <a:off x="522515" y="2379307"/>
            <a:ext cx="6951306" cy="3323987"/>
          </a:xfrm>
          <a:prstGeom prst="rect">
            <a:avLst/>
          </a:prstGeom>
          <a:noFill/>
        </p:spPr>
        <p:txBody>
          <a:bodyPr wrap="square" rtlCol="0">
            <a:spAutoFit/>
          </a:bodyPr>
          <a:lstStyle/>
          <a:p>
            <a:pPr algn="just">
              <a:buFont typeface="+mj-lt"/>
              <a:buAutoNum type="arabicPeriod"/>
            </a:pPr>
            <a:r>
              <a:rPr lang="fr-CA" sz="2400" b="0" i="0" dirty="0">
                <a:effectLst/>
                <a:latin typeface="+mj-lt"/>
              </a:rPr>
              <a:t> l’exposition chronique ou répétée à des traumas interpersonnels impliquant habituellement une figure de soins (p. ex. un parent, un membre de la famille élargie, un gardien, une personne en autorité comme un enseignant ou un entraîneur, etc.); </a:t>
            </a:r>
          </a:p>
          <a:p>
            <a:pPr algn="just"/>
            <a:endParaRPr lang="fr-CA" sz="2400" b="0" i="0" dirty="0">
              <a:effectLst/>
              <a:latin typeface="+mj-lt"/>
            </a:endParaRPr>
          </a:p>
          <a:p>
            <a:pPr algn="just">
              <a:buFont typeface="+mj-lt"/>
              <a:buAutoNum type="arabicPeriod"/>
            </a:pPr>
            <a:r>
              <a:rPr lang="fr-CA" sz="2400" dirty="0">
                <a:latin typeface="+mj-lt"/>
              </a:rPr>
              <a:t> </a:t>
            </a:r>
            <a:r>
              <a:rPr lang="fr-CA" sz="2400" b="0" i="0" dirty="0">
                <a:effectLst/>
                <a:latin typeface="+mj-lt"/>
              </a:rPr>
              <a:t>la complexité des conséquences résultant de cette exposition (Ford et Courtois, 2013; </a:t>
            </a:r>
            <a:r>
              <a:rPr lang="fr-CA" sz="2400" b="0" i="0" dirty="0" err="1">
                <a:effectLst/>
                <a:latin typeface="+mj-lt"/>
              </a:rPr>
              <a:t>Milot</a:t>
            </a:r>
            <a:r>
              <a:rPr lang="fr-CA" sz="2400" b="0" i="0" dirty="0">
                <a:effectLst/>
                <a:latin typeface="+mj-lt"/>
              </a:rPr>
              <a:t> et al., 2018).</a:t>
            </a:r>
          </a:p>
          <a:p>
            <a:endParaRPr lang="fr-CA" dirty="0"/>
          </a:p>
        </p:txBody>
      </p:sp>
      <p:sp>
        <p:nvSpPr>
          <p:cNvPr id="8" name="ZoneTexte 7">
            <a:extLst>
              <a:ext uri="{FF2B5EF4-FFF2-40B4-BE49-F238E27FC236}">
                <a16:creationId xmlns:a16="http://schemas.microsoft.com/office/drawing/2014/main" id="{C699E6F5-FBE4-4620-9FA0-BF0C26BEA1F6}"/>
              </a:ext>
            </a:extLst>
          </p:cNvPr>
          <p:cNvSpPr txBox="1"/>
          <p:nvPr>
            <p:custDataLst>
              <p:tags r:id="rId3"/>
            </p:custDataLst>
          </p:nvPr>
        </p:nvSpPr>
        <p:spPr>
          <a:xfrm>
            <a:off x="522515" y="6016986"/>
            <a:ext cx="7352522" cy="369332"/>
          </a:xfrm>
          <a:prstGeom prst="rect">
            <a:avLst/>
          </a:prstGeom>
          <a:noFill/>
        </p:spPr>
        <p:txBody>
          <a:bodyPr wrap="square">
            <a:spAutoFit/>
          </a:bodyPr>
          <a:lstStyle/>
          <a:p>
            <a:r>
              <a:rPr lang="fr-CA" dirty="0"/>
              <a:t>https://www.miditrente.ca/fr/blogue/qu-est-ce-que-le-trauma-complexe</a:t>
            </a:r>
          </a:p>
        </p:txBody>
      </p:sp>
    </p:spTree>
    <p:extLst>
      <p:ext uri="{BB962C8B-B14F-4D97-AF65-F5344CB8AC3E}">
        <p14:creationId xmlns:p14="http://schemas.microsoft.com/office/powerpoint/2010/main" val="34355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923A503-B125-423E-AD17-B835C06FC5D5}"/>
              </a:ext>
            </a:extLst>
          </p:cNvPr>
          <p:cNvSpPr/>
          <p:nvPr>
            <p:custDataLst>
              <p:tags r:id="rId1"/>
            </p:custDataLst>
          </p:nvPr>
        </p:nvSpPr>
        <p:spPr>
          <a:xfrm rot="400323">
            <a:off x="3310914" y="3124639"/>
            <a:ext cx="7306359" cy="1754326"/>
          </a:xfrm>
          <a:prstGeom prst="rect">
            <a:avLst/>
          </a:prstGeom>
          <a:noFill/>
        </p:spPr>
        <p:txBody>
          <a:bodyPr wrap="none" lIns="91440" tIns="45720" rIns="91440" bIns="45720">
            <a:spAutoFit/>
          </a:bodyPr>
          <a:lstStyle/>
          <a:p>
            <a:pPr algn="ctr"/>
            <a:r>
              <a:rPr lang="fr-CA"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Problèmes physiques </a:t>
            </a:r>
          </a:p>
          <a:p>
            <a:pPr algn="ctr"/>
            <a:r>
              <a:rPr lang="fr-CA"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et psychosomatiques</a:t>
            </a:r>
            <a:endParaRPr lang="fr-CA"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7" name="Rectangle 6">
            <a:extLst>
              <a:ext uri="{FF2B5EF4-FFF2-40B4-BE49-F238E27FC236}">
                <a16:creationId xmlns:a16="http://schemas.microsoft.com/office/drawing/2014/main" id="{10C9E6DD-EC47-4A66-859E-7F4F3218469C}"/>
              </a:ext>
            </a:extLst>
          </p:cNvPr>
          <p:cNvSpPr/>
          <p:nvPr>
            <p:custDataLst>
              <p:tags r:id="rId2"/>
            </p:custDataLst>
          </p:nvPr>
        </p:nvSpPr>
        <p:spPr>
          <a:xfrm>
            <a:off x="221143" y="1327276"/>
            <a:ext cx="4562541" cy="1107996"/>
          </a:xfrm>
          <a:prstGeom prst="rect">
            <a:avLst/>
          </a:prstGeom>
          <a:noFill/>
        </p:spPr>
        <p:txBody>
          <a:bodyPr wrap="square" lIns="91440" tIns="45720" rIns="91440" bIns="45720">
            <a:spAutoFit/>
          </a:bodyPr>
          <a:lstStyle/>
          <a:p>
            <a:pPr algn="ctr"/>
            <a:r>
              <a:rPr lang="fr-CA" sz="6600" b="0" cap="none" spc="0" dirty="0">
                <a:ln w="0"/>
                <a:solidFill>
                  <a:schemeClr val="accent1"/>
                </a:solidFill>
                <a:effectLst>
                  <a:outerShdw blurRad="38100" dist="25400" dir="5400000" algn="ctr" rotWithShape="0">
                    <a:srgbClr val="6E747A">
                      <a:alpha val="43000"/>
                    </a:srgbClr>
                  </a:outerShdw>
                </a:effectLst>
              </a:rPr>
              <a:t>Dépression</a:t>
            </a:r>
          </a:p>
        </p:txBody>
      </p:sp>
      <p:sp>
        <p:nvSpPr>
          <p:cNvPr id="9" name="Rectangle 8">
            <a:extLst>
              <a:ext uri="{FF2B5EF4-FFF2-40B4-BE49-F238E27FC236}">
                <a16:creationId xmlns:a16="http://schemas.microsoft.com/office/drawing/2014/main" id="{1842F16E-7571-4476-92CD-616F75ED8E15}"/>
              </a:ext>
            </a:extLst>
          </p:cNvPr>
          <p:cNvSpPr/>
          <p:nvPr>
            <p:custDataLst>
              <p:tags r:id="rId3"/>
            </p:custDataLst>
          </p:nvPr>
        </p:nvSpPr>
        <p:spPr>
          <a:xfrm rot="20471331">
            <a:off x="776915" y="2205399"/>
            <a:ext cx="6742744" cy="923330"/>
          </a:xfrm>
          <a:prstGeom prst="rect">
            <a:avLst/>
          </a:prstGeom>
          <a:noFill/>
        </p:spPr>
        <p:txBody>
          <a:bodyPr wrap="none" lIns="91440" tIns="45720" rIns="91440" bIns="45720">
            <a:spAutoFit/>
          </a:bodyPr>
          <a:lstStyle/>
          <a:p>
            <a:pPr algn="ctr"/>
            <a:r>
              <a:rPr lang="fr-CA" sz="5400" b="1" cap="none" spc="0" dirty="0">
                <a:ln w="6600">
                  <a:solidFill>
                    <a:schemeClr val="accent2"/>
                  </a:solidFill>
                  <a:prstDash val="solid"/>
                </a:ln>
                <a:solidFill>
                  <a:srgbClr val="FFFFFF"/>
                </a:solidFill>
                <a:effectLst>
                  <a:outerShdw dist="38100" dir="2700000" algn="tl" rotWithShape="0">
                    <a:schemeClr val="accent2"/>
                  </a:outerShdw>
                </a:effectLst>
              </a:rPr>
              <a:t>Trouble du sommeil</a:t>
            </a:r>
          </a:p>
        </p:txBody>
      </p:sp>
      <p:sp>
        <p:nvSpPr>
          <p:cNvPr id="8" name="Rectangle 7">
            <a:extLst>
              <a:ext uri="{FF2B5EF4-FFF2-40B4-BE49-F238E27FC236}">
                <a16:creationId xmlns:a16="http://schemas.microsoft.com/office/drawing/2014/main" id="{9FA6A50D-76CE-42C5-87A8-0AA88043EA37}"/>
              </a:ext>
            </a:extLst>
          </p:cNvPr>
          <p:cNvSpPr/>
          <p:nvPr>
            <p:custDataLst>
              <p:tags r:id="rId4"/>
            </p:custDataLst>
          </p:nvPr>
        </p:nvSpPr>
        <p:spPr>
          <a:xfrm>
            <a:off x="436180" y="4940258"/>
            <a:ext cx="2797561" cy="923330"/>
          </a:xfrm>
          <a:prstGeom prst="rect">
            <a:avLst/>
          </a:prstGeom>
          <a:noFill/>
        </p:spPr>
        <p:txBody>
          <a:bodyPr wrap="none" lIns="91440" tIns="45720" rIns="91440" bIns="45720">
            <a:spAutoFit/>
          </a:bodyPr>
          <a:lstStyle/>
          <a:p>
            <a:pPr algn="ctr"/>
            <a:r>
              <a:rPr lang="fr-CA"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Anxiété</a:t>
            </a:r>
          </a:p>
        </p:txBody>
      </p:sp>
      <p:sp>
        <p:nvSpPr>
          <p:cNvPr id="11" name="Rectangle 10">
            <a:extLst>
              <a:ext uri="{FF2B5EF4-FFF2-40B4-BE49-F238E27FC236}">
                <a16:creationId xmlns:a16="http://schemas.microsoft.com/office/drawing/2014/main" id="{BCD95160-A337-4200-AC34-73CED68FE7A4}"/>
              </a:ext>
            </a:extLst>
          </p:cNvPr>
          <p:cNvSpPr/>
          <p:nvPr>
            <p:custDataLst>
              <p:tags r:id="rId5"/>
            </p:custDataLst>
          </p:nvPr>
        </p:nvSpPr>
        <p:spPr>
          <a:xfrm rot="581017">
            <a:off x="173136" y="4746904"/>
            <a:ext cx="7134967" cy="70788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fr-CA" sz="4000" b="1" cap="none" spc="0" dirty="0">
                <a:ln/>
                <a:solidFill>
                  <a:schemeClr val="accent3"/>
                </a:solidFill>
                <a:effectLst/>
              </a:rPr>
              <a:t>Troubles de comportements</a:t>
            </a:r>
          </a:p>
        </p:txBody>
      </p:sp>
      <p:sp>
        <p:nvSpPr>
          <p:cNvPr id="15" name="Rectangle 14">
            <a:extLst>
              <a:ext uri="{FF2B5EF4-FFF2-40B4-BE49-F238E27FC236}">
                <a16:creationId xmlns:a16="http://schemas.microsoft.com/office/drawing/2014/main" id="{96C3AEB2-724A-413A-9B29-A4700927E548}"/>
              </a:ext>
            </a:extLst>
          </p:cNvPr>
          <p:cNvSpPr/>
          <p:nvPr>
            <p:custDataLst>
              <p:tags r:id="rId6"/>
            </p:custDataLst>
          </p:nvPr>
        </p:nvSpPr>
        <p:spPr>
          <a:xfrm rot="19931051">
            <a:off x="1241069" y="532746"/>
            <a:ext cx="1662636" cy="923330"/>
          </a:xfrm>
          <a:prstGeom prst="rect">
            <a:avLst/>
          </a:prstGeom>
          <a:noFill/>
        </p:spPr>
        <p:txBody>
          <a:bodyPr wrap="none" lIns="91440" tIns="45720" rIns="91440" bIns="45720">
            <a:spAutoFit/>
          </a:bodyPr>
          <a:lstStyle/>
          <a:p>
            <a:pPr algn="ctr"/>
            <a:r>
              <a:rPr lang="fr-CA" sz="5400" b="0" cap="none" spc="0" dirty="0">
                <a:ln w="0"/>
                <a:solidFill>
                  <a:schemeClr val="tx1"/>
                </a:solidFill>
                <a:effectLst>
                  <a:outerShdw blurRad="38100" dist="19050" dir="2700000" algn="tl" rotWithShape="0">
                    <a:schemeClr val="dk1">
                      <a:alpha val="40000"/>
                    </a:schemeClr>
                  </a:outerShdw>
                </a:effectLst>
              </a:rPr>
              <a:t>ESPT</a:t>
            </a:r>
          </a:p>
        </p:txBody>
      </p:sp>
      <p:sp>
        <p:nvSpPr>
          <p:cNvPr id="16" name="Rectangle 15">
            <a:extLst>
              <a:ext uri="{FF2B5EF4-FFF2-40B4-BE49-F238E27FC236}">
                <a16:creationId xmlns:a16="http://schemas.microsoft.com/office/drawing/2014/main" id="{DA6E50EA-89E3-4064-8779-A0F52A6A0598}"/>
              </a:ext>
            </a:extLst>
          </p:cNvPr>
          <p:cNvSpPr/>
          <p:nvPr>
            <p:custDataLst>
              <p:tags r:id="rId7"/>
            </p:custDataLst>
          </p:nvPr>
        </p:nvSpPr>
        <p:spPr>
          <a:xfrm>
            <a:off x="6551161" y="3837"/>
            <a:ext cx="5640327" cy="1323439"/>
          </a:xfrm>
          <a:prstGeom prst="rect">
            <a:avLst/>
          </a:prstGeom>
          <a:noFill/>
        </p:spPr>
        <p:txBody>
          <a:bodyPr wrap="none" lIns="91440" tIns="45720" rIns="91440" bIns="45720">
            <a:spAutoFit/>
          </a:bodyPr>
          <a:lstStyle/>
          <a:p>
            <a:pPr algn="ctr"/>
            <a:r>
              <a:rPr lang="fr-CA" sz="4000" b="1" cap="none" spc="50" dirty="0">
                <a:ln w="9525" cmpd="sng">
                  <a:solidFill>
                    <a:schemeClr val="accent1"/>
                  </a:solidFill>
                  <a:prstDash val="solid"/>
                </a:ln>
                <a:solidFill>
                  <a:srgbClr val="70AD47">
                    <a:tint val="1000"/>
                  </a:srgbClr>
                </a:solidFill>
                <a:effectLst>
                  <a:glow rad="38100">
                    <a:schemeClr val="accent1">
                      <a:alpha val="40000"/>
                    </a:schemeClr>
                  </a:glow>
                </a:effectLst>
              </a:rPr>
              <a:t>Consommation </a:t>
            </a:r>
          </a:p>
          <a:p>
            <a:pPr algn="ctr"/>
            <a:r>
              <a:rPr lang="fr-CA" sz="4000" b="1" cap="none" spc="50" dirty="0">
                <a:ln w="9525" cmpd="sng">
                  <a:solidFill>
                    <a:schemeClr val="accent1"/>
                  </a:solidFill>
                  <a:prstDash val="solid"/>
                </a:ln>
                <a:solidFill>
                  <a:srgbClr val="70AD47">
                    <a:tint val="1000"/>
                  </a:srgbClr>
                </a:solidFill>
                <a:effectLst>
                  <a:glow rad="38100">
                    <a:schemeClr val="accent1">
                      <a:alpha val="40000"/>
                    </a:schemeClr>
                  </a:glow>
                </a:effectLst>
              </a:rPr>
              <a:t>et abus de substances</a:t>
            </a:r>
          </a:p>
        </p:txBody>
      </p:sp>
      <p:sp>
        <p:nvSpPr>
          <p:cNvPr id="10" name="Rectangle 9">
            <a:extLst>
              <a:ext uri="{FF2B5EF4-FFF2-40B4-BE49-F238E27FC236}">
                <a16:creationId xmlns:a16="http://schemas.microsoft.com/office/drawing/2014/main" id="{F90E4D67-48B5-47F7-A0E2-40E42D0797DA}"/>
              </a:ext>
            </a:extLst>
          </p:cNvPr>
          <p:cNvSpPr/>
          <p:nvPr>
            <p:custDataLst>
              <p:tags r:id="rId8"/>
            </p:custDataLst>
          </p:nvPr>
        </p:nvSpPr>
        <p:spPr>
          <a:xfrm rot="1940461">
            <a:off x="5813863" y="2418647"/>
            <a:ext cx="6821868" cy="923330"/>
          </a:xfrm>
          <a:prstGeom prst="rect">
            <a:avLst/>
          </a:prstGeom>
          <a:noFill/>
        </p:spPr>
        <p:txBody>
          <a:bodyPr wrap="none" lIns="91440" tIns="45720" rIns="91440" bIns="45720">
            <a:spAutoFit/>
          </a:bodyPr>
          <a:lstStyle/>
          <a:p>
            <a:pPr algn="ctr"/>
            <a:r>
              <a:rPr lang="fr-CA" sz="5400" b="1" cap="none" spc="50" dirty="0">
                <a:ln w="0">
                  <a:solidFill>
                    <a:schemeClr val="tx1"/>
                  </a:solidFill>
                </a:ln>
                <a:solidFill>
                  <a:schemeClr val="bg2"/>
                </a:solidFill>
                <a:effectLst>
                  <a:innerShdw blurRad="63500" dist="50800" dir="13500000">
                    <a:srgbClr val="000000">
                      <a:alpha val="50000"/>
                    </a:srgbClr>
                  </a:innerShdw>
                </a:effectLst>
              </a:rPr>
              <a:t>Problèmes scolaires</a:t>
            </a:r>
          </a:p>
        </p:txBody>
      </p:sp>
      <p:sp>
        <p:nvSpPr>
          <p:cNvPr id="17" name="Rectangle 16">
            <a:extLst>
              <a:ext uri="{FF2B5EF4-FFF2-40B4-BE49-F238E27FC236}">
                <a16:creationId xmlns:a16="http://schemas.microsoft.com/office/drawing/2014/main" id="{1AE271AF-685D-4184-B3DA-10946E997421}"/>
              </a:ext>
            </a:extLst>
          </p:cNvPr>
          <p:cNvSpPr/>
          <p:nvPr>
            <p:custDataLst>
              <p:tags r:id="rId9"/>
            </p:custDataLst>
          </p:nvPr>
        </p:nvSpPr>
        <p:spPr>
          <a:xfrm>
            <a:off x="6312022" y="5108419"/>
            <a:ext cx="5443798" cy="1754326"/>
          </a:xfrm>
          <a:prstGeom prst="rect">
            <a:avLst/>
          </a:prstGeom>
          <a:noFill/>
        </p:spPr>
        <p:txBody>
          <a:bodyPr wrap="none" lIns="91440" tIns="45720" rIns="91440" bIns="45720">
            <a:spAutoFit/>
          </a:bodyPr>
          <a:lstStyle/>
          <a:p>
            <a:pPr algn="ctr"/>
            <a:r>
              <a:rPr lang="fr-CA" sz="5400" b="0" cap="none" spc="0" dirty="0">
                <a:ln w="0"/>
                <a:solidFill>
                  <a:schemeClr val="accent1"/>
                </a:solidFill>
                <a:effectLst>
                  <a:outerShdw blurRad="38100" dist="25400" dir="5400000" algn="ctr" rotWithShape="0">
                    <a:srgbClr val="6E747A">
                      <a:alpha val="43000"/>
                    </a:srgbClr>
                  </a:outerShdw>
                </a:effectLst>
              </a:rPr>
              <a:t>Faible estime</a:t>
            </a:r>
          </a:p>
          <a:p>
            <a:pPr algn="ctr"/>
            <a:r>
              <a:rPr lang="fr-CA" sz="5400" dirty="0">
                <a:ln w="0"/>
                <a:solidFill>
                  <a:schemeClr val="accent1"/>
                </a:solidFill>
                <a:effectLst>
                  <a:outerShdw blurRad="38100" dist="25400" dir="5400000" algn="ctr" rotWithShape="0">
                    <a:srgbClr val="6E747A">
                      <a:alpha val="43000"/>
                    </a:srgbClr>
                  </a:outerShdw>
                </a:effectLst>
              </a:rPr>
              <a:t>et confiance en soi</a:t>
            </a:r>
            <a:endParaRPr lang="fr-CA" sz="5400" b="0" cap="none" spc="0" dirty="0">
              <a:ln w="0"/>
              <a:solidFill>
                <a:schemeClr val="accent1"/>
              </a:solidFill>
              <a:effectLst>
                <a:outerShdw blurRad="38100" dist="25400" dir="5400000" algn="ctr" rotWithShape="0">
                  <a:srgbClr val="6E747A">
                    <a:alpha val="43000"/>
                  </a:srgbClr>
                </a:outerShdw>
              </a:effectLst>
            </a:endParaRPr>
          </a:p>
        </p:txBody>
      </p:sp>
      <p:sp>
        <p:nvSpPr>
          <p:cNvPr id="18" name="Rectangle 17">
            <a:extLst>
              <a:ext uri="{FF2B5EF4-FFF2-40B4-BE49-F238E27FC236}">
                <a16:creationId xmlns:a16="http://schemas.microsoft.com/office/drawing/2014/main" id="{EEA863DC-BD06-48ED-AAF3-F0B0A7921744}"/>
              </a:ext>
            </a:extLst>
          </p:cNvPr>
          <p:cNvSpPr/>
          <p:nvPr>
            <p:custDataLst>
              <p:tags r:id="rId10"/>
            </p:custDataLst>
          </p:nvPr>
        </p:nvSpPr>
        <p:spPr>
          <a:xfrm>
            <a:off x="9259858" y="2140016"/>
            <a:ext cx="2710999" cy="923330"/>
          </a:xfrm>
          <a:prstGeom prst="rect">
            <a:avLst/>
          </a:prstGeom>
          <a:noFill/>
        </p:spPr>
        <p:txBody>
          <a:bodyPr wrap="none" lIns="91440" tIns="45720" rIns="91440" bIns="45720">
            <a:spAutoFit/>
          </a:bodyPr>
          <a:lstStyle/>
          <a:p>
            <a:pPr algn="ctr"/>
            <a:r>
              <a:rPr lang="fr-CA" sz="5400" b="0" cap="none" spc="0" dirty="0">
                <a:ln w="0"/>
                <a:solidFill>
                  <a:schemeClr val="tx1"/>
                </a:solidFill>
                <a:effectLst>
                  <a:outerShdw blurRad="38100" dist="19050" dir="2700000" algn="tl" rotWithShape="0">
                    <a:schemeClr val="dk1">
                      <a:alpha val="40000"/>
                    </a:schemeClr>
                  </a:outerShdw>
                </a:effectLst>
              </a:rPr>
              <a:t>Sexualité</a:t>
            </a:r>
          </a:p>
        </p:txBody>
      </p:sp>
    </p:spTree>
    <p:extLst>
      <p:ext uri="{BB962C8B-B14F-4D97-AF65-F5344CB8AC3E}">
        <p14:creationId xmlns:p14="http://schemas.microsoft.com/office/powerpoint/2010/main" val="159499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124E0-6546-4BBF-AA33-3BD9BFFE654A}"/>
              </a:ext>
            </a:extLst>
          </p:cNvPr>
          <p:cNvSpPr>
            <a:spLocks noGrp="1"/>
          </p:cNvSpPr>
          <p:nvPr>
            <p:ph type="title"/>
            <p:custDataLst>
              <p:tags r:id="rId1"/>
            </p:custDataLst>
          </p:nvPr>
        </p:nvSpPr>
        <p:spPr>
          <a:xfrm>
            <a:off x="457200" y="215765"/>
            <a:ext cx="7685037" cy="1325563"/>
          </a:xfrm>
        </p:spPr>
        <p:txBody>
          <a:bodyPr/>
          <a:lstStyle/>
          <a:p>
            <a:r>
              <a:rPr lang="fr-CA" dirty="0"/>
              <a:t>Les statistiques</a:t>
            </a:r>
          </a:p>
        </p:txBody>
      </p:sp>
      <p:sp>
        <p:nvSpPr>
          <p:cNvPr id="3" name="Espace réservé du contenu 2">
            <a:extLst>
              <a:ext uri="{FF2B5EF4-FFF2-40B4-BE49-F238E27FC236}">
                <a16:creationId xmlns:a16="http://schemas.microsoft.com/office/drawing/2014/main" id="{446F36DB-2593-43E5-8B41-7A6014D323F9}"/>
              </a:ext>
            </a:extLst>
          </p:cNvPr>
          <p:cNvSpPr>
            <a:spLocks noGrp="1"/>
          </p:cNvSpPr>
          <p:nvPr>
            <p:ph idx="1"/>
            <p:custDataLst>
              <p:tags r:id="rId2"/>
            </p:custDataLst>
          </p:nvPr>
        </p:nvSpPr>
        <p:spPr>
          <a:xfrm>
            <a:off x="457200" y="1700981"/>
            <a:ext cx="7685037" cy="4475982"/>
          </a:xfrm>
        </p:spPr>
        <p:txBody>
          <a:bodyPr>
            <a:normAutofit/>
          </a:bodyPr>
          <a:lstStyle/>
          <a:p>
            <a:pPr>
              <a:lnSpc>
                <a:spcPct val="100000"/>
              </a:lnSpc>
            </a:pPr>
            <a:r>
              <a:rPr lang="fr-CA" sz="3200" dirty="0"/>
              <a:t>À vos cellulaires: on recherche des stats récentes sur les abus/ violences sexuelles au Québec</a:t>
            </a:r>
          </a:p>
          <a:p>
            <a:pPr>
              <a:lnSpc>
                <a:spcPct val="100000"/>
              </a:lnSpc>
            </a:pPr>
            <a:endParaRPr lang="fr-CA" sz="3200" dirty="0"/>
          </a:p>
          <a:p>
            <a:pPr>
              <a:lnSpc>
                <a:spcPct val="100000"/>
              </a:lnSpc>
            </a:pPr>
            <a:r>
              <a:rPr lang="fr-CA" sz="3200" dirty="0"/>
              <a:t>Les chiffres ?</a:t>
            </a:r>
          </a:p>
        </p:txBody>
      </p:sp>
    </p:spTree>
    <p:extLst>
      <p:ext uri="{BB962C8B-B14F-4D97-AF65-F5344CB8AC3E}">
        <p14:creationId xmlns:p14="http://schemas.microsoft.com/office/powerpoint/2010/main" val="2177303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124E0-6546-4BBF-AA33-3BD9BFFE654A}"/>
              </a:ext>
            </a:extLst>
          </p:cNvPr>
          <p:cNvSpPr>
            <a:spLocks noGrp="1"/>
          </p:cNvSpPr>
          <p:nvPr>
            <p:ph type="title"/>
            <p:custDataLst>
              <p:tags r:id="rId1"/>
            </p:custDataLst>
          </p:nvPr>
        </p:nvSpPr>
        <p:spPr>
          <a:xfrm>
            <a:off x="457200" y="215765"/>
            <a:ext cx="7685037" cy="1325563"/>
          </a:xfrm>
        </p:spPr>
        <p:txBody>
          <a:bodyPr/>
          <a:lstStyle/>
          <a:p>
            <a:r>
              <a:rPr lang="fr-CA" dirty="0"/>
              <a:t>La réalité</a:t>
            </a:r>
          </a:p>
        </p:txBody>
      </p:sp>
      <p:sp>
        <p:nvSpPr>
          <p:cNvPr id="3" name="Espace réservé du contenu 2">
            <a:extLst>
              <a:ext uri="{FF2B5EF4-FFF2-40B4-BE49-F238E27FC236}">
                <a16:creationId xmlns:a16="http://schemas.microsoft.com/office/drawing/2014/main" id="{446F36DB-2593-43E5-8B41-7A6014D323F9}"/>
              </a:ext>
            </a:extLst>
          </p:cNvPr>
          <p:cNvSpPr>
            <a:spLocks noGrp="1"/>
          </p:cNvSpPr>
          <p:nvPr>
            <p:ph idx="1"/>
            <p:custDataLst>
              <p:tags r:id="rId2"/>
            </p:custDataLst>
          </p:nvPr>
        </p:nvSpPr>
        <p:spPr>
          <a:xfrm>
            <a:off x="457200" y="1787135"/>
            <a:ext cx="7685037" cy="4635635"/>
          </a:xfrm>
        </p:spPr>
        <p:txBody>
          <a:bodyPr>
            <a:normAutofit/>
          </a:bodyPr>
          <a:lstStyle/>
          <a:p>
            <a:pPr>
              <a:lnSpc>
                <a:spcPct val="100000"/>
              </a:lnSpc>
            </a:pPr>
            <a:r>
              <a:rPr lang="fr-CA" sz="3200" dirty="0"/>
              <a:t>Les statistiques ne montrent qu’une infime partie de la réalité puisque les personnes victimes de violence sexuelle en parlent rarement et sont encore peu dépistées dans notre système de santé</a:t>
            </a:r>
          </a:p>
          <a:p>
            <a:pPr marL="0" indent="0">
              <a:lnSpc>
                <a:spcPct val="100000"/>
              </a:lnSpc>
              <a:buNone/>
            </a:pPr>
            <a:endParaRPr lang="fr-CA" sz="3200" dirty="0"/>
          </a:p>
          <a:p>
            <a:pPr>
              <a:lnSpc>
                <a:spcPct val="100000"/>
              </a:lnSpc>
            </a:pPr>
            <a:r>
              <a:rPr lang="fr-CA" sz="3200" dirty="0"/>
              <a:t>La réalité serait 30x plus que les chiffres statistiques</a:t>
            </a:r>
          </a:p>
        </p:txBody>
      </p:sp>
    </p:spTree>
    <p:extLst>
      <p:ext uri="{BB962C8B-B14F-4D97-AF65-F5344CB8AC3E}">
        <p14:creationId xmlns:p14="http://schemas.microsoft.com/office/powerpoint/2010/main" val="29759622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4"/>
</p:tagLst>
</file>

<file path=ppt/tags/tag11.xml><?xml version="1.0" encoding="utf-8"?>
<p:tagLst xmlns:a="http://schemas.openxmlformats.org/drawingml/2006/main" xmlns:r="http://schemas.openxmlformats.org/officeDocument/2006/relationships" xmlns:p="http://schemas.openxmlformats.org/presentationml/2006/main">
  <p:tag name="NUM" val="5"/>
</p:tagLst>
</file>

<file path=ppt/tags/tag12.xml><?xml version="1.0" encoding="utf-8"?>
<p:tagLst xmlns:a="http://schemas.openxmlformats.org/drawingml/2006/main" xmlns:r="http://schemas.openxmlformats.org/officeDocument/2006/relationships" xmlns:p="http://schemas.openxmlformats.org/presentationml/2006/main">
  <p:tag name="NUM" val="6"/>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4"/>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5"/>
</p:tagLst>
</file>

<file path=ppt/tags/tag29.xml><?xml version="1.0" encoding="utf-8"?>
<p:tagLst xmlns:a="http://schemas.openxmlformats.org/drawingml/2006/main" xmlns:r="http://schemas.openxmlformats.org/officeDocument/2006/relationships" xmlns:p="http://schemas.openxmlformats.org/presentationml/2006/main">
  <p:tag name="NUM" val="6"/>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7"/>
</p:tagLst>
</file>

<file path=ppt/tags/tag31.xml><?xml version="1.0" encoding="utf-8"?>
<p:tagLst xmlns:a="http://schemas.openxmlformats.org/drawingml/2006/main" xmlns:r="http://schemas.openxmlformats.org/officeDocument/2006/relationships" xmlns:p="http://schemas.openxmlformats.org/presentationml/2006/main">
  <p:tag name="NUM" val="8"/>
</p:tagLst>
</file>

<file path=ppt/tags/tag32.xml><?xml version="1.0" encoding="utf-8"?>
<p:tagLst xmlns:a="http://schemas.openxmlformats.org/drawingml/2006/main" xmlns:r="http://schemas.openxmlformats.org/officeDocument/2006/relationships" xmlns:p="http://schemas.openxmlformats.org/presentationml/2006/main">
  <p:tag name="NUM" val="9"/>
</p:tagLst>
</file>

<file path=ppt/tags/tag33.xml><?xml version="1.0" encoding="utf-8"?>
<p:tagLst xmlns:a="http://schemas.openxmlformats.org/drawingml/2006/main" xmlns:r="http://schemas.openxmlformats.org/officeDocument/2006/relationships" xmlns:p="http://schemas.openxmlformats.org/presentationml/2006/main">
  <p:tag name="NUM" val="10"/>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TropicVTI">
  <a:themeElements>
    <a:clrScheme name="AnalogousFromDarkSeedLeftStep">
      <a:dk1>
        <a:srgbClr val="000000"/>
      </a:dk1>
      <a:lt1>
        <a:srgbClr val="FFFFFF"/>
      </a:lt1>
      <a:dk2>
        <a:srgbClr val="301B2D"/>
      </a:dk2>
      <a:lt2>
        <a:srgbClr val="F0F3F2"/>
      </a:lt2>
      <a:accent1>
        <a:srgbClr val="E72983"/>
      </a:accent1>
      <a:accent2>
        <a:srgbClr val="D517C0"/>
      </a:accent2>
      <a:accent3>
        <a:srgbClr val="AD29E7"/>
      </a:accent3>
      <a:accent4>
        <a:srgbClr val="5725D7"/>
      </a:accent4>
      <a:accent5>
        <a:srgbClr val="2944E7"/>
      </a:accent5>
      <a:accent6>
        <a:srgbClr val="1781D5"/>
      </a:accent6>
      <a:hlink>
        <a:srgbClr val="433FBF"/>
      </a:hlink>
      <a:folHlink>
        <a:srgbClr val="7F7F7F"/>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docProps/app.xml><?xml version="1.0" encoding="utf-8"?>
<Properties xmlns="http://schemas.openxmlformats.org/officeDocument/2006/extended-properties" xmlns:vt="http://schemas.openxmlformats.org/officeDocument/2006/docPropsVTypes">
  <TotalTime>1174</TotalTime>
  <Words>1000</Words>
  <Application>Microsoft Office PowerPoint</Application>
  <PresentationFormat>Grand écran</PresentationFormat>
  <Paragraphs>113</Paragraphs>
  <Slides>18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Calibri</vt:lpstr>
      <vt:lpstr>Calibri-Bold</vt:lpstr>
      <vt:lpstr>Gill Sans Nova</vt:lpstr>
      <vt:lpstr>Open Sans</vt:lpstr>
      <vt:lpstr>TropicVTI</vt:lpstr>
      <vt:lpstr>Les violences sexuelles</vt:lpstr>
      <vt:lpstr>Abus sexuel:</vt:lpstr>
      <vt:lpstr>Inceste</vt:lpstr>
      <vt:lpstr> La notion d'agression sexuelle recouvre un ensemble de gestes qu'on peut répartir en trois catégories : </vt:lpstr>
      <vt:lpstr>Le harcèlement sexuel</vt:lpstr>
      <vt:lpstr>Les agressions sexuelles sont des traumas complexes</vt:lpstr>
      <vt:lpstr>Présentation PowerPoint</vt:lpstr>
      <vt:lpstr>Les statistiques</vt:lpstr>
      <vt:lpstr>La réalité</vt:lpstr>
      <vt:lpstr>Le dévoilement</vt:lpstr>
      <vt:lpstr>Aspect légal: code criminel</vt:lpstr>
      <vt:lpstr>Entente multisectorielle relative aux enfants victimes d’abus sexuels, de mauvais traitements physiques ou d'une absence de soins menaçant leur santé physique.</vt:lpstr>
      <vt:lpstr>Aspect légal: LPJ</vt:lpstr>
      <vt:lpstr>Interventions</vt:lpstr>
      <vt:lpstr>Interventions</vt:lpstr>
      <vt:lpstr>Interventions</vt:lpstr>
      <vt:lpstr>Interventions</vt:lpstr>
      <vt:lpstr>Interventions: bon à savoir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violences sexuelles</dc:title>
  <dc:creator>Geneviève Robitaille Côté</dc:creator>
  <cp:lastModifiedBy>Geneviève Robitaille Côté</cp:lastModifiedBy>
  <cp:revision>3</cp:revision>
  <dcterms:created xsi:type="dcterms:W3CDTF">2022-11-27T21:32:22Z</dcterms:created>
  <dcterms:modified xsi:type="dcterms:W3CDTF">2023-11-02T18:21:08Z</dcterms:modified>
</cp:coreProperties>
</file>