
<file path=[Content_Types].xml><?xml version="1.0" encoding="utf-8"?>
<Types xmlns="http://schemas.openxmlformats.org/package/2006/content-types">
  <Default Extension="gif" ContentType="image/gi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1"/>
  </p:sldMasterIdLst>
  <p:sldIdLst>
    <p:sldId id="256" r:id="rId2"/>
    <p:sldId id="257" r:id="rId3"/>
    <p:sldId id="258" r:id="rId4"/>
    <p:sldId id="263" r:id="rId5"/>
    <p:sldId id="264" r:id="rId6"/>
    <p:sldId id="259" r:id="rId7"/>
    <p:sldId id="261" r:id="rId8"/>
    <p:sldId id="262" r:id="rId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327"/>
  </p:normalViewPr>
  <p:slideViewPr>
    <p:cSldViewPr snapToGrid="0" snapToObjects="1">
      <p:cViewPr varScale="1">
        <p:scale>
          <a:sx n="128" d="100"/>
          <a:sy n="128" d="100"/>
        </p:scale>
        <p:origin x="48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D69555-EE48-4B19-812B-4E1068DBF976}"/>
              </a:ext>
            </a:extLst>
          </p:cNvPr>
          <p:cNvSpPr/>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57">
            <a:extLst>
              <a:ext uri="{FF2B5EF4-FFF2-40B4-BE49-F238E27FC236}">
                <a16:creationId xmlns:a16="http://schemas.microsoft.com/office/drawing/2014/main" id="{57AEB73D-F521-4B19-820F-12DB6BCC8406}"/>
              </a:ext>
            </a:extLst>
          </p:cNvPr>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 name="Title 1"/>
          <p:cNvSpPr>
            <a:spLocks noGrp="1"/>
          </p:cNvSpPr>
          <p:nvPr>
            <p:ph type="ctrTitle"/>
          </p:nvPr>
        </p:nvSpPr>
        <p:spPr>
          <a:xfrm>
            <a:off x="855388" y="863068"/>
            <a:ext cx="6007691" cy="4985916"/>
          </a:xfrm>
        </p:spPr>
        <p:txBody>
          <a:bodyPr anchor="ctr">
            <a:noAutofit/>
          </a:bodyPr>
          <a:lstStyle>
            <a:lvl1pPr algn="l">
              <a:lnSpc>
                <a:spcPct val="125000"/>
              </a:lnSpc>
              <a:defRPr sz="6000" b="0" cap="all" spc="150" baseline="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197352" y="863068"/>
            <a:ext cx="3351729" cy="5120069"/>
          </a:xfrm>
        </p:spPr>
        <p:txBody>
          <a:bodyPr anchor="ctr">
            <a:normAutofit/>
          </a:bodyPr>
          <a:lstStyle>
            <a:lvl1pPr marL="0" indent="0" algn="l">
              <a:lnSpc>
                <a:spcPct val="150000"/>
              </a:lnSpc>
              <a:buNone/>
              <a:defRPr sz="2400" b="0" cap="none"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Rectangle 6">
            <a:extLst>
              <a:ext uri="{FF2B5EF4-FFF2-40B4-BE49-F238E27FC236}">
                <a16:creationId xmlns:a16="http://schemas.microsoft.com/office/drawing/2014/main" id="{6B72EEBA-3A5D-41CE-8465-A45A0F65674E}"/>
              </a:ext>
            </a:extLst>
          </p:cNvPr>
          <p:cNvSpPr/>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12">
            <a:extLst>
              <a:ext uri="{FF2B5EF4-FFF2-40B4-BE49-F238E27FC236}">
                <a16:creationId xmlns:a16="http://schemas.microsoft.com/office/drawing/2014/main" id="{79F4CF2F-CDFA-4A37-837C-819D5238EAB4}"/>
              </a:ext>
            </a:extLst>
          </p:cNvPr>
          <p:cNvSpPr>
            <a:spLocks noGrp="1"/>
          </p:cNvSpPr>
          <p:nvPr>
            <p:ph type="dt" sz="half" idx="10"/>
          </p:nvPr>
        </p:nvSpPr>
        <p:spPr>
          <a:xfrm>
            <a:off x="8197353" y="6309360"/>
            <a:ext cx="2151134" cy="457200"/>
          </a:xfrm>
        </p:spPr>
        <p:txBody>
          <a:bodyPr/>
          <a:lstStyle/>
          <a:p>
            <a:pPr algn="l"/>
            <a:fld id="{0DCFB061-4267-4D9F-8017-6F550D3068DF}" type="datetime1">
              <a:rPr lang="en-US" smtClean="0"/>
              <a:t>9/3/20</a:t>
            </a:fld>
            <a:endParaRPr lang="en-US" dirty="0"/>
          </a:p>
        </p:txBody>
      </p:sp>
      <p:sp>
        <p:nvSpPr>
          <p:cNvPr id="15" name="Footer Placeholder 14">
            <a:extLst>
              <a:ext uri="{FF2B5EF4-FFF2-40B4-BE49-F238E27FC236}">
                <a16:creationId xmlns:a16="http://schemas.microsoft.com/office/drawing/2014/main" id="{CFECE62A-61A4-407D-8F0B-D459CD977C75}"/>
              </a:ext>
            </a:extLst>
          </p:cNvPr>
          <p:cNvSpPr>
            <a:spLocks noGrp="1"/>
          </p:cNvSpPr>
          <p:nvPr>
            <p:ph type="ftr" sz="quarter" idx="11"/>
          </p:nvPr>
        </p:nvSpPr>
        <p:spPr>
          <a:xfrm>
            <a:off x="855388" y="6309360"/>
            <a:ext cx="6007691" cy="457200"/>
          </a:xfrm>
        </p:spPr>
        <p:txBody>
          <a:bodyPr/>
          <a:lstStyle>
            <a:lvl1pPr algn="r">
              <a:defRPr/>
            </a:lvl1pPr>
          </a:lstStyle>
          <a:p>
            <a:pPr algn="l"/>
            <a:endParaRPr lang="en-US" dirty="0"/>
          </a:p>
        </p:txBody>
      </p:sp>
      <p:sp>
        <p:nvSpPr>
          <p:cNvPr id="27" name="Slide Number Placeholder 26">
            <a:extLst>
              <a:ext uri="{FF2B5EF4-FFF2-40B4-BE49-F238E27FC236}">
                <a16:creationId xmlns:a16="http://schemas.microsoft.com/office/drawing/2014/main" id="{99FE60A9-FE2A-451F-9244-60FCE7FE9AD7}"/>
              </a:ext>
            </a:extLst>
          </p:cNvPr>
          <p:cNvSpPr>
            <a:spLocks noGrp="1"/>
          </p:cNvSpPr>
          <p:nvPr>
            <p:ph type="sldNum" sz="quarter" idx="12"/>
          </p:nvPr>
        </p:nvSpPr>
        <p:spPr/>
        <p:txBody>
          <a:bodyPr/>
          <a:lstStyle/>
          <a:p>
            <a:fld id="{FAEF9944-A4F6-4C59-AEBD-678D6480B8EA}" type="slidenum">
              <a:rPr lang="en-US" smtClean="0"/>
              <a:pPr/>
              <a:t>‹n°›</a:t>
            </a:fld>
            <a:endParaRPr lang="en-US" dirty="0"/>
          </a:p>
        </p:txBody>
      </p:sp>
    </p:spTree>
    <p:extLst>
      <p:ext uri="{BB962C8B-B14F-4D97-AF65-F5344CB8AC3E}">
        <p14:creationId xmlns:p14="http://schemas.microsoft.com/office/powerpoint/2010/main" val="3359863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41BC61-5547-4A60-8DA1-6699760D9972}" type="datetime1">
              <a:rPr lang="en-US" smtClean="0"/>
              <a:t>9/3/20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‹n°›</a:t>
            </a:fld>
            <a:endParaRPr lang="en-US" dirty="0"/>
          </a:p>
        </p:txBody>
      </p:sp>
    </p:spTree>
    <p:extLst>
      <p:ext uri="{BB962C8B-B14F-4D97-AF65-F5344CB8AC3E}">
        <p14:creationId xmlns:p14="http://schemas.microsoft.com/office/powerpoint/2010/main" val="1745057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24B9D1C6-60D0-4CD1-8F31-F912522EB041}" type="datetime1">
              <a:rPr lang="en-US" smtClean="0"/>
              <a:t>9/3/20</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dirty="0"/>
              <a:pPr/>
              <a:t>‹n°›</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9919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A4ED5C-5A53-433E-8A55-46F54CE81DA5}" type="datetime1">
              <a:rPr lang="en-US" smtClean="0"/>
              <a:t>9/3/20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‹n°›</a:t>
            </a:fld>
            <a:endParaRPr lang="en-US" dirty="0"/>
          </a:p>
        </p:txBody>
      </p:sp>
    </p:spTree>
    <p:extLst>
      <p:ext uri="{BB962C8B-B14F-4D97-AF65-F5344CB8AC3E}">
        <p14:creationId xmlns:p14="http://schemas.microsoft.com/office/powerpoint/2010/main" val="3602720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FD12B6-57DE-4B63-A723-500B050FB7DD}"/>
              </a:ext>
            </a:extLst>
          </p:cNvPr>
          <p:cNvSpPr/>
          <p:nvPr/>
        </p:nvSpPr>
        <p:spPr>
          <a:xfrm>
            <a:off x="0" y="4215384"/>
            <a:ext cx="12192000" cy="264261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5316" y="1406284"/>
            <a:ext cx="10593694" cy="2597841"/>
          </a:xfrm>
        </p:spPr>
        <p:txBody>
          <a:bodyPr anchor="b">
            <a:normAutofit/>
          </a:bodyPr>
          <a:lstStyle>
            <a:lvl1pPr algn="ctr">
              <a:lnSpc>
                <a:spcPct val="125000"/>
              </a:lnSpc>
              <a:defRPr sz="4400" baseline="0">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818312" y="4527856"/>
            <a:ext cx="6559018" cy="1570245"/>
          </a:xfrm>
        </p:spPr>
        <p:txBody>
          <a:bodyPr anchor="t">
            <a:normAutofit/>
          </a:bodyPr>
          <a:lstStyle>
            <a:lvl1pPr marL="0" indent="0" algn="ctr">
              <a:lnSpc>
                <a:spcPct val="130000"/>
              </a:lnSpc>
              <a:spcBef>
                <a:spcPts val="0"/>
              </a:spcBef>
              <a:buNone/>
              <a:defRPr sz="2400" b="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5F1E2E75-4758-4930-8024-39287C962987}"/>
              </a:ext>
            </a:extLst>
          </p:cNvPr>
          <p:cNvSpPr>
            <a:spLocks noGrp="1"/>
          </p:cNvSpPr>
          <p:nvPr>
            <p:ph type="dt" sz="half" idx="10"/>
          </p:nvPr>
        </p:nvSpPr>
        <p:spPr/>
        <p:txBody>
          <a:bodyPr/>
          <a:lstStyle/>
          <a:p>
            <a:fld id="{29CABC0C-B6DF-45E9-B954-11C99AA62C3E}" type="datetime1">
              <a:rPr lang="en-US" smtClean="0"/>
              <a:t>9/3/20</a:t>
            </a:fld>
            <a:endParaRPr lang="en-US" dirty="0"/>
          </a:p>
        </p:txBody>
      </p:sp>
      <p:sp>
        <p:nvSpPr>
          <p:cNvPr id="8" name="Footer Placeholder 7">
            <a:extLst>
              <a:ext uri="{FF2B5EF4-FFF2-40B4-BE49-F238E27FC236}">
                <a16:creationId xmlns:a16="http://schemas.microsoft.com/office/drawing/2014/main" id="{488B9949-402C-42C2-9A94-16590FC0C59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39D83F6-DAF4-4876-AA41-F246EC970F7D}"/>
              </a:ext>
            </a:extLst>
          </p:cNvPr>
          <p:cNvSpPr>
            <a:spLocks noGrp="1"/>
          </p:cNvSpPr>
          <p:nvPr>
            <p:ph type="sldNum" sz="quarter" idx="12"/>
          </p:nvPr>
        </p:nvSpPr>
        <p:spPr/>
        <p:txBody>
          <a:bodyPr/>
          <a:lstStyle/>
          <a:p>
            <a:fld id="{FAEF9944-A4F6-4C59-AEBD-678D6480B8EA}" type="slidenum">
              <a:rPr lang="en-US" smtClean="0"/>
              <a:pPr/>
              <a:t>‹n°›</a:t>
            </a:fld>
            <a:endParaRPr lang="en-US" dirty="0"/>
          </a:p>
        </p:txBody>
      </p:sp>
      <p:sp>
        <p:nvSpPr>
          <p:cNvPr id="11" name="Rectangle 10">
            <a:extLst>
              <a:ext uri="{FF2B5EF4-FFF2-40B4-BE49-F238E27FC236}">
                <a16:creationId xmlns:a16="http://schemas.microsoft.com/office/drawing/2014/main" id="{91613A19-DDA2-44F6-9ED4-F87771C684B8}"/>
              </a:ext>
            </a:extLst>
          </p:cNvPr>
          <p:cNvSpPr/>
          <p:nvPr/>
        </p:nvSpPr>
        <p:spPr>
          <a:xfrm>
            <a:off x="0" y="4215384"/>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734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5376670" y="705114"/>
            <a:ext cx="6172412" cy="2403846"/>
          </a:xfrm>
        </p:spPr>
        <p:txBody>
          <a:bodyPr anchor="b"/>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376670" y="3749040"/>
            <a:ext cx="6172411" cy="2346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AB71B9-2624-4F21-93EE-35A78B1A0DAD}" type="datetime1">
              <a:rPr lang="en-US" smtClean="0"/>
              <a:t>9/3/20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dirty="0"/>
              <a:t>‹n°›</a:t>
            </a:fld>
            <a:endParaRPr lang="en-US" dirty="0"/>
          </a:p>
        </p:txBody>
      </p:sp>
      <p:sp>
        <p:nvSpPr>
          <p:cNvPr id="10" name="Rectangle 9">
            <a:extLst>
              <a:ext uri="{FF2B5EF4-FFF2-40B4-BE49-F238E27FC236}">
                <a16:creationId xmlns:a16="http://schemas.microsoft.com/office/drawing/2014/main" id="{5CE6B9B5-A5D1-4099-B52B-78F39AB0AFCB}"/>
              </a:ext>
            </a:extLst>
          </p:cNvPr>
          <p:cNvSpPr/>
          <p:nvPr/>
        </p:nvSpPr>
        <p:spPr>
          <a:xfrm rot="10800000">
            <a:off x="4693920" y="3396997"/>
            <a:ext cx="749808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00407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76667" y="658999"/>
            <a:ext cx="6166422" cy="457200"/>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76668" y="1116199"/>
            <a:ext cx="6166422" cy="2062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376668" y="3623098"/>
            <a:ext cx="6166421" cy="457200"/>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5376670" y="4102370"/>
            <a:ext cx="6166419" cy="206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D37C2A-BE2E-4840-A907-3254E2916C96}" type="datetime1">
              <a:rPr lang="en-US" smtClean="0"/>
              <a:t>9/3/20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dirty="0"/>
              <a:t>‹n°›</a:t>
            </a:fld>
            <a:endParaRPr lang="en-US" dirty="0"/>
          </a:p>
        </p:txBody>
      </p:sp>
      <p:sp>
        <p:nvSpPr>
          <p:cNvPr id="10" name="Title 9">
            <a:extLst>
              <a:ext uri="{FF2B5EF4-FFF2-40B4-BE49-F238E27FC236}">
                <a16:creationId xmlns:a16="http://schemas.microsoft.com/office/drawing/2014/main" id="{D26B370B-8381-431F-9492-0EA1205113EE}"/>
              </a:ext>
            </a:extLst>
          </p:cNvPr>
          <p:cNvSpPr>
            <a:spLocks noGrp="1"/>
          </p:cNvSpPr>
          <p:nvPr>
            <p:ph type="title"/>
          </p:nvPr>
        </p:nvSpPr>
        <p:spPr/>
        <p:txBody>
          <a:bodyPr/>
          <a:lstStyle/>
          <a:p>
            <a:r>
              <a:rPr lang="en-US"/>
              <a:t>Click to edit Master title style</a:t>
            </a:r>
          </a:p>
        </p:txBody>
      </p:sp>
      <p:sp>
        <p:nvSpPr>
          <p:cNvPr id="12" name="Rectangle 11">
            <a:extLst>
              <a:ext uri="{FF2B5EF4-FFF2-40B4-BE49-F238E27FC236}">
                <a16:creationId xmlns:a16="http://schemas.microsoft.com/office/drawing/2014/main" id="{DCA89085-2231-4A9C-B23C-B199A9DD26C5}"/>
              </a:ext>
            </a:extLst>
          </p:cNvPr>
          <p:cNvSpPr/>
          <p:nvPr/>
        </p:nvSpPr>
        <p:spPr>
          <a:xfrm rot="10800000">
            <a:off x="4693920" y="3396997"/>
            <a:ext cx="749808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0152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5CD215-1C45-48A0-8534-39FFE8A7C95A}" type="datetime1">
              <a:rPr lang="en-US" smtClean="0"/>
              <a:t>9/3/20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dirty="0"/>
              <a:t>‹n°›</a:t>
            </a:fld>
            <a:endParaRPr lang="en-US" dirty="0"/>
          </a:p>
        </p:txBody>
      </p:sp>
    </p:spTree>
    <p:extLst>
      <p:ext uri="{BB962C8B-B14F-4D97-AF65-F5344CB8AC3E}">
        <p14:creationId xmlns:p14="http://schemas.microsoft.com/office/powerpoint/2010/main" val="837332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7CF41D3-C6B9-4E99-9321-87C4E2168F46}"/>
              </a:ext>
            </a:extLst>
          </p:cNvPr>
          <p:cNvSpPr>
            <a:spLocks noGrp="1"/>
          </p:cNvSpPr>
          <p:nvPr>
            <p:ph type="dt" sz="half" idx="10"/>
          </p:nvPr>
        </p:nvSpPr>
        <p:spPr/>
        <p:txBody>
          <a:bodyPr/>
          <a:lstStyle/>
          <a:p>
            <a:fld id="{D3363A0F-DEF3-4134-98D0-2E1276938A8B}" type="datetime1">
              <a:rPr lang="en-US" smtClean="0"/>
              <a:t>9/3/20</a:t>
            </a:fld>
            <a:endParaRPr lang="en-US" dirty="0"/>
          </a:p>
        </p:txBody>
      </p:sp>
      <p:sp>
        <p:nvSpPr>
          <p:cNvPr id="6" name="Footer Placeholder 5">
            <a:extLst>
              <a:ext uri="{FF2B5EF4-FFF2-40B4-BE49-F238E27FC236}">
                <a16:creationId xmlns:a16="http://schemas.microsoft.com/office/drawing/2014/main" id="{8B5BC6EB-07B1-46AF-AC33-E998BC6AA43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3E3A0C1-6562-4819-9E88-4C1378FD5DE4}"/>
              </a:ext>
            </a:extLst>
          </p:cNvPr>
          <p:cNvSpPr>
            <a:spLocks noGrp="1"/>
          </p:cNvSpPr>
          <p:nvPr>
            <p:ph type="sldNum" sz="quarter" idx="12"/>
          </p:nvPr>
        </p:nvSpPr>
        <p:spPr/>
        <p:txBody>
          <a:bodyPr/>
          <a:lstStyle/>
          <a:p>
            <a:fld id="{FAEF9944-A4F6-4C59-AEBD-678D6480B8EA}" type="slidenum">
              <a:rPr lang="en-US" smtClean="0"/>
              <a:pPr/>
              <a:t>‹n°›</a:t>
            </a:fld>
            <a:endParaRPr lang="en-US" dirty="0"/>
          </a:p>
        </p:txBody>
      </p:sp>
    </p:spTree>
    <p:extLst>
      <p:ext uri="{BB962C8B-B14F-4D97-AF65-F5344CB8AC3E}">
        <p14:creationId xmlns:p14="http://schemas.microsoft.com/office/powerpoint/2010/main" val="2193758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ACA29BA-0143-49FF-8608-DB1623D99537}"/>
              </a:ext>
            </a:extLst>
          </p:cNvPr>
          <p:cNvSpPr/>
          <p:nvPr/>
        </p:nvSpPr>
        <p:spPr>
          <a:xfrm>
            <a:off x="0" y="0"/>
            <a:ext cx="8248592"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753015" y="640079"/>
            <a:ext cx="2796066" cy="2551751"/>
          </a:xfrm>
        </p:spPr>
        <p:txBody>
          <a:bodyPr anchor="b">
            <a:normAutofit/>
          </a:bodyPr>
          <a:lstStyle>
            <a:lvl1pPr algn="l">
              <a:lnSpc>
                <a:spcPct val="135000"/>
              </a:lnSpc>
              <a:defRPr sz="3200"/>
            </a:lvl1pPr>
          </a:lstStyle>
          <a:p>
            <a:r>
              <a:rPr lang="en-US"/>
              <a:t>Click to edit Master title style</a:t>
            </a:r>
            <a:endParaRPr lang="en-US" dirty="0"/>
          </a:p>
        </p:txBody>
      </p:sp>
      <p:sp>
        <p:nvSpPr>
          <p:cNvPr id="3" name="Content Placeholder 2"/>
          <p:cNvSpPr>
            <a:spLocks noGrp="1"/>
          </p:cNvSpPr>
          <p:nvPr>
            <p:ph idx="1"/>
          </p:nvPr>
        </p:nvSpPr>
        <p:spPr>
          <a:xfrm>
            <a:off x="638818" y="640078"/>
            <a:ext cx="6969693" cy="5455921"/>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8753015" y="3223803"/>
            <a:ext cx="2796066" cy="2872197"/>
          </a:xfrm>
        </p:spPr>
        <p:txBody>
          <a:bodyPr anchor="t">
            <a:normAutofit/>
          </a:bodyPr>
          <a:lstStyle>
            <a:lvl1pPr marL="0" indent="0">
              <a:spcBef>
                <a:spcPts val="1400"/>
              </a:spcBef>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Rectangle 8">
            <a:extLst>
              <a:ext uri="{FF2B5EF4-FFF2-40B4-BE49-F238E27FC236}">
                <a16:creationId xmlns:a16="http://schemas.microsoft.com/office/drawing/2014/main" id="{3010CF18-370D-4E80-AE4C-396FFDFCAE5D}"/>
              </a:ext>
            </a:extLst>
          </p:cNvPr>
          <p:cNvSpPr/>
          <p:nvPr/>
        </p:nvSpPr>
        <p:spPr>
          <a:xfrm rot="5400000">
            <a:off x="485159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9">
            <a:extLst>
              <a:ext uri="{FF2B5EF4-FFF2-40B4-BE49-F238E27FC236}">
                <a16:creationId xmlns:a16="http://schemas.microsoft.com/office/drawing/2014/main" id="{C5EBFE9C-5A22-4462-9C51-E00C03F55C3D}"/>
              </a:ext>
            </a:extLst>
          </p:cNvPr>
          <p:cNvSpPr>
            <a:spLocks noGrp="1"/>
          </p:cNvSpPr>
          <p:nvPr>
            <p:ph type="dt" sz="half" idx="10"/>
          </p:nvPr>
        </p:nvSpPr>
        <p:spPr>
          <a:xfrm>
            <a:off x="8753015" y="6309360"/>
            <a:ext cx="1734207" cy="457200"/>
          </a:xfrm>
        </p:spPr>
        <p:txBody>
          <a:bodyPr/>
          <a:lstStyle>
            <a:lvl1pPr algn="l">
              <a:defRPr/>
            </a:lvl1pPr>
          </a:lstStyle>
          <a:p>
            <a:fld id="{61A2E4C8-2960-4ADD-862C-4D9643CB15AC}" type="datetime1">
              <a:rPr lang="en-US" smtClean="0"/>
              <a:t>9/3/20</a:t>
            </a:fld>
            <a:endParaRPr lang="en-US" dirty="0"/>
          </a:p>
        </p:txBody>
      </p:sp>
      <p:sp>
        <p:nvSpPr>
          <p:cNvPr id="11" name="Footer Placeholder 10">
            <a:extLst>
              <a:ext uri="{FF2B5EF4-FFF2-40B4-BE49-F238E27FC236}">
                <a16:creationId xmlns:a16="http://schemas.microsoft.com/office/drawing/2014/main" id="{2EBBFF2E-AA66-4B76-9139-CB000B5A45D5}"/>
              </a:ext>
            </a:extLst>
          </p:cNvPr>
          <p:cNvSpPr>
            <a:spLocks noGrp="1"/>
          </p:cNvSpPr>
          <p:nvPr>
            <p:ph type="ftr" sz="quarter" idx="11"/>
          </p:nvPr>
        </p:nvSpPr>
        <p:spPr>
          <a:xfrm>
            <a:off x="638818" y="6309360"/>
            <a:ext cx="6993867" cy="457200"/>
          </a:xfrm>
        </p:spPr>
        <p:txBody>
          <a:bodyPr/>
          <a:lstStyle/>
          <a:p>
            <a:endParaRPr lang="en-US" dirty="0"/>
          </a:p>
        </p:txBody>
      </p:sp>
      <p:sp>
        <p:nvSpPr>
          <p:cNvPr id="12" name="Slide Number Placeholder 11">
            <a:extLst>
              <a:ext uri="{FF2B5EF4-FFF2-40B4-BE49-F238E27FC236}">
                <a16:creationId xmlns:a16="http://schemas.microsoft.com/office/drawing/2014/main" id="{A44F64C4-BF20-4F6B-B650-57C71C828A68}"/>
              </a:ext>
            </a:extLst>
          </p:cNvPr>
          <p:cNvSpPr>
            <a:spLocks noGrp="1"/>
          </p:cNvSpPr>
          <p:nvPr>
            <p:ph type="sldNum" sz="quarter" idx="12"/>
          </p:nvPr>
        </p:nvSpPr>
        <p:spPr/>
        <p:txBody>
          <a:bodyPr/>
          <a:lstStyle/>
          <a:p>
            <a:fld id="{FAEF9944-A4F6-4C59-AEBD-678D6480B8EA}" type="slidenum">
              <a:rPr lang="en-US" smtClean="0"/>
              <a:pPr/>
              <a:t>‹n°›</a:t>
            </a:fld>
            <a:endParaRPr lang="en-US" dirty="0"/>
          </a:p>
        </p:txBody>
      </p:sp>
    </p:spTree>
    <p:extLst>
      <p:ext uri="{BB962C8B-B14F-4D97-AF65-F5344CB8AC3E}">
        <p14:creationId xmlns:p14="http://schemas.microsoft.com/office/powerpoint/2010/main" val="2015300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4996" y="640079"/>
            <a:ext cx="2714085" cy="2695903"/>
          </a:xfrm>
        </p:spPr>
        <p:txBody>
          <a:bodyPr anchor="b">
            <a:noAutofit/>
          </a:bodyPr>
          <a:lstStyle>
            <a:lvl1pPr algn="l">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248592"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8834996" y="3429000"/>
            <a:ext cx="2714085" cy="2508026"/>
          </a:xfrm>
        </p:spPr>
        <p:txBody>
          <a:bodyPr anchor="t">
            <a:normAutofit/>
          </a:bodyPr>
          <a:lstStyle>
            <a:lvl1pPr marL="0" indent="0">
              <a:spcBef>
                <a:spcPts val="1400"/>
              </a:spcBef>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Rectangle 8">
            <a:extLst>
              <a:ext uri="{FF2B5EF4-FFF2-40B4-BE49-F238E27FC236}">
                <a16:creationId xmlns:a16="http://schemas.microsoft.com/office/drawing/2014/main" id="{90949BC8-9ABF-49F6-851C-5DB0B86CA70D}"/>
              </a:ext>
            </a:extLst>
          </p:cNvPr>
          <p:cNvSpPr/>
          <p:nvPr/>
        </p:nvSpPr>
        <p:spPr>
          <a:xfrm rot="5400000">
            <a:off x="485159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04E1EE21-E3FA-4D43-B224-C664959637B0}"/>
              </a:ext>
            </a:extLst>
          </p:cNvPr>
          <p:cNvSpPr>
            <a:spLocks noGrp="1"/>
          </p:cNvSpPr>
          <p:nvPr>
            <p:ph type="dt" sz="half" idx="10"/>
          </p:nvPr>
        </p:nvSpPr>
        <p:spPr>
          <a:xfrm>
            <a:off x="8834997" y="6309360"/>
            <a:ext cx="1645920" cy="457200"/>
          </a:xfrm>
        </p:spPr>
        <p:txBody>
          <a:bodyPr/>
          <a:lstStyle/>
          <a:p>
            <a:fld id="{48BDEA15-09CD-4275-A8E0-385C965F48B0}" type="datetime1">
              <a:rPr lang="en-US" smtClean="0"/>
              <a:t>9/3/20</a:t>
            </a:fld>
            <a:endParaRPr lang="en-US" dirty="0"/>
          </a:p>
        </p:txBody>
      </p:sp>
      <p:sp>
        <p:nvSpPr>
          <p:cNvPr id="7" name="Slide Number Placeholder 6">
            <a:extLst>
              <a:ext uri="{FF2B5EF4-FFF2-40B4-BE49-F238E27FC236}">
                <a16:creationId xmlns:a16="http://schemas.microsoft.com/office/drawing/2014/main" id="{A32D7F83-8993-4ED4-9F02-663CC085052F}"/>
              </a:ext>
            </a:extLst>
          </p:cNvPr>
          <p:cNvSpPr>
            <a:spLocks noGrp="1"/>
          </p:cNvSpPr>
          <p:nvPr>
            <p:ph type="sldNum" sz="quarter" idx="12"/>
          </p:nvPr>
        </p:nvSpPr>
        <p:spPr/>
        <p:txBody>
          <a:bodyPr/>
          <a:lstStyle/>
          <a:p>
            <a:fld id="{FAEF9944-A4F6-4C59-AEBD-678D6480B8EA}" type="slidenum">
              <a:rPr lang="en-US" smtClean="0"/>
              <a:pPr/>
              <a:t>‹n°›</a:t>
            </a:fld>
            <a:endParaRPr lang="en-US" dirty="0"/>
          </a:p>
        </p:txBody>
      </p:sp>
      <p:sp>
        <p:nvSpPr>
          <p:cNvPr id="6" name="Footer Placeholder 5">
            <a:extLst>
              <a:ext uri="{FF2B5EF4-FFF2-40B4-BE49-F238E27FC236}">
                <a16:creationId xmlns:a16="http://schemas.microsoft.com/office/drawing/2014/main" id="{8E3678B7-E511-4CE1-BEE5-89E959B9BFD6}"/>
              </a:ext>
            </a:extLst>
          </p:cNvPr>
          <p:cNvSpPr>
            <a:spLocks noGrp="1"/>
          </p:cNvSpPr>
          <p:nvPr>
            <p:ph type="ftr" sz="quarter" idx="11"/>
          </p:nvPr>
        </p:nvSpPr>
        <p:spPr>
          <a:xfrm>
            <a:off x="640080" y="6309360"/>
            <a:ext cx="4946592" cy="457200"/>
          </a:xfrm>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p>
        </p:txBody>
      </p:sp>
    </p:spTree>
    <p:extLst>
      <p:ext uri="{BB962C8B-B14F-4D97-AF65-F5344CB8AC3E}">
        <p14:creationId xmlns:p14="http://schemas.microsoft.com/office/powerpoint/2010/main" val="3496367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86F82F-1B47-46ED-8EAE-53EF71E59E9A}"/>
              </a:ext>
            </a:extLst>
          </p:cNvPr>
          <p:cNvSpPr/>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42918" y="705113"/>
            <a:ext cx="3411973" cy="5197498"/>
          </a:xfrm>
          <a:prstGeom prst="rect">
            <a:avLst/>
          </a:prstGeom>
        </p:spPr>
        <p:txBody>
          <a:bodyPr vert="horz" lIns="109728" tIns="109728" rIns="109728" bIns="9144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76671" y="705113"/>
            <a:ext cx="6172412" cy="5197497"/>
          </a:xfrm>
          <a:prstGeom prst="rect">
            <a:avLst/>
          </a:prstGeom>
        </p:spPr>
        <p:txBody>
          <a:bodyPr vert="horz" lIns="109728" tIns="109728" rIns="109728" bIns="9144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2917" y="6309360"/>
            <a:ext cx="3411973"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fld id="{4AF8082C-0922-4249-A612-B415F5231620}" type="datetime1">
              <a:rPr lang="en-US" smtClean="0"/>
              <a:t>9/3/20</a:t>
            </a:fld>
            <a:endParaRPr lang="en-US" dirty="0"/>
          </a:p>
        </p:txBody>
      </p:sp>
      <p:sp>
        <p:nvSpPr>
          <p:cNvPr id="5" name="Footer Placeholder 4"/>
          <p:cNvSpPr>
            <a:spLocks noGrp="1"/>
          </p:cNvSpPr>
          <p:nvPr>
            <p:ph type="ftr" sz="quarter" idx="3"/>
          </p:nvPr>
        </p:nvSpPr>
        <p:spPr>
          <a:xfrm>
            <a:off x="5376670" y="6309360"/>
            <a:ext cx="4946592"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569202" y="6309360"/>
            <a:ext cx="979879" cy="457200"/>
          </a:xfrm>
          <a:prstGeom prst="rect">
            <a:avLst/>
          </a:prstGeom>
        </p:spPr>
        <p:txBody>
          <a:bodyPr vert="horz" lIns="109728" tIns="109728" rIns="109728" bIns="91440" rtlCol="0" anchor="b"/>
          <a:lstStyle>
            <a:lvl1pPr algn="r">
              <a:defRPr sz="1600" b="1" spc="150" baseline="0">
                <a:solidFill>
                  <a:schemeClr val="tx1">
                    <a:lumMod val="75000"/>
                    <a:lumOff val="25000"/>
                  </a:schemeClr>
                </a:solidFill>
                <a:latin typeface="+mj-lt"/>
              </a:defRPr>
            </a:lvl1pPr>
          </a:lstStyle>
          <a:p>
            <a:fld id="{FAEF9944-A4F6-4C59-AEBD-678D6480B8EA}" type="slidenum">
              <a:rPr lang="en-US" smtClean="0"/>
              <a:pPr/>
              <a:t>‹n°›</a:t>
            </a:fld>
            <a:endParaRPr lang="en-US" dirty="0"/>
          </a:p>
        </p:txBody>
      </p:sp>
      <p:sp>
        <p:nvSpPr>
          <p:cNvPr id="21" name="Rectangle 20">
            <a:extLst>
              <a:ext uri="{FF2B5EF4-FFF2-40B4-BE49-F238E27FC236}">
                <a16:creationId xmlns:a16="http://schemas.microsoft.com/office/drawing/2014/main" id="{EF1BAF6F-6275-4646-9C59-331B29B9550F}"/>
              </a:ext>
            </a:extLst>
          </p:cNvPr>
          <p:cNvSpPr/>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774855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5" r:id="rId6"/>
    <p:sldLayoutId id="2147483720" r:id="rId7"/>
    <p:sldLayoutId id="2147483721" r:id="rId8"/>
    <p:sldLayoutId id="2147483722" r:id="rId9"/>
    <p:sldLayoutId id="2147483724" r:id="rId10"/>
    <p:sldLayoutId id="2147483723" r:id="rId11"/>
  </p:sldLayoutIdLst>
  <p:hf sldNum="0" hdr="0" ftr="0" dt="0"/>
  <p:txStyles>
    <p:title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4.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4.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4.png"/><Relationship Id="rId4" Type="http://schemas.openxmlformats.org/officeDocument/2006/relationships/image" Target="../media/image9.gif"/></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4.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4.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A22F210-7186-4074-94C5-FAD2C2EB15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CC8A8FAB-4C15-4EA0-BB7A-1D0EB2A06EE9}"/>
              </a:ext>
            </a:extLst>
          </p:cNvPr>
          <p:cNvPicPr>
            <a:picLocks noChangeAspect="1"/>
          </p:cNvPicPr>
          <p:nvPr/>
        </p:nvPicPr>
        <p:blipFill rotWithShape="1">
          <a:blip r:embed="rId4"/>
          <a:srcRect t="14644" b="1086"/>
          <a:stretch/>
        </p:blipFill>
        <p:spPr>
          <a:xfrm>
            <a:off x="-2" y="-9097"/>
            <a:ext cx="12191980" cy="6858002"/>
          </a:xfrm>
          <a:prstGeom prst="rect">
            <a:avLst/>
          </a:prstGeom>
        </p:spPr>
      </p:pic>
      <p:sp>
        <p:nvSpPr>
          <p:cNvPr id="11" name="Rectangle 10">
            <a:extLst>
              <a:ext uri="{FF2B5EF4-FFF2-40B4-BE49-F238E27FC236}">
                <a16:creationId xmlns:a16="http://schemas.microsoft.com/office/drawing/2014/main" id="{7ED93057-B056-4D1D-B0DA-F1619DAAF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96071" y="825689"/>
            <a:ext cx="6795928" cy="2594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18AB4D4-80DA-0146-AB51-4060E49B7C4D}"/>
              </a:ext>
            </a:extLst>
          </p:cNvPr>
          <p:cNvSpPr>
            <a:spLocks noGrp="1"/>
          </p:cNvSpPr>
          <p:nvPr>
            <p:ph type="ctrTitle"/>
          </p:nvPr>
        </p:nvSpPr>
        <p:spPr>
          <a:xfrm>
            <a:off x="635227" y="4245593"/>
            <a:ext cx="6531692" cy="1646763"/>
          </a:xfrm>
        </p:spPr>
        <p:txBody>
          <a:bodyPr anchor="b">
            <a:noAutofit/>
          </a:bodyPr>
          <a:lstStyle/>
          <a:p>
            <a:r>
              <a:rPr lang="fr-CA" sz="1800" b="1" i="1" dirty="0">
                <a:solidFill>
                  <a:schemeClr val="bg2"/>
                </a:solidFill>
              </a:rPr>
              <a:t>Court historique des traitements psychiatriques précédant l’arrivée des grandes approches en psychothérapie</a:t>
            </a:r>
            <a:br>
              <a:rPr lang="fr-CA" sz="1800" i="1" dirty="0">
                <a:solidFill>
                  <a:srgbClr val="C00000"/>
                </a:solidFill>
              </a:rPr>
            </a:br>
            <a:endParaRPr lang="fr-FR" sz="1800" i="1" dirty="0">
              <a:solidFill>
                <a:srgbClr val="C00000"/>
              </a:solidFill>
            </a:endParaRPr>
          </a:p>
        </p:txBody>
      </p:sp>
      <p:sp>
        <p:nvSpPr>
          <p:cNvPr id="3" name="Sous-titre 2">
            <a:extLst>
              <a:ext uri="{FF2B5EF4-FFF2-40B4-BE49-F238E27FC236}">
                <a16:creationId xmlns:a16="http://schemas.microsoft.com/office/drawing/2014/main" id="{37BB18AA-0540-2647-A51F-F5EE26D354CC}"/>
              </a:ext>
            </a:extLst>
          </p:cNvPr>
          <p:cNvSpPr>
            <a:spLocks noGrp="1"/>
          </p:cNvSpPr>
          <p:nvPr>
            <p:ph type="subTitle" idx="1"/>
          </p:nvPr>
        </p:nvSpPr>
        <p:spPr>
          <a:xfrm>
            <a:off x="5759393" y="1958009"/>
            <a:ext cx="5361831" cy="1334475"/>
          </a:xfrm>
        </p:spPr>
        <p:txBody>
          <a:bodyPr anchor="t">
            <a:normAutofit fontScale="85000" lnSpcReduction="10000"/>
          </a:bodyPr>
          <a:lstStyle/>
          <a:p>
            <a:r>
              <a:rPr lang="fr-FR" sz="2000" b="1" i="1">
                <a:solidFill>
                  <a:schemeClr val="bg1"/>
                </a:solidFill>
              </a:rPr>
              <a:t>Approches et technique d’intervention</a:t>
            </a:r>
          </a:p>
          <a:p>
            <a:r>
              <a:rPr lang="fr-FR" sz="2000">
                <a:solidFill>
                  <a:schemeClr val="bg1"/>
                </a:solidFill>
              </a:rPr>
              <a:t>Semaine #1</a:t>
            </a:r>
            <a:endParaRPr lang="fr-FR" sz="2000" dirty="0">
              <a:solidFill>
                <a:schemeClr val="bg1"/>
              </a:solidFill>
            </a:endParaRPr>
          </a:p>
        </p:txBody>
      </p:sp>
      <p:sp>
        <p:nvSpPr>
          <p:cNvPr id="13" name="Rectangle 12">
            <a:extLst>
              <a:ext uri="{FF2B5EF4-FFF2-40B4-BE49-F238E27FC236}">
                <a16:creationId xmlns:a16="http://schemas.microsoft.com/office/drawing/2014/main" id="{F5B41592-BC5E-4AE2-8CA7-91C73FD8F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21226" y="889697"/>
            <a:ext cx="1070775" cy="2466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B574A3D-9991-4D4A-91DF-0D0DE47DB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724230" y="3396995"/>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DA21C8BE-F72B-FB45-AC67-A3301444AC56}"/>
              </a:ext>
            </a:extLst>
          </p:cNvPr>
          <p:cNvPicPr>
            <a:picLocks noChangeAspect="1"/>
          </p:cNvPicPr>
          <p:nvPr/>
        </p:nvPicPr>
        <p:blipFill>
          <a:blip r:embed="rId5"/>
          <a:stretch>
            <a:fillRect/>
          </a:stretch>
        </p:blipFill>
        <p:spPr>
          <a:xfrm>
            <a:off x="1391316" y="244157"/>
            <a:ext cx="3297304" cy="3478807"/>
          </a:xfrm>
          <a:prstGeom prst="rect">
            <a:avLst/>
          </a:prstGeom>
        </p:spPr>
      </p:pic>
      <p:sp>
        <p:nvSpPr>
          <p:cNvPr id="18" name="Titre 1">
            <a:extLst>
              <a:ext uri="{FF2B5EF4-FFF2-40B4-BE49-F238E27FC236}">
                <a16:creationId xmlns:a16="http://schemas.microsoft.com/office/drawing/2014/main" id="{85218486-F865-4A43-A03E-932F7D55F37B}"/>
              </a:ext>
            </a:extLst>
          </p:cNvPr>
          <p:cNvSpPr txBox="1">
            <a:spLocks/>
          </p:cNvSpPr>
          <p:nvPr/>
        </p:nvSpPr>
        <p:spPr>
          <a:xfrm>
            <a:off x="8926132" y="5458908"/>
            <a:ext cx="6531692" cy="1646763"/>
          </a:xfrm>
          <a:prstGeom prst="rect">
            <a:avLst/>
          </a:prstGeom>
        </p:spPr>
        <p:txBody>
          <a:bodyPr vert="horz" lIns="109728" tIns="109728" rIns="109728" bIns="91440" rtlCol="0" anchor="b">
            <a:noAutofit/>
          </a:bodyPr>
          <a:lstStyle>
            <a:lvl1pPr algn="l" defTabSz="914400" rtl="0" eaLnBrk="1" latinLnBrk="0" hangingPunct="1">
              <a:lnSpc>
                <a:spcPct val="125000"/>
              </a:lnSpc>
              <a:spcBef>
                <a:spcPct val="0"/>
              </a:spcBef>
              <a:buNone/>
              <a:defRPr sz="6000" b="0" kern="1200" cap="all" spc="150" baseline="0">
                <a:solidFill>
                  <a:schemeClr val="tx1">
                    <a:lumMod val="75000"/>
                    <a:lumOff val="25000"/>
                  </a:schemeClr>
                </a:solidFill>
                <a:latin typeface="+mj-lt"/>
                <a:ea typeface="+mj-ea"/>
                <a:cs typeface="+mj-cs"/>
              </a:defRPr>
            </a:lvl1pPr>
          </a:lstStyle>
          <a:p>
            <a:r>
              <a:rPr lang="fr-CA" sz="1400" b="1" i="1" dirty="0">
                <a:solidFill>
                  <a:srgbClr val="002060"/>
                </a:solidFill>
              </a:rPr>
              <a:t>CHANTAL ARBOUR</a:t>
            </a:r>
            <a:br>
              <a:rPr lang="fr-CA" sz="2000" i="1" dirty="0">
                <a:solidFill>
                  <a:schemeClr val="bg1"/>
                </a:solidFill>
              </a:rPr>
            </a:br>
            <a:endParaRPr lang="fr-FR" sz="2000" i="1" dirty="0">
              <a:solidFill>
                <a:schemeClr val="bg1"/>
              </a:solidFill>
            </a:endParaRPr>
          </a:p>
        </p:txBody>
      </p:sp>
      <p:pic>
        <p:nvPicPr>
          <p:cNvPr id="19" name="Image 18" descr="Merici_logo coolégial privé_RVB">
            <a:extLst>
              <a:ext uri="{FF2B5EF4-FFF2-40B4-BE49-F238E27FC236}">
                <a16:creationId xmlns:a16="http://schemas.microsoft.com/office/drawing/2014/main" id="{2751546F-1982-CD43-A5CA-AB8FE5956F40}"/>
              </a:ext>
            </a:extLst>
          </p:cNvPr>
          <p:cNvPicPr/>
          <p:nvPr/>
        </p:nvPicPr>
        <p:blipFill>
          <a:blip r:embed="rId6"/>
          <a:srcRect/>
          <a:stretch>
            <a:fillRect/>
          </a:stretch>
        </p:blipFill>
        <p:spPr bwMode="auto">
          <a:xfrm>
            <a:off x="9505651" y="-18820"/>
            <a:ext cx="2590065" cy="861094"/>
          </a:xfrm>
          <a:prstGeom prst="rect">
            <a:avLst/>
          </a:prstGeom>
          <a:noFill/>
          <a:ln w="9525">
            <a:noFill/>
            <a:miter lim="800000"/>
            <a:headEnd/>
            <a:tailEnd/>
          </a:ln>
        </p:spPr>
      </p:pic>
      <p:pic>
        <p:nvPicPr>
          <p:cNvPr id="6" name="Son enregistré" descr="Son enregistré">
            <a:hlinkClick r:id="" action="ppaction://media"/>
            <a:extLst>
              <a:ext uri="{FF2B5EF4-FFF2-40B4-BE49-F238E27FC236}">
                <a16:creationId xmlns:a16="http://schemas.microsoft.com/office/drawing/2014/main" id="{AA8DC8AF-084C-E14B-87FC-9767754716C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97022" y="5903879"/>
            <a:ext cx="812800" cy="812800"/>
          </a:xfrm>
          <a:prstGeom prst="rect">
            <a:avLst/>
          </a:prstGeom>
        </p:spPr>
      </p:pic>
    </p:spTree>
    <p:extLst>
      <p:ext uri="{BB962C8B-B14F-4D97-AF65-F5344CB8AC3E}">
        <p14:creationId xmlns:p14="http://schemas.microsoft.com/office/powerpoint/2010/main" val="307614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54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7" name="Rectangle 7">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31" name="Rectangle 11">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 name="Rectangle 13">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15">
            <a:extLst>
              <a:ext uri="{FF2B5EF4-FFF2-40B4-BE49-F238E27FC236}">
                <a16:creationId xmlns:a16="http://schemas.microsoft.com/office/drawing/2014/main" id="{362F176A-9349-4CD7-8042-59C0200C8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57648" y="-4078"/>
            <a:ext cx="3031302" cy="105654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17">
            <a:extLst>
              <a:ext uri="{FF2B5EF4-FFF2-40B4-BE49-F238E27FC236}">
                <a16:creationId xmlns:a16="http://schemas.microsoft.com/office/drawing/2014/main" id="{3CC6B177-0D45-4129-AAC6-121B645D06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69788"/>
            <a:ext cx="647701" cy="50978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19">
            <a:extLst>
              <a:ext uri="{FF2B5EF4-FFF2-40B4-BE49-F238E27FC236}">
                <a16:creationId xmlns:a16="http://schemas.microsoft.com/office/drawing/2014/main" id="{32C3162B-47DE-4EA0-A4BE-9A143AEC6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7513" y="1069788"/>
            <a:ext cx="8516959" cy="5076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F740C92-C008-2C4B-9578-224D3E7BF382}"/>
              </a:ext>
            </a:extLst>
          </p:cNvPr>
          <p:cNvSpPr>
            <a:spLocks noGrp="1"/>
          </p:cNvSpPr>
          <p:nvPr>
            <p:ph type="title"/>
          </p:nvPr>
        </p:nvSpPr>
        <p:spPr>
          <a:xfrm>
            <a:off x="668182" y="2322270"/>
            <a:ext cx="7003277" cy="4283766"/>
          </a:xfrm>
        </p:spPr>
        <p:txBody>
          <a:bodyPr vert="horz" lIns="109728" tIns="109728" rIns="109728" bIns="91440" rtlCol="0" anchor="b">
            <a:noAutofit/>
          </a:bodyPr>
          <a:lstStyle/>
          <a:p>
            <a:r>
              <a:rPr lang="fr-CA" sz="2400" dirty="0">
                <a:solidFill>
                  <a:srgbClr val="FFFF00"/>
                </a:solidFill>
              </a:rPr>
              <a:t>Entre 1250 et 1750</a:t>
            </a:r>
            <a:br>
              <a:rPr lang="fr-CA" sz="2000" dirty="0">
                <a:solidFill>
                  <a:schemeClr val="bg2"/>
                </a:solidFill>
              </a:rPr>
            </a:br>
            <a:r>
              <a:rPr lang="fr-CA" sz="2000" dirty="0">
                <a:solidFill>
                  <a:schemeClr val="bg2"/>
                </a:solidFill>
              </a:rPr>
              <a:t>Les personnes atteintes de problèmes de santé mentale (« malades mentaux ») sont considérées comme des sorciers possédés par des démons. La seule façon de les éliminer « efficacement » est alors de les brûler vifs. On estime à 1000 000 le nombre de personnes ainsi tuées. </a:t>
            </a:r>
            <a:br>
              <a:rPr lang="fr-CA" sz="2000" dirty="0">
                <a:solidFill>
                  <a:schemeClr val="bg2"/>
                </a:solidFill>
              </a:rPr>
            </a:br>
            <a:r>
              <a:rPr lang="fr-CA" sz="2000" i="1" dirty="0">
                <a:solidFill>
                  <a:schemeClr val="bg2"/>
                </a:solidFill>
              </a:rPr>
              <a:t>Anecdote : lorsqu’un homme était brûlé ainsi, sa femme devait l’accompagner sur le bûcher.</a:t>
            </a:r>
            <a:br>
              <a:rPr lang="fr-CA" sz="2000" i="1" dirty="0">
                <a:solidFill>
                  <a:schemeClr val="bg2"/>
                </a:solidFill>
              </a:rPr>
            </a:br>
            <a:endParaRPr lang="en-US" sz="2000" b="0" i="1" cap="all" dirty="0">
              <a:solidFill>
                <a:schemeClr val="bg2"/>
              </a:solidFill>
            </a:endParaRPr>
          </a:p>
        </p:txBody>
      </p:sp>
      <p:sp>
        <p:nvSpPr>
          <p:cNvPr id="36" name="Rectangle 21">
            <a:extLst>
              <a:ext uri="{FF2B5EF4-FFF2-40B4-BE49-F238E27FC236}">
                <a16:creationId xmlns:a16="http://schemas.microsoft.com/office/drawing/2014/main" id="{91DF095C-665A-4B22-A777-D3196F4951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4472" y="1052464"/>
            <a:ext cx="3027528" cy="5115151"/>
          </a:xfrm>
          <a:prstGeom prst="rect">
            <a:avLst/>
          </a:prstGeom>
          <a:solidFill>
            <a:schemeClr val="bg2">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23">
            <a:extLst>
              <a:ext uri="{FF2B5EF4-FFF2-40B4-BE49-F238E27FC236}">
                <a16:creationId xmlns:a16="http://schemas.microsoft.com/office/drawing/2014/main" id="{985AAE23-FCB6-4663-907C-0110B0FDC5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6167615"/>
            <a:ext cx="12185902"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C969C2C-E7E3-4052-87D4-61E733EC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C60369F-A41B-4D6E-8990-30E2715C5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1"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E9A171F-91A7-42F8-B25C-E38B244E7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a:extLst>
              <a:ext uri="{FF2B5EF4-FFF2-40B4-BE49-F238E27FC236}">
                <a16:creationId xmlns:a16="http://schemas.microsoft.com/office/drawing/2014/main" id="{7B8209F3-AA50-4541-A018-8FC9C493E8DB}"/>
              </a:ext>
            </a:extLst>
          </p:cNvPr>
          <p:cNvPicPr>
            <a:picLocks noChangeAspect="1"/>
          </p:cNvPicPr>
          <p:nvPr/>
        </p:nvPicPr>
        <p:blipFill>
          <a:blip r:embed="rId4"/>
          <a:stretch>
            <a:fillRect/>
          </a:stretch>
        </p:blipFill>
        <p:spPr>
          <a:xfrm>
            <a:off x="7599959" y="2139368"/>
            <a:ext cx="4459294" cy="2814732"/>
          </a:xfrm>
          <a:prstGeom prst="rect">
            <a:avLst/>
          </a:prstGeom>
        </p:spPr>
      </p:pic>
      <p:pic>
        <p:nvPicPr>
          <p:cNvPr id="5" name="Son enregistré" descr="Son enregistré">
            <a:hlinkClick r:id="" action="ppaction://media"/>
            <a:extLst>
              <a:ext uri="{FF2B5EF4-FFF2-40B4-BE49-F238E27FC236}">
                <a16:creationId xmlns:a16="http://schemas.microsoft.com/office/drawing/2014/main" id="{0BA36F82-C3E4-6D48-A53E-A5F38937A27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46453" y="6106407"/>
            <a:ext cx="812800" cy="812800"/>
          </a:xfrm>
          <a:prstGeom prst="rect">
            <a:avLst/>
          </a:prstGeom>
        </p:spPr>
      </p:pic>
      <p:sp>
        <p:nvSpPr>
          <p:cNvPr id="6" name="ZoneTexte 5">
            <a:extLst>
              <a:ext uri="{FF2B5EF4-FFF2-40B4-BE49-F238E27FC236}">
                <a16:creationId xmlns:a16="http://schemas.microsoft.com/office/drawing/2014/main" id="{4C836968-8878-E045-9689-C98DE03B6315}"/>
              </a:ext>
            </a:extLst>
          </p:cNvPr>
          <p:cNvSpPr txBox="1"/>
          <p:nvPr/>
        </p:nvSpPr>
        <p:spPr>
          <a:xfrm>
            <a:off x="9524548" y="319425"/>
            <a:ext cx="2454966" cy="307777"/>
          </a:xfrm>
          <a:prstGeom prst="rect">
            <a:avLst/>
          </a:prstGeom>
          <a:noFill/>
        </p:spPr>
        <p:txBody>
          <a:bodyPr wrap="square" rtlCol="0">
            <a:spAutoFit/>
          </a:bodyPr>
          <a:lstStyle/>
          <a:p>
            <a:r>
              <a:rPr lang="fr-FR" sz="1400" b="1" dirty="0">
                <a:solidFill>
                  <a:srgbClr val="00B0F0"/>
                </a:solidFill>
              </a:rPr>
              <a:t>Notes de cours  p. 7</a:t>
            </a:r>
          </a:p>
        </p:txBody>
      </p:sp>
    </p:spTree>
    <p:extLst>
      <p:ext uri="{BB962C8B-B14F-4D97-AF65-F5344CB8AC3E}">
        <p14:creationId xmlns:p14="http://schemas.microsoft.com/office/powerpoint/2010/main" val="245677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548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7" name="Rectangle 7">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31" name="Rectangle 11">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 name="Rectangle 13">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15">
            <a:extLst>
              <a:ext uri="{FF2B5EF4-FFF2-40B4-BE49-F238E27FC236}">
                <a16:creationId xmlns:a16="http://schemas.microsoft.com/office/drawing/2014/main" id="{362F176A-9349-4CD7-8042-59C0200C8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57648" y="-4078"/>
            <a:ext cx="3031302" cy="105654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17">
            <a:extLst>
              <a:ext uri="{FF2B5EF4-FFF2-40B4-BE49-F238E27FC236}">
                <a16:creationId xmlns:a16="http://schemas.microsoft.com/office/drawing/2014/main" id="{3CC6B177-0D45-4129-AAC6-121B645D06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69788"/>
            <a:ext cx="647701" cy="50978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19">
            <a:extLst>
              <a:ext uri="{FF2B5EF4-FFF2-40B4-BE49-F238E27FC236}">
                <a16:creationId xmlns:a16="http://schemas.microsoft.com/office/drawing/2014/main" id="{32C3162B-47DE-4EA0-A4BE-9A143AEC6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7513" y="1069788"/>
            <a:ext cx="8516959" cy="5076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F740C92-C008-2C4B-9578-224D3E7BF382}"/>
              </a:ext>
            </a:extLst>
          </p:cNvPr>
          <p:cNvSpPr>
            <a:spLocks noGrp="1"/>
          </p:cNvSpPr>
          <p:nvPr>
            <p:ph type="title"/>
          </p:nvPr>
        </p:nvSpPr>
        <p:spPr>
          <a:xfrm>
            <a:off x="859359" y="1112832"/>
            <a:ext cx="7960875" cy="4283766"/>
          </a:xfrm>
        </p:spPr>
        <p:txBody>
          <a:bodyPr vert="horz" lIns="109728" tIns="109728" rIns="109728" bIns="91440" rtlCol="0" anchor="b">
            <a:noAutofit/>
          </a:bodyPr>
          <a:lstStyle/>
          <a:p>
            <a:r>
              <a:rPr lang="fr-CA" sz="2400" dirty="0">
                <a:solidFill>
                  <a:srgbClr val="FFFF00"/>
                </a:solidFill>
              </a:rPr>
              <a:t>Vers les années 1800,</a:t>
            </a:r>
            <a:br>
              <a:rPr lang="fr-CA" sz="2400" dirty="0">
                <a:solidFill>
                  <a:schemeClr val="bg2"/>
                </a:solidFill>
              </a:rPr>
            </a:br>
            <a:r>
              <a:rPr lang="fr-CA" sz="2000" dirty="0">
                <a:solidFill>
                  <a:schemeClr val="bg2"/>
                </a:solidFill>
              </a:rPr>
              <a:t>sont nées les études anatomiques, donc la phrénologie (Lombroso). A cette époque, on croyait que la forme du crâne pouvait servir de diagnostic fiable pour déclarer quelqu’un « fou » ou « criminel dangereux ». Ces personnes étaient alors systématiquement mises aux fers.</a:t>
            </a:r>
          </a:p>
        </p:txBody>
      </p:sp>
      <p:sp>
        <p:nvSpPr>
          <p:cNvPr id="36" name="Rectangle 21">
            <a:extLst>
              <a:ext uri="{FF2B5EF4-FFF2-40B4-BE49-F238E27FC236}">
                <a16:creationId xmlns:a16="http://schemas.microsoft.com/office/drawing/2014/main" id="{91DF095C-665A-4B22-A777-D3196F4951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4472" y="1052464"/>
            <a:ext cx="3027528" cy="5115151"/>
          </a:xfrm>
          <a:prstGeom prst="rect">
            <a:avLst/>
          </a:prstGeom>
          <a:solidFill>
            <a:schemeClr val="bg2">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23">
            <a:extLst>
              <a:ext uri="{FF2B5EF4-FFF2-40B4-BE49-F238E27FC236}">
                <a16:creationId xmlns:a16="http://schemas.microsoft.com/office/drawing/2014/main" id="{985AAE23-FCB6-4663-907C-0110B0FDC5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6167615"/>
            <a:ext cx="12185902"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C969C2C-E7E3-4052-87D4-61E733EC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C60369F-A41B-4D6E-8990-30E2715C5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1"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E9A171F-91A7-42F8-B25C-E38B244E7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9BC1DE90-2C69-A543-9776-B76B566D71A6}"/>
              </a:ext>
            </a:extLst>
          </p:cNvPr>
          <p:cNvPicPr>
            <a:picLocks noChangeAspect="1"/>
          </p:cNvPicPr>
          <p:nvPr/>
        </p:nvPicPr>
        <p:blipFill>
          <a:blip r:embed="rId4"/>
          <a:stretch>
            <a:fillRect/>
          </a:stretch>
        </p:blipFill>
        <p:spPr>
          <a:xfrm>
            <a:off x="9483329" y="2147972"/>
            <a:ext cx="2485878" cy="3305962"/>
          </a:xfrm>
          <a:prstGeom prst="rect">
            <a:avLst/>
          </a:prstGeom>
        </p:spPr>
      </p:pic>
      <p:sp>
        <p:nvSpPr>
          <p:cNvPr id="18" name="ZoneTexte 17">
            <a:extLst>
              <a:ext uri="{FF2B5EF4-FFF2-40B4-BE49-F238E27FC236}">
                <a16:creationId xmlns:a16="http://schemas.microsoft.com/office/drawing/2014/main" id="{C8D0B09D-62F9-EB4C-8175-369C7C5114C3}"/>
              </a:ext>
            </a:extLst>
          </p:cNvPr>
          <p:cNvSpPr txBox="1"/>
          <p:nvPr/>
        </p:nvSpPr>
        <p:spPr>
          <a:xfrm>
            <a:off x="9481930" y="288235"/>
            <a:ext cx="2454966" cy="307777"/>
          </a:xfrm>
          <a:prstGeom prst="rect">
            <a:avLst/>
          </a:prstGeom>
          <a:noFill/>
        </p:spPr>
        <p:txBody>
          <a:bodyPr wrap="square" rtlCol="0">
            <a:spAutoFit/>
          </a:bodyPr>
          <a:lstStyle/>
          <a:p>
            <a:r>
              <a:rPr lang="fr-FR" sz="1400" b="1" dirty="0">
                <a:solidFill>
                  <a:srgbClr val="00B0F0"/>
                </a:solidFill>
              </a:rPr>
              <a:t>Notes de cours p. 7</a:t>
            </a:r>
          </a:p>
        </p:txBody>
      </p:sp>
      <p:pic>
        <p:nvPicPr>
          <p:cNvPr id="6" name="Son enregistré" descr="Son enregistré">
            <a:hlinkClick r:id="" action="ppaction://media"/>
            <a:extLst>
              <a:ext uri="{FF2B5EF4-FFF2-40B4-BE49-F238E27FC236}">
                <a16:creationId xmlns:a16="http://schemas.microsoft.com/office/drawing/2014/main" id="{3813A10C-21E3-5D4A-9DA3-9BC1BF456AF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65452" y="6066164"/>
            <a:ext cx="812800" cy="812800"/>
          </a:xfrm>
          <a:prstGeom prst="rect">
            <a:avLst/>
          </a:prstGeom>
        </p:spPr>
      </p:pic>
    </p:spTree>
    <p:extLst>
      <p:ext uri="{BB962C8B-B14F-4D97-AF65-F5344CB8AC3E}">
        <p14:creationId xmlns:p14="http://schemas.microsoft.com/office/powerpoint/2010/main" val="3190347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796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BC06BCF-7320-499B-88F4-B5CA302B79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0554E2E-2922-4366-AD14-32C37F7334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4471" y="-4078"/>
            <a:ext cx="3027529" cy="1056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 1">
            <a:extLst>
              <a:ext uri="{FF2B5EF4-FFF2-40B4-BE49-F238E27FC236}">
                <a16:creationId xmlns:a16="http://schemas.microsoft.com/office/drawing/2014/main" id="{1D4F7ABB-6441-834F-82DC-BBBC4A6667BD}"/>
              </a:ext>
            </a:extLst>
          </p:cNvPr>
          <p:cNvPicPr>
            <a:picLocks noChangeAspect="1"/>
          </p:cNvPicPr>
          <p:nvPr/>
        </p:nvPicPr>
        <p:blipFill>
          <a:blip r:embed="rId2"/>
          <a:stretch>
            <a:fillRect/>
          </a:stretch>
        </p:blipFill>
        <p:spPr>
          <a:xfrm>
            <a:off x="196367" y="1852237"/>
            <a:ext cx="8808796" cy="3578573"/>
          </a:xfrm>
          <a:prstGeom prst="rect">
            <a:avLst/>
          </a:prstGeom>
        </p:spPr>
      </p:pic>
      <p:sp>
        <p:nvSpPr>
          <p:cNvPr id="11" name="Rectangle 10">
            <a:extLst>
              <a:ext uri="{FF2B5EF4-FFF2-40B4-BE49-F238E27FC236}">
                <a16:creationId xmlns:a16="http://schemas.microsoft.com/office/drawing/2014/main" id="{9E960E78-2AB2-44CD-9D6D-3A87531D7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1420" y="6167615"/>
            <a:ext cx="3027529"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F0FF6D8-83C6-4E16-A659-121582CA01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405"/>
            <a:ext cx="9201530" cy="7135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697F9F0-BF9E-41B1-A538-7AFA9E965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25886" y="1052464"/>
            <a:ext cx="2966113" cy="5115151"/>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9D0FB2B-1753-41DC-BEA8-7B80EF89DB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909C433-6200-400E-ACC5-60A5004869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0328808-6121-4268-B0D0-AB78E2170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776490" y="3396996"/>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3397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34EE865D-5A59-4DD1-A94D-A8DBE4A9E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 1">
            <a:extLst>
              <a:ext uri="{FF2B5EF4-FFF2-40B4-BE49-F238E27FC236}">
                <a16:creationId xmlns:a16="http://schemas.microsoft.com/office/drawing/2014/main" id="{72F0E8C0-FA68-A24D-B613-42377D8FA613}"/>
              </a:ext>
            </a:extLst>
          </p:cNvPr>
          <p:cNvPicPr>
            <a:picLocks noChangeAspect="1"/>
          </p:cNvPicPr>
          <p:nvPr/>
        </p:nvPicPr>
        <p:blipFill>
          <a:blip r:embed="rId2"/>
          <a:stretch>
            <a:fillRect/>
          </a:stretch>
        </p:blipFill>
        <p:spPr>
          <a:xfrm>
            <a:off x="3238916" y="609441"/>
            <a:ext cx="6134764" cy="5459940"/>
          </a:xfrm>
          <a:prstGeom prst="rect">
            <a:avLst/>
          </a:prstGeom>
        </p:spPr>
      </p:pic>
      <p:sp>
        <p:nvSpPr>
          <p:cNvPr id="9" name="Rectangle 8">
            <a:extLst>
              <a:ext uri="{FF2B5EF4-FFF2-40B4-BE49-F238E27FC236}">
                <a16:creationId xmlns:a16="http://schemas.microsoft.com/office/drawing/2014/main" id="{2E23EFB5-5855-497F-AC57-6C1941487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84551"/>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2488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46" name="Rectangle 45">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8" name="Rectangle 47">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57851D67-7085-40E2-B146-F91433A28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31500"/>
            <a:ext cx="7534656" cy="511290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362F176A-9349-4CD7-8042-59C0200C8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0904" y="-4078"/>
            <a:ext cx="4641096" cy="1056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4E9A171F-91A7-42F8-B25C-E38B244E7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a:extLst>
              <a:ext uri="{FF2B5EF4-FFF2-40B4-BE49-F238E27FC236}">
                <a16:creationId xmlns:a16="http://schemas.microsoft.com/office/drawing/2014/main" id="{F10836DF-912E-8140-B832-D8FFF5DE7376}"/>
              </a:ext>
            </a:extLst>
          </p:cNvPr>
          <p:cNvPicPr>
            <a:picLocks noChangeAspect="1"/>
          </p:cNvPicPr>
          <p:nvPr/>
        </p:nvPicPr>
        <p:blipFill>
          <a:blip r:embed="rId4"/>
          <a:stretch>
            <a:fillRect/>
          </a:stretch>
        </p:blipFill>
        <p:spPr>
          <a:xfrm>
            <a:off x="643466" y="2121880"/>
            <a:ext cx="6224713" cy="2964149"/>
          </a:xfrm>
          <a:prstGeom prst="rect">
            <a:avLst/>
          </a:prstGeom>
        </p:spPr>
      </p:pic>
      <p:sp>
        <p:nvSpPr>
          <p:cNvPr id="56" name="Rectangle 55">
            <a:extLst>
              <a:ext uri="{FF2B5EF4-FFF2-40B4-BE49-F238E27FC236}">
                <a16:creationId xmlns:a16="http://schemas.microsoft.com/office/drawing/2014/main" id="{064738AB-B6BE-4867-889A-52CE4AC8D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5467" y="1095508"/>
            <a:ext cx="4606533" cy="50168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F740C92-C008-2C4B-9578-224D3E7BF382}"/>
              </a:ext>
            </a:extLst>
          </p:cNvPr>
          <p:cNvSpPr>
            <a:spLocks noGrp="1"/>
          </p:cNvSpPr>
          <p:nvPr>
            <p:ph type="title"/>
          </p:nvPr>
        </p:nvSpPr>
        <p:spPr>
          <a:xfrm>
            <a:off x="7757100" y="2226365"/>
            <a:ext cx="4160121" cy="3721280"/>
          </a:xfrm>
        </p:spPr>
        <p:txBody>
          <a:bodyPr vert="horz" lIns="109728" tIns="109728" rIns="109728" bIns="91440" rtlCol="0" anchor="b">
            <a:noAutofit/>
          </a:bodyPr>
          <a:lstStyle/>
          <a:p>
            <a:pPr>
              <a:lnSpc>
                <a:spcPct val="115000"/>
              </a:lnSpc>
            </a:pPr>
            <a:r>
              <a:rPr lang="en-US" sz="2000" dirty="0" err="1">
                <a:solidFill>
                  <a:srgbClr val="FFFF00"/>
                </a:solidFill>
                <a:cs typeface="Arial" panose="020B0604020202020204" pitchFamily="34" charset="0"/>
              </a:rPr>
              <a:t>Vers</a:t>
            </a:r>
            <a:r>
              <a:rPr lang="en-US" sz="2000" dirty="0">
                <a:solidFill>
                  <a:srgbClr val="FFFF00"/>
                </a:solidFill>
                <a:cs typeface="Arial" panose="020B0604020202020204" pitchFamily="34" charset="0"/>
              </a:rPr>
              <a:t> 1850,</a:t>
            </a:r>
            <a:br>
              <a:rPr lang="en-US" sz="2000" b="0" dirty="0">
                <a:solidFill>
                  <a:schemeClr val="bg1"/>
                </a:solidFill>
                <a:cs typeface="Arial" panose="020B0604020202020204" pitchFamily="34" charset="0"/>
              </a:rPr>
            </a:br>
            <a:r>
              <a:rPr lang="en-US" sz="1800" b="0" dirty="0">
                <a:solidFill>
                  <a:schemeClr val="bg1"/>
                </a:solidFill>
                <a:cs typeface="Arial" panose="020B0604020202020204" pitchFamily="34" charset="0"/>
              </a:rPr>
              <a:t>on </a:t>
            </a:r>
            <a:r>
              <a:rPr lang="en-US" sz="1800" b="0" dirty="0" err="1">
                <a:solidFill>
                  <a:schemeClr val="bg1"/>
                </a:solidFill>
                <a:cs typeface="Arial" panose="020B0604020202020204" pitchFamily="34" charset="0"/>
              </a:rPr>
              <a:t>assista</a:t>
            </a:r>
            <a:r>
              <a:rPr lang="en-US" sz="1800" b="0" dirty="0">
                <a:solidFill>
                  <a:schemeClr val="bg1"/>
                </a:solidFill>
                <a:cs typeface="Arial" panose="020B0604020202020204" pitchFamily="34" charset="0"/>
              </a:rPr>
              <a:t> </a:t>
            </a:r>
            <a:r>
              <a:rPr lang="en-US" sz="1800" b="0" dirty="0" err="1">
                <a:solidFill>
                  <a:schemeClr val="bg1"/>
                </a:solidFill>
                <a:cs typeface="Arial" panose="020B0604020202020204" pitchFamily="34" charset="0"/>
              </a:rPr>
              <a:t>à</a:t>
            </a:r>
            <a:r>
              <a:rPr lang="en-US" sz="1800" b="0" dirty="0">
                <a:solidFill>
                  <a:schemeClr val="bg1"/>
                </a:solidFill>
                <a:cs typeface="Arial" panose="020B0604020202020204" pitchFamily="34" charset="0"/>
              </a:rPr>
              <a:t> la naissance de </a:t>
            </a:r>
            <a:r>
              <a:rPr lang="en-US" sz="1800" b="0" dirty="0" err="1">
                <a:solidFill>
                  <a:schemeClr val="bg1"/>
                </a:solidFill>
                <a:cs typeface="Arial" panose="020B0604020202020204" pitchFamily="34" charset="0"/>
              </a:rPr>
              <a:t>l’ergothérapie</a:t>
            </a:r>
            <a:r>
              <a:rPr lang="en-US" sz="1800" b="0" dirty="0">
                <a:solidFill>
                  <a:schemeClr val="bg1"/>
                </a:solidFill>
                <a:cs typeface="Arial" panose="020B0604020202020204" pitchFamily="34" charset="0"/>
              </a:rPr>
              <a:t> (</a:t>
            </a:r>
            <a:r>
              <a:rPr lang="en-US" sz="1800" b="0" dirty="0" err="1">
                <a:solidFill>
                  <a:schemeClr val="bg1"/>
                </a:solidFill>
                <a:cs typeface="Arial" panose="020B0604020202020204" pitchFamily="34" charset="0"/>
              </a:rPr>
              <a:t>à</a:t>
            </a:r>
            <a:r>
              <a:rPr lang="en-US" sz="1800" b="0" dirty="0">
                <a:solidFill>
                  <a:schemeClr val="bg1"/>
                </a:solidFill>
                <a:cs typeface="Arial" panose="020B0604020202020204" pitchFamily="34" charset="0"/>
              </a:rPr>
              <a:t> </a:t>
            </a:r>
            <a:r>
              <a:rPr lang="en-US" sz="1800" b="0" dirty="0" err="1">
                <a:solidFill>
                  <a:schemeClr val="bg1"/>
                </a:solidFill>
                <a:cs typeface="Arial" panose="020B0604020202020204" pitchFamily="34" charset="0"/>
              </a:rPr>
              <a:t>l’époque</a:t>
            </a:r>
            <a:r>
              <a:rPr lang="en-US" sz="1800" b="0" dirty="0">
                <a:solidFill>
                  <a:schemeClr val="bg1"/>
                </a:solidFill>
                <a:cs typeface="Arial" panose="020B0604020202020204" pitchFamily="34" charset="0"/>
              </a:rPr>
              <a:t>, il </a:t>
            </a:r>
            <a:r>
              <a:rPr lang="en-US" sz="1800" b="0" dirty="0" err="1">
                <a:solidFill>
                  <a:schemeClr val="bg1"/>
                </a:solidFill>
                <a:cs typeface="Arial" panose="020B0604020202020204" pitchFamily="34" charset="0"/>
              </a:rPr>
              <a:t>s’agissait</a:t>
            </a:r>
            <a:r>
              <a:rPr lang="en-US" sz="1800" b="0" dirty="0">
                <a:solidFill>
                  <a:schemeClr val="bg1"/>
                </a:solidFill>
                <a:cs typeface="Arial" panose="020B0604020202020204" pitchFamily="34" charset="0"/>
              </a:rPr>
              <a:t> de faire </a:t>
            </a:r>
            <a:r>
              <a:rPr lang="en-US" sz="1800" b="0" dirty="0" err="1">
                <a:solidFill>
                  <a:schemeClr val="bg1"/>
                </a:solidFill>
                <a:cs typeface="Arial" panose="020B0604020202020204" pitchFamily="34" charset="0"/>
              </a:rPr>
              <a:t>travailler</a:t>
            </a:r>
            <a:r>
              <a:rPr lang="en-US" sz="1800" b="0" dirty="0">
                <a:solidFill>
                  <a:schemeClr val="bg1"/>
                </a:solidFill>
                <a:cs typeface="Arial" panose="020B0604020202020204" pitchFamily="34" charset="0"/>
              </a:rPr>
              <a:t> de force les « patients » : </a:t>
            </a:r>
            <a:r>
              <a:rPr lang="en-US" sz="1800" b="0" dirty="0" err="1">
                <a:solidFill>
                  <a:schemeClr val="bg1"/>
                </a:solidFill>
                <a:cs typeface="Arial" panose="020B0604020202020204" pitchFamily="34" charset="0"/>
              </a:rPr>
              <a:t>traitement</a:t>
            </a:r>
            <a:r>
              <a:rPr lang="en-US" sz="1800" b="0" dirty="0">
                <a:solidFill>
                  <a:schemeClr val="bg1"/>
                </a:solidFill>
                <a:cs typeface="Arial" panose="020B0604020202020204" pitchFamily="34" charset="0"/>
              </a:rPr>
              <a:t> qui </a:t>
            </a:r>
            <a:r>
              <a:rPr lang="en-US" sz="1800" b="0" dirty="0" err="1">
                <a:solidFill>
                  <a:schemeClr val="bg1"/>
                </a:solidFill>
                <a:cs typeface="Arial" panose="020B0604020202020204" pitchFamily="34" charset="0"/>
              </a:rPr>
              <a:t>était</a:t>
            </a:r>
            <a:r>
              <a:rPr lang="en-US" sz="1800" b="0" dirty="0">
                <a:solidFill>
                  <a:schemeClr val="bg1"/>
                </a:solidFill>
                <a:cs typeface="Arial" panose="020B0604020202020204" pitchFamily="34" charset="0"/>
              </a:rPr>
              <a:t> </a:t>
            </a:r>
            <a:r>
              <a:rPr lang="en-US" sz="1800" b="0" dirty="0" err="1">
                <a:solidFill>
                  <a:schemeClr val="bg1"/>
                </a:solidFill>
                <a:cs typeface="Arial" panose="020B0604020202020204" pitchFamily="34" charset="0"/>
              </a:rPr>
              <a:t>sensé</a:t>
            </a:r>
            <a:r>
              <a:rPr lang="en-US" sz="1800" b="0" dirty="0">
                <a:solidFill>
                  <a:schemeClr val="bg1"/>
                </a:solidFill>
                <a:cs typeface="Arial" panose="020B0604020202020204" pitchFamily="34" charset="0"/>
              </a:rPr>
              <a:t> </a:t>
            </a:r>
            <a:r>
              <a:rPr lang="en-US" sz="1800" b="0" dirty="0" err="1">
                <a:solidFill>
                  <a:schemeClr val="bg1"/>
                </a:solidFill>
                <a:cs typeface="Arial" panose="020B0604020202020204" pitchFamily="34" charset="0"/>
              </a:rPr>
              <a:t>avoir</a:t>
            </a:r>
            <a:r>
              <a:rPr lang="en-US" sz="1800" b="0" dirty="0">
                <a:solidFill>
                  <a:schemeClr val="bg1"/>
                </a:solidFill>
                <a:cs typeface="Arial" panose="020B0604020202020204" pitchFamily="34" charset="0"/>
              </a:rPr>
              <a:t> </a:t>
            </a:r>
            <a:r>
              <a:rPr lang="en-US" sz="1800" b="0" dirty="0" err="1">
                <a:solidFill>
                  <a:schemeClr val="bg1"/>
                </a:solidFill>
                <a:cs typeface="Arial" panose="020B0604020202020204" pitchFamily="34" charset="0"/>
              </a:rPr>
              <a:t>une</a:t>
            </a:r>
            <a:r>
              <a:rPr lang="en-US" sz="1800" b="0" dirty="0">
                <a:solidFill>
                  <a:schemeClr val="bg1"/>
                </a:solidFill>
                <a:cs typeface="Arial" panose="020B0604020202020204" pitchFamily="34" charset="0"/>
              </a:rPr>
              <a:t> </a:t>
            </a:r>
            <a:r>
              <a:rPr lang="en-US" sz="1800" b="0" dirty="0" err="1">
                <a:solidFill>
                  <a:schemeClr val="bg1"/>
                </a:solidFill>
                <a:cs typeface="Arial" panose="020B0604020202020204" pitchFamily="34" charset="0"/>
              </a:rPr>
              <a:t>valeur</a:t>
            </a:r>
            <a:r>
              <a:rPr lang="en-US" sz="1800" b="0" dirty="0">
                <a:solidFill>
                  <a:schemeClr val="bg1"/>
                </a:solidFill>
                <a:cs typeface="Arial" panose="020B0604020202020204" pitchFamily="34" charset="0"/>
              </a:rPr>
              <a:t> </a:t>
            </a:r>
            <a:r>
              <a:rPr lang="en-US" sz="1800" b="0" dirty="0" err="1">
                <a:solidFill>
                  <a:schemeClr val="bg1"/>
                </a:solidFill>
                <a:cs typeface="Arial" panose="020B0604020202020204" pitchFamily="34" charset="0"/>
              </a:rPr>
              <a:t>thérapeutique</a:t>
            </a:r>
            <a:r>
              <a:rPr lang="en-US" sz="1800" b="0" dirty="0">
                <a:solidFill>
                  <a:schemeClr val="bg1"/>
                </a:solidFill>
                <a:cs typeface="Arial" panose="020B0604020202020204" pitchFamily="34" charset="0"/>
              </a:rPr>
              <a:t>. </a:t>
            </a:r>
            <a:r>
              <a:rPr lang="en-US" sz="1800" b="0" dirty="0" err="1">
                <a:solidFill>
                  <a:schemeClr val="bg1"/>
                </a:solidFill>
                <a:cs typeface="Arial" panose="020B0604020202020204" pitchFamily="34" charset="0"/>
              </a:rPr>
              <a:t>En</a:t>
            </a:r>
            <a:r>
              <a:rPr lang="en-US" sz="1800" b="0" dirty="0">
                <a:solidFill>
                  <a:schemeClr val="bg1"/>
                </a:solidFill>
                <a:cs typeface="Arial" panose="020B0604020202020204" pitchFamily="34" charset="0"/>
              </a:rPr>
              <a:t> fait, on </a:t>
            </a:r>
            <a:r>
              <a:rPr lang="en-US" sz="1800" b="0" dirty="0" err="1">
                <a:solidFill>
                  <a:schemeClr val="bg1"/>
                </a:solidFill>
                <a:cs typeface="Arial" panose="020B0604020202020204" pitchFamily="34" charset="0"/>
              </a:rPr>
              <a:t>vidait</a:t>
            </a:r>
            <a:r>
              <a:rPr lang="en-US" sz="1800" b="0" dirty="0">
                <a:solidFill>
                  <a:schemeClr val="bg1"/>
                </a:solidFill>
                <a:cs typeface="Arial" panose="020B0604020202020204" pitchFamily="34" charset="0"/>
              </a:rPr>
              <a:t> les « patients » de </a:t>
            </a:r>
            <a:r>
              <a:rPr lang="en-US" sz="1800" b="0" dirty="0" err="1">
                <a:solidFill>
                  <a:schemeClr val="bg1"/>
                </a:solidFill>
                <a:cs typeface="Arial" panose="020B0604020202020204" pitchFamily="34" charset="0"/>
              </a:rPr>
              <a:t>leur</a:t>
            </a:r>
            <a:r>
              <a:rPr lang="en-US" sz="1800" b="0" dirty="0">
                <a:solidFill>
                  <a:schemeClr val="bg1"/>
                </a:solidFill>
                <a:cs typeface="Arial" panose="020B0604020202020204" pitchFamily="34" charset="0"/>
              </a:rPr>
              <a:t> </a:t>
            </a:r>
            <a:r>
              <a:rPr lang="en-US" sz="1800" b="0" dirty="0" err="1">
                <a:solidFill>
                  <a:schemeClr val="bg1"/>
                </a:solidFill>
                <a:cs typeface="Arial" panose="020B0604020202020204" pitchFamily="34" charset="0"/>
              </a:rPr>
              <a:t>énergie</a:t>
            </a:r>
            <a:r>
              <a:rPr lang="en-US" sz="1800" b="0" dirty="0">
                <a:solidFill>
                  <a:schemeClr val="bg1"/>
                </a:solidFill>
                <a:cs typeface="Arial" panose="020B0604020202020204" pitchFamily="34" charset="0"/>
              </a:rPr>
              <a:t> et </a:t>
            </a:r>
            <a:r>
              <a:rPr lang="en-US" sz="1800" b="0" dirty="0" err="1">
                <a:solidFill>
                  <a:schemeClr val="bg1"/>
                </a:solidFill>
                <a:cs typeface="Arial" panose="020B0604020202020204" pitchFamily="34" charset="0"/>
              </a:rPr>
              <a:t>ils</a:t>
            </a:r>
            <a:r>
              <a:rPr lang="en-US" sz="1800" b="0" dirty="0">
                <a:solidFill>
                  <a:schemeClr val="bg1"/>
                </a:solidFill>
                <a:cs typeface="Arial" panose="020B0604020202020204" pitchFamily="34" charset="0"/>
              </a:rPr>
              <a:t> </a:t>
            </a:r>
            <a:r>
              <a:rPr lang="en-US" sz="1800" b="0" dirty="0" err="1">
                <a:solidFill>
                  <a:schemeClr val="bg1"/>
                </a:solidFill>
                <a:cs typeface="Arial" panose="020B0604020202020204" pitchFamily="34" charset="0"/>
              </a:rPr>
              <a:t>étaient</a:t>
            </a:r>
            <a:r>
              <a:rPr lang="en-US" sz="1800" b="0" dirty="0">
                <a:solidFill>
                  <a:schemeClr val="bg1"/>
                </a:solidFill>
                <a:cs typeface="Arial" panose="020B0604020202020204" pitchFamily="34" charset="0"/>
              </a:rPr>
              <a:t> </a:t>
            </a:r>
            <a:r>
              <a:rPr lang="en-US" sz="1800" b="0" dirty="0" err="1">
                <a:solidFill>
                  <a:schemeClr val="bg1"/>
                </a:solidFill>
                <a:cs typeface="Arial" panose="020B0604020202020204" pitchFamily="34" charset="0"/>
              </a:rPr>
              <a:t>alors</a:t>
            </a:r>
            <a:r>
              <a:rPr lang="en-US" sz="1800" b="0" dirty="0">
                <a:solidFill>
                  <a:schemeClr val="bg1"/>
                </a:solidFill>
                <a:cs typeface="Arial" panose="020B0604020202020204" pitchFamily="34" charset="0"/>
              </a:rPr>
              <a:t> plus </a:t>
            </a:r>
            <a:r>
              <a:rPr lang="en-US" sz="1800" b="0" dirty="0" err="1">
                <a:solidFill>
                  <a:schemeClr val="bg1"/>
                </a:solidFill>
                <a:cs typeface="Arial" panose="020B0604020202020204" pitchFamily="34" charset="0"/>
              </a:rPr>
              <a:t>calmes</a:t>
            </a:r>
            <a:r>
              <a:rPr lang="en-US" sz="1800" b="0" dirty="0">
                <a:solidFill>
                  <a:schemeClr val="bg1"/>
                </a:solidFill>
                <a:cs typeface="Arial" panose="020B0604020202020204" pitchFamily="34" charset="0"/>
              </a:rPr>
              <a:t> (les profits du travail </a:t>
            </a:r>
            <a:r>
              <a:rPr lang="en-US" sz="1800" b="0" dirty="0" err="1">
                <a:solidFill>
                  <a:schemeClr val="bg1"/>
                </a:solidFill>
                <a:cs typeface="Arial" panose="020B0604020202020204" pitchFamily="34" charset="0"/>
              </a:rPr>
              <a:t>revenaient</a:t>
            </a:r>
            <a:r>
              <a:rPr lang="en-US" sz="1800" b="0" dirty="0">
                <a:solidFill>
                  <a:schemeClr val="bg1"/>
                </a:solidFill>
                <a:cs typeface="Arial" panose="020B0604020202020204" pitchFamily="34" charset="0"/>
              </a:rPr>
              <a:t> aux </a:t>
            </a:r>
            <a:r>
              <a:rPr lang="en-US" sz="1800" b="0" dirty="0" err="1">
                <a:solidFill>
                  <a:schemeClr val="bg1"/>
                </a:solidFill>
                <a:cs typeface="Arial" panose="020B0604020202020204" pitchFamily="34" charset="0"/>
              </a:rPr>
              <a:t>intervenants</a:t>
            </a:r>
            <a:r>
              <a:rPr lang="en-US" sz="1800" b="0" dirty="0">
                <a:solidFill>
                  <a:schemeClr val="bg1"/>
                </a:solidFill>
                <a:cs typeface="Arial" panose="020B0604020202020204" pitchFamily="34" charset="0"/>
              </a:rPr>
              <a:t>, bien </a:t>
            </a:r>
            <a:r>
              <a:rPr lang="en-US" sz="1800" b="0" dirty="0" err="1">
                <a:solidFill>
                  <a:schemeClr val="bg1"/>
                </a:solidFill>
                <a:cs typeface="Arial" panose="020B0604020202020204" pitchFamily="34" charset="0"/>
              </a:rPr>
              <a:t>entendu</a:t>
            </a:r>
            <a:r>
              <a:rPr lang="en-US" sz="1800" b="0" dirty="0">
                <a:solidFill>
                  <a:schemeClr val="bg1"/>
                </a:solidFill>
                <a:cs typeface="Arial" panose="020B0604020202020204" pitchFamily="34" charset="0"/>
              </a:rPr>
              <a:t>).</a:t>
            </a:r>
          </a:p>
        </p:txBody>
      </p:sp>
      <p:sp>
        <p:nvSpPr>
          <p:cNvPr id="58" name="Rectangle 57">
            <a:extLst>
              <a:ext uri="{FF2B5EF4-FFF2-40B4-BE49-F238E27FC236}">
                <a16:creationId xmlns:a16="http://schemas.microsoft.com/office/drawing/2014/main" id="{9C969C2C-E7E3-4052-87D4-61E733EC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7C60369F-A41B-4D6E-8990-30E2715C5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1459"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ZoneTexte 37">
            <a:extLst>
              <a:ext uri="{FF2B5EF4-FFF2-40B4-BE49-F238E27FC236}">
                <a16:creationId xmlns:a16="http://schemas.microsoft.com/office/drawing/2014/main" id="{AFC2EEBC-7E52-284E-BF9C-0D8A24DB9E6E}"/>
              </a:ext>
            </a:extLst>
          </p:cNvPr>
          <p:cNvSpPr txBox="1"/>
          <p:nvPr/>
        </p:nvSpPr>
        <p:spPr>
          <a:xfrm>
            <a:off x="9481930" y="288235"/>
            <a:ext cx="2454966" cy="307777"/>
          </a:xfrm>
          <a:prstGeom prst="rect">
            <a:avLst/>
          </a:prstGeom>
          <a:noFill/>
        </p:spPr>
        <p:txBody>
          <a:bodyPr wrap="square" rtlCol="0">
            <a:spAutoFit/>
          </a:bodyPr>
          <a:lstStyle/>
          <a:p>
            <a:r>
              <a:rPr lang="fr-FR" sz="1400" b="1" dirty="0">
                <a:solidFill>
                  <a:srgbClr val="00B0F0"/>
                </a:solidFill>
              </a:rPr>
              <a:t>Notes de cours p. 7</a:t>
            </a:r>
          </a:p>
        </p:txBody>
      </p:sp>
      <p:pic>
        <p:nvPicPr>
          <p:cNvPr id="4" name="Son enregistré" descr="Son enregistré">
            <a:hlinkClick r:id="" action="ppaction://media"/>
            <a:extLst>
              <a:ext uri="{FF2B5EF4-FFF2-40B4-BE49-F238E27FC236}">
                <a16:creationId xmlns:a16="http://schemas.microsoft.com/office/drawing/2014/main" id="{7EE530CF-6E65-B149-8F02-8CD41FD661E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75392" y="6045200"/>
            <a:ext cx="812800" cy="812800"/>
          </a:xfrm>
          <a:prstGeom prst="rect">
            <a:avLst/>
          </a:prstGeom>
        </p:spPr>
      </p:pic>
    </p:spTree>
    <p:extLst>
      <p:ext uri="{BB962C8B-B14F-4D97-AF65-F5344CB8AC3E}">
        <p14:creationId xmlns:p14="http://schemas.microsoft.com/office/powerpoint/2010/main" val="256143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213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46" name="Rectangle 45">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8" name="Rectangle 47">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362F176A-9349-4CD7-8042-59C0200C8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0904" y="0"/>
            <a:ext cx="4641096" cy="1056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4E9A171F-91A7-42F8-B25C-E38B244E7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064738AB-B6BE-4867-889A-52CE4AC8D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095508"/>
            <a:ext cx="7582419" cy="50168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F740C92-C008-2C4B-9578-224D3E7BF382}"/>
              </a:ext>
            </a:extLst>
          </p:cNvPr>
          <p:cNvSpPr>
            <a:spLocks noGrp="1"/>
          </p:cNvSpPr>
          <p:nvPr>
            <p:ph type="title"/>
          </p:nvPr>
        </p:nvSpPr>
        <p:spPr>
          <a:xfrm>
            <a:off x="602876" y="2389863"/>
            <a:ext cx="6463846" cy="3311479"/>
          </a:xfrm>
        </p:spPr>
        <p:txBody>
          <a:bodyPr vert="horz" lIns="109728" tIns="109728" rIns="109728" bIns="91440" rtlCol="0" anchor="b">
            <a:noAutofit/>
          </a:bodyPr>
          <a:lstStyle/>
          <a:p>
            <a:pPr>
              <a:lnSpc>
                <a:spcPct val="115000"/>
              </a:lnSpc>
            </a:pPr>
            <a:r>
              <a:rPr lang="en-US" sz="2000" dirty="0">
                <a:solidFill>
                  <a:schemeClr val="tx2"/>
                </a:solidFill>
                <a:cs typeface="Arial" panose="020B0604020202020204" pitchFamily="34" charset="0"/>
              </a:rPr>
              <a:t>Entre 1930-1940</a:t>
            </a:r>
            <a:r>
              <a:rPr lang="en-US" sz="2000" b="0" dirty="0">
                <a:solidFill>
                  <a:schemeClr val="tx2"/>
                </a:solidFill>
                <a:cs typeface="Arial" panose="020B0604020202020204" pitchFamily="34" charset="0"/>
              </a:rPr>
              <a:t>, </a:t>
            </a:r>
            <a:br>
              <a:rPr lang="en-US" sz="2000" b="0" dirty="0">
                <a:solidFill>
                  <a:schemeClr val="tx2"/>
                </a:solidFill>
                <a:cs typeface="Arial" panose="020B0604020202020204" pitchFamily="34" charset="0"/>
              </a:rPr>
            </a:br>
            <a:r>
              <a:rPr lang="en-US" sz="2000" b="0" dirty="0" err="1">
                <a:solidFill>
                  <a:schemeClr val="tx2"/>
                </a:solidFill>
                <a:cs typeface="Arial" panose="020B0604020202020204" pitchFamily="34" charset="0"/>
              </a:rPr>
              <a:t>sont</a:t>
            </a:r>
            <a:r>
              <a:rPr lang="en-US" sz="2000" b="0" dirty="0">
                <a:solidFill>
                  <a:schemeClr val="tx2"/>
                </a:solidFill>
                <a:cs typeface="Arial" panose="020B0604020202020204" pitchFamily="34" charset="0"/>
              </a:rPr>
              <a:t> </a:t>
            </a:r>
            <a:r>
              <a:rPr lang="en-US" sz="2000" b="0" dirty="0" err="1">
                <a:solidFill>
                  <a:schemeClr val="tx2"/>
                </a:solidFill>
                <a:cs typeface="Arial" panose="020B0604020202020204" pitchFamily="34" charset="0"/>
              </a:rPr>
              <a:t>nées</a:t>
            </a:r>
            <a:r>
              <a:rPr lang="en-US" sz="2000" b="0" dirty="0">
                <a:solidFill>
                  <a:schemeClr val="tx2"/>
                </a:solidFill>
                <a:cs typeface="Arial" panose="020B0604020202020204" pitchFamily="34" charset="0"/>
              </a:rPr>
              <a:t> les « </a:t>
            </a:r>
            <a:r>
              <a:rPr lang="en-US" sz="2000" b="0" dirty="0" err="1">
                <a:solidFill>
                  <a:schemeClr val="tx2"/>
                </a:solidFill>
                <a:cs typeface="Arial" panose="020B0604020202020204" pitchFamily="34" charset="0"/>
              </a:rPr>
              <a:t>thérapies</a:t>
            </a:r>
            <a:r>
              <a:rPr lang="en-US" sz="2000" b="0" dirty="0">
                <a:solidFill>
                  <a:schemeClr val="tx2"/>
                </a:solidFill>
                <a:cs typeface="Arial" panose="020B0604020202020204" pitchFamily="34" charset="0"/>
              </a:rPr>
              <a:t> » de type </a:t>
            </a:r>
            <a:r>
              <a:rPr lang="en-US" sz="2000" b="0" dirty="0" err="1">
                <a:solidFill>
                  <a:schemeClr val="tx2"/>
                </a:solidFill>
                <a:cs typeface="Arial" panose="020B0604020202020204" pitchFamily="34" charset="0"/>
              </a:rPr>
              <a:t>chimique</a:t>
            </a:r>
            <a:r>
              <a:rPr lang="en-US" sz="2000" b="0" dirty="0">
                <a:solidFill>
                  <a:schemeClr val="tx2"/>
                </a:solidFill>
                <a:cs typeface="Arial" panose="020B0604020202020204" pitchFamily="34" charset="0"/>
              </a:rPr>
              <a:t> (injections de </a:t>
            </a:r>
            <a:r>
              <a:rPr lang="en-US" sz="2000" b="0" dirty="0" err="1">
                <a:solidFill>
                  <a:schemeClr val="tx2"/>
                </a:solidFill>
                <a:cs typeface="Arial" panose="020B0604020202020204" pitchFamily="34" charset="0"/>
              </a:rPr>
              <a:t>térébenthine</a:t>
            </a:r>
            <a:r>
              <a:rPr lang="en-US" sz="2000" b="0" dirty="0">
                <a:solidFill>
                  <a:schemeClr val="tx2"/>
                </a:solidFill>
                <a:cs typeface="Arial" panose="020B0604020202020204" pitchFamily="34" charset="0"/>
              </a:rPr>
              <a:t>, entre </a:t>
            </a:r>
            <a:r>
              <a:rPr lang="en-US" sz="2000" b="0" dirty="0" err="1">
                <a:solidFill>
                  <a:schemeClr val="tx2"/>
                </a:solidFill>
                <a:cs typeface="Arial" panose="020B0604020202020204" pitchFamily="34" charset="0"/>
              </a:rPr>
              <a:t>autres</a:t>
            </a:r>
            <a:r>
              <a:rPr lang="en-US" sz="2000" b="0" dirty="0">
                <a:solidFill>
                  <a:schemeClr val="tx2"/>
                </a:solidFill>
                <a:cs typeface="Arial" panose="020B0604020202020204" pitchFamily="34" charset="0"/>
              </a:rPr>
              <a:t>) et les </a:t>
            </a:r>
            <a:r>
              <a:rPr lang="en-US" sz="2000" b="0" dirty="0" err="1">
                <a:solidFill>
                  <a:schemeClr val="tx2"/>
                </a:solidFill>
                <a:cs typeface="Arial" panose="020B0604020202020204" pitchFamily="34" charset="0"/>
              </a:rPr>
              <a:t>électrochocs</a:t>
            </a:r>
            <a:r>
              <a:rPr lang="en-US" sz="2000" b="0" dirty="0">
                <a:solidFill>
                  <a:schemeClr val="tx2"/>
                </a:solidFill>
                <a:cs typeface="Arial" panose="020B0604020202020204" pitchFamily="34" charset="0"/>
              </a:rPr>
              <a:t>. </a:t>
            </a:r>
            <a:r>
              <a:rPr lang="en-US" sz="2000" b="0" dirty="0" err="1">
                <a:solidFill>
                  <a:schemeClr val="tx2"/>
                </a:solidFill>
                <a:cs typeface="Arial" panose="020B0604020202020204" pitchFamily="34" charset="0"/>
              </a:rPr>
              <a:t>Mêmes</a:t>
            </a:r>
            <a:r>
              <a:rPr lang="en-US" sz="2000" b="0" dirty="0">
                <a:solidFill>
                  <a:schemeClr val="tx2"/>
                </a:solidFill>
                <a:cs typeface="Arial" panose="020B0604020202020204" pitchFamily="34" charset="0"/>
              </a:rPr>
              <a:t> </a:t>
            </a:r>
            <a:r>
              <a:rPr lang="en-US" sz="2000" b="0" dirty="0" err="1">
                <a:solidFill>
                  <a:schemeClr val="tx2"/>
                </a:solidFill>
                <a:cs typeface="Arial" panose="020B0604020202020204" pitchFamily="34" charset="0"/>
              </a:rPr>
              <a:t>résultats</a:t>
            </a:r>
            <a:r>
              <a:rPr lang="en-US" sz="2000" b="0" dirty="0">
                <a:solidFill>
                  <a:schemeClr val="tx2"/>
                </a:solidFill>
                <a:cs typeface="Arial" panose="020B0604020202020204" pitchFamily="34" charset="0"/>
              </a:rPr>
              <a:t> : les « patients » </a:t>
            </a:r>
            <a:r>
              <a:rPr lang="en-US" sz="2000" b="0" dirty="0" err="1">
                <a:solidFill>
                  <a:schemeClr val="tx2"/>
                </a:solidFill>
                <a:cs typeface="Arial" panose="020B0604020202020204" pitchFamily="34" charset="0"/>
              </a:rPr>
              <a:t>étaient</a:t>
            </a:r>
            <a:r>
              <a:rPr lang="en-US" sz="2000" b="0" dirty="0">
                <a:solidFill>
                  <a:schemeClr val="tx2"/>
                </a:solidFill>
                <a:cs typeface="Arial" panose="020B0604020202020204" pitchFamily="34" charset="0"/>
              </a:rPr>
              <a:t> </a:t>
            </a:r>
            <a:r>
              <a:rPr lang="en-US" sz="2000" b="0" dirty="0" err="1">
                <a:solidFill>
                  <a:schemeClr val="tx2"/>
                </a:solidFill>
                <a:cs typeface="Arial" panose="020B0604020202020204" pitchFamily="34" charset="0"/>
              </a:rPr>
              <a:t>ensuite</a:t>
            </a:r>
            <a:r>
              <a:rPr lang="en-US" sz="2000" b="0" dirty="0">
                <a:solidFill>
                  <a:schemeClr val="tx2"/>
                </a:solidFill>
                <a:cs typeface="Arial" panose="020B0604020202020204" pitchFamily="34" charset="0"/>
              </a:rPr>
              <a:t> beaucoup plus </a:t>
            </a:r>
            <a:r>
              <a:rPr lang="en-US" sz="2000" b="0" dirty="0" err="1">
                <a:solidFill>
                  <a:schemeClr val="tx2"/>
                </a:solidFill>
                <a:cs typeface="Arial" panose="020B0604020202020204" pitchFamily="34" charset="0"/>
              </a:rPr>
              <a:t>calmes</a:t>
            </a:r>
            <a:r>
              <a:rPr lang="en-US" sz="2000" b="0" dirty="0">
                <a:solidFill>
                  <a:schemeClr val="tx2"/>
                </a:solidFill>
                <a:cs typeface="Arial" panose="020B0604020202020204" pitchFamily="34" charset="0"/>
              </a:rPr>
              <a:t> (!!!!!!). Arriva </a:t>
            </a:r>
            <a:r>
              <a:rPr lang="en-US" sz="2000" b="0" dirty="0" err="1">
                <a:solidFill>
                  <a:schemeClr val="tx2"/>
                </a:solidFill>
                <a:cs typeface="Arial" panose="020B0604020202020204" pitchFamily="34" charset="0"/>
              </a:rPr>
              <a:t>ensuite</a:t>
            </a:r>
            <a:r>
              <a:rPr lang="en-US" sz="2000" b="0" dirty="0">
                <a:solidFill>
                  <a:schemeClr val="tx2"/>
                </a:solidFill>
                <a:cs typeface="Arial" panose="020B0604020202020204" pitchFamily="34" charset="0"/>
              </a:rPr>
              <a:t> la </a:t>
            </a:r>
            <a:r>
              <a:rPr lang="en-US" sz="2000" b="0" dirty="0" err="1">
                <a:solidFill>
                  <a:schemeClr val="tx2"/>
                </a:solidFill>
                <a:cs typeface="Arial" panose="020B0604020202020204" pitchFamily="34" charset="0"/>
              </a:rPr>
              <a:t>pharmacothérapie</a:t>
            </a:r>
            <a:r>
              <a:rPr lang="en-US" sz="2000" b="0" dirty="0">
                <a:solidFill>
                  <a:schemeClr val="tx2"/>
                </a:solidFill>
                <a:cs typeface="Arial" panose="020B0604020202020204" pitchFamily="34" charset="0"/>
              </a:rPr>
              <a:t>, </a:t>
            </a:r>
            <a:r>
              <a:rPr lang="en-US" sz="2000" b="0" dirty="0" err="1">
                <a:solidFill>
                  <a:schemeClr val="tx2"/>
                </a:solidFill>
                <a:cs typeface="Arial" panose="020B0604020202020204" pitchFamily="34" charset="0"/>
              </a:rPr>
              <a:t>en</a:t>
            </a:r>
            <a:r>
              <a:rPr lang="en-US" sz="2000" b="0" dirty="0">
                <a:solidFill>
                  <a:schemeClr val="tx2"/>
                </a:solidFill>
                <a:cs typeface="Arial" panose="020B0604020202020204" pitchFamily="34" charset="0"/>
              </a:rPr>
              <a:t> </a:t>
            </a:r>
            <a:r>
              <a:rPr lang="en-US" sz="2000" b="0" dirty="0" err="1">
                <a:solidFill>
                  <a:schemeClr val="tx2"/>
                </a:solidFill>
                <a:cs typeface="Arial" panose="020B0604020202020204" pitchFamily="34" charset="0"/>
              </a:rPr>
              <a:t>constante</a:t>
            </a:r>
            <a:r>
              <a:rPr lang="en-US" sz="2000" b="0" dirty="0">
                <a:solidFill>
                  <a:schemeClr val="tx2"/>
                </a:solidFill>
                <a:cs typeface="Arial" panose="020B0604020202020204" pitchFamily="34" charset="0"/>
              </a:rPr>
              <a:t> </a:t>
            </a:r>
            <a:r>
              <a:rPr lang="en-US" sz="2000" b="0" dirty="0" err="1">
                <a:solidFill>
                  <a:schemeClr val="tx2"/>
                </a:solidFill>
                <a:cs typeface="Arial" panose="020B0604020202020204" pitchFamily="34" charset="0"/>
              </a:rPr>
              <a:t>évolution</a:t>
            </a:r>
            <a:r>
              <a:rPr lang="en-US" sz="2000" b="0" dirty="0">
                <a:solidFill>
                  <a:schemeClr val="tx2"/>
                </a:solidFill>
                <a:cs typeface="Arial" panose="020B0604020202020204" pitchFamily="34" charset="0"/>
              </a:rPr>
              <a:t>, surtout </a:t>
            </a:r>
            <a:r>
              <a:rPr lang="en-US" sz="2000" b="0" dirty="0" err="1">
                <a:solidFill>
                  <a:schemeClr val="tx2"/>
                </a:solidFill>
                <a:cs typeface="Arial" panose="020B0604020202020204" pitchFamily="34" charset="0"/>
              </a:rPr>
              <a:t>depuis</a:t>
            </a:r>
            <a:r>
              <a:rPr lang="en-US" sz="2000" b="0" dirty="0">
                <a:solidFill>
                  <a:schemeClr val="tx2"/>
                </a:solidFill>
                <a:cs typeface="Arial" panose="020B0604020202020204" pitchFamily="34" charset="0"/>
              </a:rPr>
              <a:t> les </a:t>
            </a:r>
            <a:r>
              <a:rPr lang="en-US" sz="2000" b="0" dirty="0" err="1">
                <a:solidFill>
                  <a:schemeClr val="tx2"/>
                </a:solidFill>
                <a:cs typeface="Arial" panose="020B0604020202020204" pitchFamily="34" charset="0"/>
              </a:rPr>
              <a:t>années</a:t>
            </a:r>
            <a:r>
              <a:rPr lang="en-US" sz="2000" b="0" dirty="0">
                <a:solidFill>
                  <a:schemeClr val="tx2"/>
                </a:solidFill>
                <a:cs typeface="Arial" panose="020B0604020202020204" pitchFamily="34" charset="0"/>
              </a:rPr>
              <a:t> 50.</a:t>
            </a:r>
          </a:p>
        </p:txBody>
      </p:sp>
      <p:pic>
        <p:nvPicPr>
          <p:cNvPr id="3" name="Image 2">
            <a:extLst>
              <a:ext uri="{FF2B5EF4-FFF2-40B4-BE49-F238E27FC236}">
                <a16:creationId xmlns:a16="http://schemas.microsoft.com/office/drawing/2014/main" id="{A47E2BC6-DE38-D049-A684-E1A69684999E}"/>
              </a:ext>
            </a:extLst>
          </p:cNvPr>
          <p:cNvPicPr>
            <a:picLocks noChangeAspect="1"/>
          </p:cNvPicPr>
          <p:nvPr/>
        </p:nvPicPr>
        <p:blipFill>
          <a:blip r:embed="rId4"/>
          <a:stretch>
            <a:fillRect/>
          </a:stretch>
        </p:blipFill>
        <p:spPr>
          <a:xfrm>
            <a:off x="7716783" y="1475740"/>
            <a:ext cx="4272676" cy="4272676"/>
          </a:xfrm>
          <a:prstGeom prst="rect">
            <a:avLst/>
          </a:prstGeom>
        </p:spPr>
      </p:pic>
      <p:sp>
        <p:nvSpPr>
          <p:cNvPr id="56" name="Rectangle 55">
            <a:extLst>
              <a:ext uri="{FF2B5EF4-FFF2-40B4-BE49-F238E27FC236}">
                <a16:creationId xmlns:a16="http://schemas.microsoft.com/office/drawing/2014/main" id="{57851D67-7085-40E2-B146-F91433A28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405"/>
            <a:ext cx="7534656" cy="7135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985AAE23-FCB6-4663-907C-0110B0FDC5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5468" y="6167615"/>
            <a:ext cx="4603482"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9C969C2C-E7E3-4052-87D4-61E733EC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61">
            <a:extLst>
              <a:ext uri="{FF2B5EF4-FFF2-40B4-BE49-F238E27FC236}">
                <a16:creationId xmlns:a16="http://schemas.microsoft.com/office/drawing/2014/main" id="{7C60369F-A41B-4D6E-8990-30E2715C5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1459"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ZoneTexte 37">
            <a:extLst>
              <a:ext uri="{FF2B5EF4-FFF2-40B4-BE49-F238E27FC236}">
                <a16:creationId xmlns:a16="http://schemas.microsoft.com/office/drawing/2014/main" id="{A385D35C-2957-D742-A0B3-B67613CC9E6B}"/>
              </a:ext>
            </a:extLst>
          </p:cNvPr>
          <p:cNvSpPr txBox="1"/>
          <p:nvPr/>
        </p:nvSpPr>
        <p:spPr>
          <a:xfrm>
            <a:off x="9481930" y="288235"/>
            <a:ext cx="2454966" cy="307777"/>
          </a:xfrm>
          <a:prstGeom prst="rect">
            <a:avLst/>
          </a:prstGeom>
          <a:noFill/>
        </p:spPr>
        <p:txBody>
          <a:bodyPr wrap="square" rtlCol="0">
            <a:spAutoFit/>
          </a:bodyPr>
          <a:lstStyle/>
          <a:p>
            <a:r>
              <a:rPr lang="fr-FR" sz="1400" b="1" dirty="0">
                <a:solidFill>
                  <a:srgbClr val="00B0F0"/>
                </a:solidFill>
              </a:rPr>
              <a:t>Notes de cours  p. 7</a:t>
            </a:r>
          </a:p>
        </p:txBody>
      </p:sp>
      <p:pic>
        <p:nvPicPr>
          <p:cNvPr id="4" name="Son enregistré" descr="Son enregistré">
            <a:hlinkClick r:id="" action="ppaction://media"/>
            <a:extLst>
              <a:ext uri="{FF2B5EF4-FFF2-40B4-BE49-F238E27FC236}">
                <a16:creationId xmlns:a16="http://schemas.microsoft.com/office/drawing/2014/main" id="{F4F19815-039C-EB4C-98AB-E58CE6A4DD0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85331" y="6045200"/>
            <a:ext cx="812800" cy="812800"/>
          </a:xfrm>
          <a:prstGeom prst="rect">
            <a:avLst/>
          </a:prstGeom>
        </p:spPr>
      </p:pic>
    </p:spTree>
    <p:extLst>
      <p:ext uri="{BB962C8B-B14F-4D97-AF65-F5344CB8AC3E}">
        <p14:creationId xmlns:p14="http://schemas.microsoft.com/office/powerpoint/2010/main" val="6404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698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46" name="Rectangle 45">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8" name="Rectangle 47">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2A175829-70EA-4A6D-978C-4D0923059C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3064" y="0"/>
            <a:ext cx="4348936" cy="174009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EE5D2B4A-3399-4CCF-A171-7F8B1BF54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04894"/>
            <a:ext cx="640080" cy="43627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A894967F-D57B-433D-9A92-5C82B10CFD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1778958"/>
            <a:ext cx="7159214" cy="43627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F740C92-C008-2C4B-9578-224D3E7BF382}"/>
              </a:ext>
            </a:extLst>
          </p:cNvPr>
          <p:cNvSpPr>
            <a:spLocks noGrp="1"/>
          </p:cNvSpPr>
          <p:nvPr>
            <p:ph type="title"/>
          </p:nvPr>
        </p:nvSpPr>
        <p:spPr>
          <a:xfrm>
            <a:off x="1243059" y="2218414"/>
            <a:ext cx="6146281" cy="3302832"/>
          </a:xfrm>
        </p:spPr>
        <p:txBody>
          <a:bodyPr vert="horz" lIns="109728" tIns="109728" rIns="109728" bIns="91440" rtlCol="0" anchor="ctr">
            <a:normAutofit/>
          </a:bodyPr>
          <a:lstStyle/>
          <a:p>
            <a:pPr>
              <a:lnSpc>
                <a:spcPct val="115000"/>
              </a:lnSpc>
            </a:pPr>
            <a:r>
              <a:rPr lang="en-US" sz="2000" b="0" dirty="0">
                <a:solidFill>
                  <a:schemeClr val="bg2"/>
                </a:solidFill>
                <a:latin typeface="Arial" panose="020B0604020202020204" pitchFamily="34" charset="0"/>
                <a:cs typeface="Arial" panose="020B0604020202020204" pitchFamily="34" charset="0"/>
              </a:rPr>
              <a:t>Philippe </a:t>
            </a:r>
            <a:r>
              <a:rPr lang="en-US" sz="2000" b="0" dirty="0" err="1">
                <a:solidFill>
                  <a:schemeClr val="bg2"/>
                </a:solidFill>
                <a:latin typeface="Arial" panose="020B0604020202020204" pitchFamily="34" charset="0"/>
                <a:cs typeface="Arial" panose="020B0604020202020204" pitchFamily="34" charset="0"/>
              </a:rPr>
              <a:t>Pinel</a:t>
            </a:r>
            <a:r>
              <a:rPr lang="en-US" sz="2000" b="0" dirty="0">
                <a:solidFill>
                  <a:schemeClr val="bg2"/>
                </a:solidFill>
                <a:latin typeface="Arial" panose="020B0604020202020204" pitchFamily="34" charset="0"/>
                <a:cs typeface="Arial" panose="020B0604020202020204" pitchFamily="34" charset="0"/>
              </a:rPr>
              <a:t> (1745-1826), un </a:t>
            </a:r>
            <a:r>
              <a:rPr lang="en-US" sz="2000" b="0" dirty="0" err="1">
                <a:solidFill>
                  <a:schemeClr val="bg2"/>
                </a:solidFill>
                <a:latin typeface="Arial" panose="020B0604020202020204" pitchFamily="34" charset="0"/>
                <a:cs typeface="Arial" panose="020B0604020202020204" pitchFamily="34" charset="0"/>
              </a:rPr>
              <a:t>français</a:t>
            </a:r>
            <a:r>
              <a:rPr lang="en-US" sz="2000" b="0" dirty="0">
                <a:solidFill>
                  <a:schemeClr val="bg2"/>
                </a:solidFill>
                <a:latin typeface="Arial" panose="020B0604020202020204" pitchFamily="34" charset="0"/>
                <a:cs typeface="Arial" panose="020B0604020202020204" pitchFamily="34" charset="0"/>
              </a:rPr>
              <a:t>, </a:t>
            </a:r>
            <a:r>
              <a:rPr lang="en-US" sz="2000" b="0" dirty="0" err="1">
                <a:solidFill>
                  <a:schemeClr val="bg2"/>
                </a:solidFill>
                <a:latin typeface="Arial" panose="020B0604020202020204" pitchFamily="34" charset="0"/>
                <a:cs typeface="Arial" panose="020B0604020202020204" pitchFamily="34" charset="0"/>
              </a:rPr>
              <a:t>fut</a:t>
            </a:r>
            <a:r>
              <a:rPr lang="en-US" sz="2000" b="0" dirty="0">
                <a:solidFill>
                  <a:schemeClr val="bg2"/>
                </a:solidFill>
                <a:latin typeface="Arial" panose="020B0604020202020204" pitchFamily="34" charset="0"/>
                <a:cs typeface="Arial" panose="020B0604020202020204" pitchFamily="34" charset="0"/>
              </a:rPr>
              <a:t> le premier </a:t>
            </a:r>
            <a:r>
              <a:rPr lang="en-US" sz="2000" b="0" dirty="0" err="1">
                <a:solidFill>
                  <a:schemeClr val="bg2"/>
                </a:solidFill>
                <a:latin typeface="Arial" panose="020B0604020202020204" pitchFamily="34" charset="0"/>
                <a:cs typeface="Arial" panose="020B0604020202020204" pitchFamily="34" charset="0"/>
              </a:rPr>
              <a:t>à</a:t>
            </a:r>
            <a:r>
              <a:rPr lang="en-US" sz="2000" b="0" dirty="0">
                <a:solidFill>
                  <a:schemeClr val="bg2"/>
                </a:solidFill>
                <a:latin typeface="Arial" panose="020B0604020202020204" pitchFamily="34" charset="0"/>
                <a:cs typeface="Arial" panose="020B0604020202020204" pitchFamily="34" charset="0"/>
              </a:rPr>
              <a:t> </a:t>
            </a:r>
            <a:r>
              <a:rPr lang="en-US" sz="2000" b="0" dirty="0" err="1">
                <a:solidFill>
                  <a:schemeClr val="bg2"/>
                </a:solidFill>
                <a:latin typeface="Arial" panose="020B0604020202020204" pitchFamily="34" charset="0"/>
                <a:cs typeface="Arial" panose="020B0604020202020204" pitchFamily="34" charset="0"/>
              </a:rPr>
              <a:t>considérer</a:t>
            </a:r>
            <a:r>
              <a:rPr lang="en-US" sz="2000" b="0" dirty="0">
                <a:solidFill>
                  <a:schemeClr val="bg2"/>
                </a:solidFill>
                <a:latin typeface="Arial" panose="020B0604020202020204" pitchFamily="34" charset="0"/>
                <a:cs typeface="Arial" panose="020B0604020202020204" pitchFamily="34" charset="0"/>
              </a:rPr>
              <a:t> les </a:t>
            </a:r>
            <a:r>
              <a:rPr lang="en-US" sz="2000" b="0" dirty="0" err="1">
                <a:solidFill>
                  <a:schemeClr val="bg2"/>
                </a:solidFill>
                <a:latin typeface="Arial" panose="020B0604020202020204" pitchFamily="34" charset="0"/>
                <a:cs typeface="Arial" panose="020B0604020202020204" pitchFamily="34" charset="0"/>
              </a:rPr>
              <a:t>personnes</a:t>
            </a:r>
            <a:r>
              <a:rPr lang="en-US" sz="2000" b="0" dirty="0">
                <a:solidFill>
                  <a:schemeClr val="bg2"/>
                </a:solidFill>
                <a:latin typeface="Arial" panose="020B0604020202020204" pitchFamily="34" charset="0"/>
                <a:cs typeface="Arial" panose="020B0604020202020204" pitchFamily="34" charset="0"/>
              </a:rPr>
              <a:t> </a:t>
            </a:r>
            <a:r>
              <a:rPr lang="en-US" sz="2000" b="0" dirty="0" err="1">
                <a:solidFill>
                  <a:schemeClr val="bg2"/>
                </a:solidFill>
                <a:latin typeface="Arial" panose="020B0604020202020204" pitchFamily="34" charset="0"/>
                <a:cs typeface="Arial" panose="020B0604020202020204" pitchFamily="34" charset="0"/>
              </a:rPr>
              <a:t>troublées</a:t>
            </a:r>
            <a:r>
              <a:rPr lang="en-US" sz="2000" b="0" dirty="0">
                <a:solidFill>
                  <a:schemeClr val="bg2"/>
                </a:solidFill>
                <a:latin typeface="Arial" panose="020B0604020202020204" pitchFamily="34" charset="0"/>
                <a:cs typeface="Arial" panose="020B0604020202020204" pitchFamily="34" charset="0"/>
              </a:rPr>
              <a:t> </a:t>
            </a:r>
            <a:r>
              <a:rPr lang="en-US" sz="2000" b="0" dirty="0" err="1">
                <a:solidFill>
                  <a:schemeClr val="bg2"/>
                </a:solidFill>
                <a:latin typeface="Arial" panose="020B0604020202020204" pitchFamily="34" charset="0"/>
                <a:cs typeface="Arial" panose="020B0604020202020204" pitchFamily="34" charset="0"/>
              </a:rPr>
              <a:t>comme</a:t>
            </a:r>
            <a:r>
              <a:rPr lang="en-US" sz="2000" b="0" dirty="0">
                <a:solidFill>
                  <a:schemeClr val="bg2"/>
                </a:solidFill>
                <a:latin typeface="Arial" panose="020B0604020202020204" pitchFamily="34" charset="0"/>
                <a:cs typeface="Arial" panose="020B0604020202020204" pitchFamily="34" charset="0"/>
              </a:rPr>
              <a:t> des </a:t>
            </a:r>
            <a:r>
              <a:rPr lang="en-US" sz="2000" b="0" dirty="0" err="1">
                <a:solidFill>
                  <a:schemeClr val="bg2"/>
                </a:solidFill>
                <a:latin typeface="Arial" panose="020B0604020202020204" pitchFamily="34" charset="0"/>
                <a:cs typeface="Arial" panose="020B0604020202020204" pitchFamily="34" charset="0"/>
              </a:rPr>
              <a:t>malades</a:t>
            </a:r>
            <a:r>
              <a:rPr lang="en-US" sz="2000" b="0" dirty="0">
                <a:solidFill>
                  <a:schemeClr val="bg2"/>
                </a:solidFill>
                <a:latin typeface="Arial" panose="020B0604020202020204" pitchFamily="34" charset="0"/>
                <a:cs typeface="Arial" panose="020B0604020202020204" pitchFamily="34" charset="0"/>
              </a:rPr>
              <a:t> </a:t>
            </a:r>
            <a:r>
              <a:rPr lang="en-US" sz="2000" b="0" dirty="0" err="1">
                <a:solidFill>
                  <a:schemeClr val="bg2"/>
                </a:solidFill>
                <a:latin typeface="Arial" panose="020B0604020202020204" pitchFamily="34" charset="0"/>
                <a:cs typeface="Arial" panose="020B0604020202020204" pitchFamily="34" charset="0"/>
              </a:rPr>
              <a:t>qu’il</a:t>
            </a:r>
            <a:r>
              <a:rPr lang="en-US" sz="2000" b="0" dirty="0">
                <a:solidFill>
                  <a:schemeClr val="bg2"/>
                </a:solidFill>
                <a:latin typeface="Arial" panose="020B0604020202020204" pitchFamily="34" charset="0"/>
                <a:cs typeface="Arial" panose="020B0604020202020204" pitchFamily="34" charset="0"/>
              </a:rPr>
              <a:t> </a:t>
            </a:r>
            <a:r>
              <a:rPr lang="en-US" sz="2000" b="0" dirty="0" err="1">
                <a:solidFill>
                  <a:schemeClr val="bg2"/>
                </a:solidFill>
                <a:latin typeface="Arial" panose="020B0604020202020204" pitchFamily="34" charset="0"/>
                <a:cs typeface="Arial" panose="020B0604020202020204" pitchFamily="34" charset="0"/>
              </a:rPr>
              <a:t>valait</a:t>
            </a:r>
            <a:r>
              <a:rPr lang="en-US" sz="2000" b="0" dirty="0">
                <a:solidFill>
                  <a:schemeClr val="bg2"/>
                </a:solidFill>
                <a:latin typeface="Arial" panose="020B0604020202020204" pitchFamily="34" charset="0"/>
                <a:cs typeface="Arial" panose="020B0604020202020204" pitchFamily="34" charset="0"/>
              </a:rPr>
              <a:t> </a:t>
            </a:r>
            <a:r>
              <a:rPr lang="en-US" sz="2000" b="0" dirty="0" err="1">
                <a:solidFill>
                  <a:schemeClr val="bg2"/>
                </a:solidFill>
                <a:latin typeface="Arial" panose="020B0604020202020204" pitchFamily="34" charset="0"/>
                <a:cs typeface="Arial" panose="020B0604020202020204" pitchFamily="34" charset="0"/>
              </a:rPr>
              <a:t>mieux</a:t>
            </a:r>
            <a:r>
              <a:rPr lang="en-US" sz="2000" b="0" dirty="0">
                <a:solidFill>
                  <a:schemeClr val="bg2"/>
                </a:solidFill>
                <a:latin typeface="Arial" panose="020B0604020202020204" pitchFamily="34" charset="0"/>
                <a:cs typeface="Arial" panose="020B0604020202020204" pitchFamily="34" charset="0"/>
              </a:rPr>
              <a:t> bien </a:t>
            </a:r>
            <a:r>
              <a:rPr lang="en-US" sz="2000" b="0" dirty="0" err="1">
                <a:solidFill>
                  <a:schemeClr val="bg2"/>
                </a:solidFill>
                <a:latin typeface="Arial" panose="020B0604020202020204" pitchFamily="34" charset="0"/>
                <a:cs typeface="Arial" panose="020B0604020202020204" pitchFamily="34" charset="0"/>
              </a:rPr>
              <a:t>traiter</a:t>
            </a:r>
            <a:r>
              <a:rPr lang="en-US" sz="2000" b="0" dirty="0">
                <a:solidFill>
                  <a:schemeClr val="bg2"/>
                </a:solidFill>
                <a:latin typeface="Arial" panose="020B0604020202020204" pitchFamily="34" charset="0"/>
                <a:cs typeface="Arial" panose="020B0604020202020204" pitchFamily="34" charset="0"/>
              </a:rPr>
              <a:t>. Il </a:t>
            </a:r>
            <a:r>
              <a:rPr lang="en-US" sz="2000" b="0" dirty="0" err="1">
                <a:solidFill>
                  <a:schemeClr val="bg2"/>
                </a:solidFill>
                <a:latin typeface="Arial" panose="020B0604020202020204" pitchFamily="34" charset="0"/>
                <a:cs typeface="Arial" panose="020B0604020202020204" pitchFamily="34" charset="0"/>
              </a:rPr>
              <a:t>offrit</a:t>
            </a:r>
            <a:r>
              <a:rPr lang="en-US" sz="2000" b="0" dirty="0">
                <a:solidFill>
                  <a:schemeClr val="bg2"/>
                </a:solidFill>
                <a:latin typeface="Arial" panose="020B0604020202020204" pitchFamily="34" charset="0"/>
                <a:cs typeface="Arial" panose="020B0604020202020204" pitchFamily="34" charset="0"/>
              </a:rPr>
              <a:t> le </a:t>
            </a:r>
            <a:r>
              <a:rPr lang="en-US" sz="2000" b="0" dirty="0" err="1">
                <a:solidFill>
                  <a:schemeClr val="bg2"/>
                </a:solidFill>
                <a:latin typeface="Arial" panose="020B0604020202020204" pitchFamily="34" charset="0"/>
                <a:cs typeface="Arial" panose="020B0604020202020204" pitchFamily="34" charset="0"/>
              </a:rPr>
              <a:t>gîte</a:t>
            </a:r>
            <a:r>
              <a:rPr lang="en-US" sz="2000" b="0" dirty="0">
                <a:solidFill>
                  <a:schemeClr val="bg2"/>
                </a:solidFill>
                <a:latin typeface="Arial" panose="020B0604020202020204" pitchFamily="34" charset="0"/>
                <a:cs typeface="Arial" panose="020B0604020202020204" pitchFamily="34" charset="0"/>
              </a:rPr>
              <a:t> </a:t>
            </a:r>
            <a:r>
              <a:rPr lang="en-US" sz="2000" b="0" dirty="0" err="1">
                <a:solidFill>
                  <a:schemeClr val="bg2"/>
                </a:solidFill>
                <a:latin typeface="Arial" panose="020B0604020202020204" pitchFamily="34" charset="0"/>
                <a:cs typeface="Arial" panose="020B0604020202020204" pitchFamily="34" charset="0"/>
              </a:rPr>
              <a:t>à</a:t>
            </a:r>
            <a:r>
              <a:rPr lang="en-US" sz="2000" b="0" dirty="0">
                <a:solidFill>
                  <a:schemeClr val="bg2"/>
                </a:solidFill>
                <a:latin typeface="Arial" panose="020B0604020202020204" pitchFamily="34" charset="0"/>
                <a:cs typeface="Arial" panose="020B0604020202020204" pitchFamily="34" charset="0"/>
              </a:rPr>
              <a:t> </a:t>
            </a:r>
            <a:r>
              <a:rPr lang="en-US" sz="2000" b="0" dirty="0" err="1">
                <a:solidFill>
                  <a:schemeClr val="bg2"/>
                </a:solidFill>
                <a:latin typeface="Arial" panose="020B0604020202020204" pitchFamily="34" charset="0"/>
                <a:cs typeface="Arial" panose="020B0604020202020204" pitchFamily="34" charset="0"/>
              </a:rPr>
              <a:t>quelques</a:t>
            </a:r>
            <a:r>
              <a:rPr lang="en-US" sz="2000" b="0" dirty="0">
                <a:solidFill>
                  <a:schemeClr val="bg2"/>
                </a:solidFill>
                <a:latin typeface="Arial" panose="020B0604020202020204" pitchFamily="34" charset="0"/>
                <a:cs typeface="Arial" panose="020B0604020202020204" pitchFamily="34" charset="0"/>
              </a:rPr>
              <a:t> uns.</a:t>
            </a:r>
            <a:br>
              <a:rPr lang="en-US" sz="2000" b="0" dirty="0">
                <a:solidFill>
                  <a:schemeClr val="bg2"/>
                </a:solidFill>
                <a:latin typeface="Arial" panose="020B0604020202020204" pitchFamily="34" charset="0"/>
                <a:cs typeface="Arial" panose="020B0604020202020204" pitchFamily="34" charset="0"/>
              </a:rPr>
            </a:br>
            <a:br>
              <a:rPr lang="en-US" sz="2000" b="0" dirty="0">
                <a:solidFill>
                  <a:schemeClr val="bg2"/>
                </a:solidFill>
                <a:latin typeface="Arial" panose="020B0604020202020204" pitchFamily="34" charset="0"/>
                <a:cs typeface="Arial" panose="020B0604020202020204" pitchFamily="34" charset="0"/>
              </a:rPr>
            </a:br>
            <a:r>
              <a:rPr lang="en-US" sz="2000" b="0" dirty="0">
                <a:solidFill>
                  <a:schemeClr val="bg2"/>
                </a:solidFill>
                <a:latin typeface="Arial" panose="020B0604020202020204" pitchFamily="34" charset="0"/>
                <a:cs typeface="Arial" panose="020B0604020202020204" pitchFamily="34" charset="0"/>
              </a:rPr>
              <a:t>Freud </a:t>
            </a:r>
            <a:r>
              <a:rPr lang="en-US" sz="2000" b="0" dirty="0" err="1">
                <a:solidFill>
                  <a:schemeClr val="bg2"/>
                </a:solidFill>
                <a:latin typeface="Arial" panose="020B0604020202020204" pitchFamily="34" charset="0"/>
                <a:cs typeface="Arial" panose="020B0604020202020204" pitchFamily="34" charset="0"/>
              </a:rPr>
              <a:t>arriva</a:t>
            </a:r>
            <a:r>
              <a:rPr lang="en-US" sz="2000" b="0" dirty="0">
                <a:solidFill>
                  <a:schemeClr val="bg2"/>
                </a:solidFill>
                <a:latin typeface="Arial" panose="020B0604020202020204" pitchFamily="34" charset="0"/>
                <a:cs typeface="Arial" panose="020B0604020202020204" pitchFamily="34" charset="0"/>
              </a:rPr>
              <a:t> </a:t>
            </a:r>
            <a:r>
              <a:rPr lang="en-US" sz="2000" b="0" dirty="0" err="1">
                <a:solidFill>
                  <a:schemeClr val="bg2"/>
                </a:solidFill>
                <a:latin typeface="Arial" panose="020B0604020202020204" pitchFamily="34" charset="0"/>
                <a:cs typeface="Arial" panose="020B0604020202020204" pitchFamily="34" charset="0"/>
              </a:rPr>
              <a:t>bientôt</a:t>
            </a:r>
            <a:r>
              <a:rPr lang="en-US" sz="2000" b="0" dirty="0">
                <a:solidFill>
                  <a:schemeClr val="bg2"/>
                </a:solidFill>
                <a:latin typeface="Arial" panose="020B0604020202020204" pitchFamily="34" charset="0"/>
                <a:cs typeface="Arial" panose="020B0604020202020204" pitchFamily="34" charset="0"/>
              </a:rPr>
              <a:t>, et on </a:t>
            </a:r>
            <a:r>
              <a:rPr lang="en-US" sz="2000" b="0" dirty="0" err="1">
                <a:solidFill>
                  <a:schemeClr val="bg2"/>
                </a:solidFill>
                <a:latin typeface="Arial" panose="020B0604020202020204" pitchFamily="34" charset="0"/>
                <a:cs typeface="Arial" panose="020B0604020202020204" pitchFamily="34" charset="0"/>
              </a:rPr>
              <a:t>connaît</a:t>
            </a:r>
            <a:r>
              <a:rPr lang="en-US" sz="2000" b="0" dirty="0">
                <a:solidFill>
                  <a:schemeClr val="bg2"/>
                </a:solidFill>
                <a:latin typeface="Arial" panose="020B0604020202020204" pitchFamily="34" charset="0"/>
                <a:cs typeface="Arial" panose="020B0604020202020204" pitchFamily="34" charset="0"/>
              </a:rPr>
              <a:t> la suite… </a:t>
            </a:r>
            <a:r>
              <a:rPr lang="en-US" sz="2000" b="0" dirty="0" err="1">
                <a:solidFill>
                  <a:schemeClr val="bg2"/>
                </a:solidFill>
                <a:latin typeface="Arial" panose="020B0604020202020204" pitchFamily="34" charset="0"/>
                <a:cs typeface="Arial" panose="020B0604020202020204" pitchFamily="34" charset="0"/>
              </a:rPr>
              <a:t>ou</a:t>
            </a:r>
            <a:r>
              <a:rPr lang="en-US" sz="2000" b="0" dirty="0">
                <a:solidFill>
                  <a:schemeClr val="bg2"/>
                </a:solidFill>
                <a:latin typeface="Arial" panose="020B0604020202020204" pitchFamily="34" charset="0"/>
                <a:cs typeface="Arial" panose="020B0604020202020204" pitchFamily="34" charset="0"/>
              </a:rPr>
              <a:t> </a:t>
            </a:r>
            <a:r>
              <a:rPr lang="en-US" sz="2000" b="0" dirty="0" err="1">
                <a:solidFill>
                  <a:schemeClr val="bg2"/>
                </a:solidFill>
                <a:latin typeface="Arial" panose="020B0604020202020204" pitchFamily="34" charset="0"/>
                <a:cs typeface="Arial" panose="020B0604020202020204" pitchFamily="34" charset="0"/>
              </a:rPr>
              <a:t>sinon</a:t>
            </a:r>
            <a:r>
              <a:rPr lang="en-US" sz="2000" b="0" dirty="0">
                <a:solidFill>
                  <a:schemeClr val="bg2"/>
                </a:solidFill>
                <a:latin typeface="Arial" panose="020B0604020202020204" pitchFamily="34" charset="0"/>
                <a:cs typeface="Arial" panose="020B0604020202020204" pitchFamily="34" charset="0"/>
              </a:rPr>
              <a:t> </a:t>
            </a:r>
            <a:r>
              <a:rPr lang="en-US" sz="2000" b="0" dirty="0" err="1">
                <a:solidFill>
                  <a:schemeClr val="bg2"/>
                </a:solidFill>
                <a:latin typeface="Arial" panose="020B0604020202020204" pitchFamily="34" charset="0"/>
                <a:cs typeface="Arial" panose="020B0604020202020204" pitchFamily="34" charset="0"/>
              </a:rPr>
              <a:t>elle</a:t>
            </a:r>
            <a:r>
              <a:rPr lang="en-US" sz="2000" b="0" dirty="0">
                <a:solidFill>
                  <a:schemeClr val="bg2"/>
                </a:solidFill>
                <a:latin typeface="Arial" panose="020B0604020202020204" pitchFamily="34" charset="0"/>
                <a:cs typeface="Arial" panose="020B0604020202020204" pitchFamily="34" charset="0"/>
              </a:rPr>
              <a:t> </a:t>
            </a:r>
            <a:r>
              <a:rPr lang="en-US" sz="2000" b="0" dirty="0" err="1">
                <a:solidFill>
                  <a:schemeClr val="bg2"/>
                </a:solidFill>
                <a:latin typeface="Arial" panose="020B0604020202020204" pitchFamily="34" charset="0"/>
                <a:cs typeface="Arial" panose="020B0604020202020204" pitchFamily="34" charset="0"/>
              </a:rPr>
              <a:t>est</a:t>
            </a:r>
            <a:r>
              <a:rPr lang="en-US" sz="2000" b="0" dirty="0">
                <a:solidFill>
                  <a:schemeClr val="bg2"/>
                </a:solidFill>
                <a:latin typeface="Arial" panose="020B0604020202020204" pitchFamily="34" charset="0"/>
                <a:cs typeface="Arial" panose="020B0604020202020204" pitchFamily="34" charset="0"/>
              </a:rPr>
              <a:t> dans les pages qui </a:t>
            </a:r>
            <a:r>
              <a:rPr lang="en-US" sz="2000" b="0" dirty="0" err="1">
                <a:solidFill>
                  <a:schemeClr val="bg2"/>
                </a:solidFill>
                <a:latin typeface="Arial" panose="020B0604020202020204" pitchFamily="34" charset="0"/>
                <a:cs typeface="Arial" panose="020B0604020202020204" pitchFamily="34" charset="0"/>
              </a:rPr>
              <a:t>suivent</a:t>
            </a:r>
            <a:r>
              <a:rPr lang="en-US" sz="2000" b="0" dirty="0">
                <a:solidFill>
                  <a:schemeClr val="bg2"/>
                </a:solidFill>
                <a:latin typeface="Arial" panose="020B0604020202020204" pitchFamily="34" charset="0"/>
                <a:cs typeface="Arial" panose="020B0604020202020204" pitchFamily="34" charset="0"/>
              </a:rPr>
              <a:t>!</a:t>
            </a:r>
          </a:p>
        </p:txBody>
      </p:sp>
      <p:pic>
        <p:nvPicPr>
          <p:cNvPr id="3" name="Image 2">
            <a:extLst>
              <a:ext uri="{FF2B5EF4-FFF2-40B4-BE49-F238E27FC236}">
                <a16:creationId xmlns:a16="http://schemas.microsoft.com/office/drawing/2014/main" id="{94F7B288-FD03-7B44-86A8-934A50597EB7}"/>
              </a:ext>
            </a:extLst>
          </p:cNvPr>
          <p:cNvPicPr>
            <a:picLocks noChangeAspect="1"/>
          </p:cNvPicPr>
          <p:nvPr/>
        </p:nvPicPr>
        <p:blipFill rotWithShape="1">
          <a:blip r:embed="rId4"/>
          <a:srcRect r="-3" b="24043"/>
          <a:stretch/>
        </p:blipFill>
        <p:spPr>
          <a:xfrm>
            <a:off x="7815431" y="1741919"/>
            <a:ext cx="4376569" cy="4425696"/>
          </a:xfrm>
          <a:prstGeom prst="rect">
            <a:avLst/>
          </a:prstGeom>
        </p:spPr>
      </p:pic>
      <p:sp>
        <p:nvSpPr>
          <p:cNvPr id="56" name="Rectangle 55">
            <a:extLst>
              <a:ext uri="{FF2B5EF4-FFF2-40B4-BE49-F238E27FC236}">
                <a16:creationId xmlns:a16="http://schemas.microsoft.com/office/drawing/2014/main" id="{BB57D892-A065-4003-93F3-65AB1A248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746954"/>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985AAE23-FCB6-4663-907C-0110B0FDC5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6167615"/>
            <a:ext cx="7759826"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BEA1DA1C-6CE0-4AE4-918F-CC0E685C5F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99294" y="6167615"/>
            <a:ext cx="4392706" cy="690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9C67C3D3-B919-4C65-907E-45C21C631E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16898"/>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BCBF7BE-192C-47B7-816B-8213C256E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057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ZoneTexte 37">
            <a:extLst>
              <a:ext uri="{FF2B5EF4-FFF2-40B4-BE49-F238E27FC236}">
                <a16:creationId xmlns:a16="http://schemas.microsoft.com/office/drawing/2014/main" id="{0BD91306-D041-9244-AE63-7A5F05388D6B}"/>
              </a:ext>
            </a:extLst>
          </p:cNvPr>
          <p:cNvSpPr txBox="1"/>
          <p:nvPr/>
        </p:nvSpPr>
        <p:spPr>
          <a:xfrm>
            <a:off x="9481930" y="288235"/>
            <a:ext cx="2454966" cy="307777"/>
          </a:xfrm>
          <a:prstGeom prst="rect">
            <a:avLst/>
          </a:prstGeom>
          <a:noFill/>
        </p:spPr>
        <p:txBody>
          <a:bodyPr wrap="square" rtlCol="0">
            <a:spAutoFit/>
          </a:bodyPr>
          <a:lstStyle/>
          <a:p>
            <a:r>
              <a:rPr lang="fr-FR" sz="1400" b="1" dirty="0">
                <a:solidFill>
                  <a:srgbClr val="00B0F0"/>
                </a:solidFill>
              </a:rPr>
              <a:t>Notes de cours p. 7</a:t>
            </a:r>
          </a:p>
        </p:txBody>
      </p:sp>
      <p:pic>
        <p:nvPicPr>
          <p:cNvPr id="5" name="Son enregistré" descr="Son enregistré">
            <a:hlinkClick r:id="" action="ppaction://media"/>
            <a:extLst>
              <a:ext uri="{FF2B5EF4-FFF2-40B4-BE49-F238E27FC236}">
                <a16:creationId xmlns:a16="http://schemas.microsoft.com/office/drawing/2014/main" id="{6861FC19-3BF4-D946-B6BD-8E6D93A5742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74291" y="6045200"/>
            <a:ext cx="812800" cy="812800"/>
          </a:xfrm>
          <a:prstGeom prst="rect">
            <a:avLst/>
          </a:prstGeom>
        </p:spPr>
      </p:pic>
    </p:spTree>
    <p:extLst>
      <p:ext uri="{BB962C8B-B14F-4D97-AF65-F5344CB8AC3E}">
        <p14:creationId xmlns:p14="http://schemas.microsoft.com/office/powerpoint/2010/main" val="37404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027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ShojiVTI">
  <a:themeElements>
    <a:clrScheme name="Bleu">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ojiVTI" id="{00D0DDEB-E771-48E5-9E96-0647434F08B1}" vid="{9D22D596-7FD0-4F89-958C-AD79A0949111}"/>
    </a:ext>
  </a:extLst>
</a:theme>
</file>

<file path=docProps/app.xml><?xml version="1.0" encoding="utf-8"?>
<Properties xmlns="http://schemas.openxmlformats.org/officeDocument/2006/extended-properties" xmlns:vt="http://schemas.openxmlformats.org/officeDocument/2006/docPropsVTypes">
  <TotalTime>942</TotalTime>
  <Words>354</Words>
  <Application>Microsoft Macintosh PowerPoint</Application>
  <PresentationFormat>Grand écran</PresentationFormat>
  <Paragraphs>14</Paragraphs>
  <Slides>8</Slides>
  <Notes>0</Notes>
  <HiddenSlides>0</HiddenSlides>
  <MMClips>6</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8</vt:i4>
      </vt:variant>
    </vt:vector>
  </HeadingPairs>
  <TitlesOfParts>
    <vt:vector size="12" baseType="lpstr">
      <vt:lpstr>Meiryo</vt:lpstr>
      <vt:lpstr>Arial</vt:lpstr>
      <vt:lpstr>Corbel</vt:lpstr>
      <vt:lpstr>ShojiVTI</vt:lpstr>
      <vt:lpstr>Court historique des traitements psychiatriques précédant l’arrivée des grandes approches en psychothérapie </vt:lpstr>
      <vt:lpstr>Entre 1250 et 1750 Les personnes atteintes de problèmes de santé mentale (« malades mentaux ») sont considérées comme des sorciers possédés par des démons. La seule façon de les éliminer « efficacement » est alors de les brûler vifs. On estime à 1000 000 le nombre de personnes ainsi tuées.  Anecdote : lorsqu’un homme était brûlé ainsi, sa femme devait l’accompagner sur le bûcher. </vt:lpstr>
      <vt:lpstr>Vers les années 1800, sont nées les études anatomiques, donc la phrénologie (Lombroso). A cette époque, on croyait que la forme du crâne pouvait servir de diagnostic fiable pour déclarer quelqu’un « fou » ou « criminel dangereux ». Ces personnes étaient alors systématiquement mises aux fers.</vt:lpstr>
      <vt:lpstr>Présentation PowerPoint</vt:lpstr>
      <vt:lpstr>Présentation PowerPoint</vt:lpstr>
      <vt:lpstr>Vers 1850, on assista à la naissance de l’ergothérapie (à l’époque, il s’agissait de faire travailler de force les « patients » : traitement qui était sensé avoir une valeur thérapeutique. En fait, on vidait les « patients » de leur énergie et ils étaient alors plus calmes (les profits du travail revenaient aux intervenants, bien entendu).</vt:lpstr>
      <vt:lpstr>Entre 1930-1940,  sont nées les « thérapies » de type chimique (injections de térébenthine, entre autres) et les électrochocs. Mêmes résultats : les « patients » étaient ensuite beaucoup plus calmes (!!!!!!). Arriva ensuite la pharmacothérapie, en constante évolution, surtout depuis les années 50.</vt:lpstr>
      <vt:lpstr>Philippe Pinel (1745-1826), un français, fut le premier à considérer les personnes troublées comme des malades qu’il valait mieux bien traiter. Il offrit le gîte à quelques uns.  Freud arriva bientôt, et on connaît la suite… ou sinon elle est dans les pages qui suivent!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Court historique des traitements psychiatriques précédant l’arrivée des grandes approches en psychothérapie </dc:title>
  <dc:creator>Chantal Arbour</dc:creator>
  <cp:lastModifiedBy>Chantal Arbour</cp:lastModifiedBy>
  <cp:revision>9</cp:revision>
  <dcterms:created xsi:type="dcterms:W3CDTF">2020-09-03T23:10:11Z</dcterms:created>
  <dcterms:modified xsi:type="dcterms:W3CDTF">2020-09-04T14:53:10Z</dcterms:modified>
</cp:coreProperties>
</file>