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7" r:id="rId9"/>
    <p:sldId id="264" r:id="rId10"/>
    <p:sldId id="268" r:id="rId11"/>
    <p:sldId id="265" r:id="rId12"/>
    <p:sldId id="269" r:id="rId13"/>
    <p:sldId id="266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fr-CA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fr-CA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10/17/20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5406E9-AB66-1341-982D-5B6F9EC14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0" y="3268544"/>
            <a:ext cx="10572000" cy="2971051"/>
          </a:xfrm>
        </p:spPr>
        <p:txBody>
          <a:bodyPr/>
          <a:lstStyle/>
          <a:p>
            <a:r>
              <a:rPr lang="fr-CA" dirty="0"/>
              <a:t>Le tableau de </a:t>
            </a:r>
            <a:br>
              <a:rPr lang="fr-CA" dirty="0"/>
            </a:br>
            <a:r>
              <a:rPr lang="fr-CA" dirty="0"/>
              <a:t>renforcement:</a:t>
            </a:r>
            <a:br>
              <a:rPr lang="fr-CA" dirty="0"/>
            </a:br>
            <a:r>
              <a:rPr lang="fr-CA" dirty="0"/>
              <a:t>un outil </a:t>
            </a:r>
            <a:br>
              <a:rPr lang="fr-CA" dirty="0"/>
            </a:br>
            <a:r>
              <a:rPr lang="fr-CA" dirty="0"/>
              <a:t>incontournable </a:t>
            </a:r>
            <a:br>
              <a:rPr lang="fr-CA" dirty="0"/>
            </a:br>
            <a:r>
              <a:rPr lang="fr-CA" dirty="0"/>
              <a:t>du TES</a:t>
            </a:r>
            <a:br>
              <a:rPr lang="fr-CA" dirty="0"/>
            </a:br>
            <a:br>
              <a:rPr lang="fr-CA" dirty="0"/>
            </a:b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52B9420-70A4-3346-90EF-2D45092C9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6"/>
            <a:ext cx="10572000" cy="1050379"/>
          </a:xfrm>
        </p:spPr>
        <p:txBody>
          <a:bodyPr>
            <a:normAutofit/>
          </a:bodyPr>
          <a:lstStyle/>
          <a:p>
            <a:r>
              <a:rPr lang="fr-CA" dirty="0"/>
              <a:t>Tutoriel créé par Chantal Arbour</a:t>
            </a:r>
          </a:p>
          <a:p>
            <a:r>
              <a:rPr lang="fr-CA" dirty="0"/>
              <a:t>Approches et techniques d’intervention</a:t>
            </a:r>
          </a:p>
        </p:txBody>
      </p:sp>
      <p:pic>
        <p:nvPicPr>
          <p:cNvPr id="4" name="Image 3" descr="Merici_logo coolégial privé_RVB">
            <a:extLst>
              <a:ext uri="{FF2B5EF4-FFF2-40B4-BE49-F238E27FC236}">
                <a16:creationId xmlns:a16="http://schemas.microsoft.com/office/drawing/2014/main" id="{3ED14179-FD1E-CB4A-B5CE-917B50970F2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7253416" y="4893277"/>
            <a:ext cx="4938584" cy="1964724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1CB07F3-023D-884B-A924-E1430DD16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442" y="652593"/>
            <a:ext cx="3975272" cy="4046899"/>
          </a:xfrm>
          <a:prstGeom prst="rect">
            <a:avLst/>
          </a:prstGeom>
        </p:spPr>
      </p:pic>
      <p:pic>
        <p:nvPicPr>
          <p:cNvPr id="8" name="Son enregistré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3C7E2AED-CD06-C348-874E-04CBD2B5A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8626" y="52837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">
            <a:extLst>
              <a:ext uri="{FF2B5EF4-FFF2-40B4-BE49-F238E27FC236}">
                <a16:creationId xmlns:a16="http://schemas.microsoft.com/office/drawing/2014/main" id="{DA9A1ACB-4ECA-4EAE-AEAB-CE9C8C01E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C074F-1270-1F48-8342-C6C6E02F0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>
                <a:solidFill>
                  <a:srgbClr val="FF0000"/>
                </a:solidFill>
              </a:rPr>
              <a:t>Travail # 6: </a:t>
            </a:r>
            <a:r>
              <a:rPr lang="en-US" sz="3400" dirty="0" err="1">
                <a:solidFill>
                  <a:srgbClr val="FF0000"/>
                </a:solidFill>
              </a:rPr>
              <a:t>Offrir</a:t>
            </a:r>
            <a:r>
              <a:rPr lang="en-US" sz="3400" dirty="0">
                <a:solidFill>
                  <a:srgbClr val="FF0000"/>
                </a:solidFill>
              </a:rPr>
              <a:t> des </a:t>
            </a:r>
            <a:r>
              <a:rPr lang="en-US" sz="3400" dirty="0" err="1">
                <a:solidFill>
                  <a:srgbClr val="FF0000"/>
                </a:solidFill>
              </a:rPr>
              <a:t>privilèges</a:t>
            </a:r>
            <a:r>
              <a:rPr lang="en-US" sz="3400" dirty="0">
                <a:solidFill>
                  <a:srgbClr val="FF0000"/>
                </a:solidFill>
              </a:rPr>
              <a:t>, pas des </a:t>
            </a:r>
            <a:r>
              <a:rPr lang="en-US" sz="3400" dirty="0" err="1">
                <a:solidFill>
                  <a:srgbClr val="FF0000"/>
                </a:solidFill>
              </a:rPr>
              <a:t>babioles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75D3A2-B106-F74A-84AA-CB7186ED1F7A}"/>
              </a:ext>
            </a:extLst>
          </p:cNvPr>
          <p:cNvSpPr txBox="1"/>
          <p:nvPr/>
        </p:nvSpPr>
        <p:spPr>
          <a:xfrm>
            <a:off x="705678" y="2413000"/>
            <a:ext cx="7312255" cy="4077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dirty="0" err="1"/>
              <a:t>Cette</a:t>
            </a:r>
            <a:r>
              <a:rPr lang="en-US" sz="2000" dirty="0"/>
              <a:t> </a:t>
            </a:r>
            <a:r>
              <a:rPr lang="en-US" sz="2000" dirty="0" err="1"/>
              <a:t>règle</a:t>
            </a:r>
            <a:r>
              <a:rPr lang="en-US" sz="2000" dirty="0"/>
              <a:t> </a:t>
            </a:r>
            <a:r>
              <a:rPr lang="en-US" sz="2000" dirty="0" err="1"/>
              <a:t>est</a:t>
            </a:r>
            <a:r>
              <a:rPr lang="en-US" sz="2000" dirty="0"/>
              <a:t> </a:t>
            </a:r>
            <a:r>
              <a:rPr lang="en-US" sz="2000" dirty="0" err="1"/>
              <a:t>très</a:t>
            </a:r>
            <a:r>
              <a:rPr lang="en-US" sz="2000" dirty="0"/>
              <a:t> </a:t>
            </a:r>
            <a:r>
              <a:rPr lang="en-US" sz="2000" dirty="0" err="1"/>
              <a:t>importante</a:t>
            </a:r>
            <a:r>
              <a:rPr lang="en-US" sz="2000" dirty="0"/>
              <a:t>. </a:t>
            </a:r>
            <a:r>
              <a:rPr lang="en-US" sz="2000" b="1" dirty="0">
                <a:solidFill>
                  <a:srgbClr val="FFFF00"/>
                </a:solidFill>
              </a:rPr>
              <a:t>Il </a:t>
            </a:r>
            <a:r>
              <a:rPr lang="en-US" sz="2000" b="1" dirty="0" err="1">
                <a:solidFill>
                  <a:srgbClr val="FFFF00"/>
                </a:solidFill>
              </a:rPr>
              <a:t>est</a:t>
            </a:r>
            <a:r>
              <a:rPr lang="en-US" sz="2000" b="1" dirty="0">
                <a:solidFill>
                  <a:srgbClr val="FFFF00"/>
                </a:solidFill>
              </a:rPr>
              <a:t> de loin </a:t>
            </a:r>
            <a:r>
              <a:rPr lang="en-US" sz="2000" b="1" dirty="0" err="1">
                <a:solidFill>
                  <a:srgbClr val="FFFF00"/>
                </a:solidFill>
              </a:rPr>
              <a:t>préférable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d’offrir</a:t>
            </a:r>
            <a:r>
              <a:rPr lang="en-US" sz="2000" b="1" dirty="0">
                <a:solidFill>
                  <a:srgbClr val="FFFF00"/>
                </a:solidFill>
              </a:rPr>
              <a:t> des </a:t>
            </a:r>
            <a:r>
              <a:rPr lang="en-US" sz="2000" b="1" dirty="0" err="1">
                <a:solidFill>
                  <a:srgbClr val="FFFF00"/>
                </a:solidFill>
              </a:rPr>
              <a:t>privilèges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immatériels</a:t>
            </a:r>
            <a:r>
              <a:rPr lang="en-US" sz="2000" dirty="0"/>
              <a:t>, </a:t>
            </a:r>
            <a:r>
              <a:rPr lang="en-US" sz="2000" dirty="0" err="1"/>
              <a:t>comme</a:t>
            </a:r>
            <a:r>
              <a:rPr lang="en-US" sz="2000" dirty="0"/>
              <a:t> des petites </a:t>
            </a:r>
            <a:r>
              <a:rPr lang="en-US" sz="2000" dirty="0" err="1"/>
              <a:t>autorisations</a:t>
            </a:r>
            <a:r>
              <a:rPr lang="en-US" sz="2000" dirty="0"/>
              <a:t> </a:t>
            </a:r>
            <a:r>
              <a:rPr lang="en-US" sz="2000" dirty="0" err="1"/>
              <a:t>spéciales</a:t>
            </a:r>
            <a:r>
              <a:rPr lang="en-US" sz="2000" dirty="0"/>
              <a:t> que </a:t>
            </a:r>
            <a:r>
              <a:rPr lang="en-US" sz="2000" dirty="0" err="1"/>
              <a:t>l’enfant</a:t>
            </a:r>
            <a:r>
              <a:rPr lang="en-US" sz="2000" dirty="0"/>
              <a:t> se </a:t>
            </a:r>
            <a:r>
              <a:rPr lang="en-US" sz="2000" dirty="0" err="1"/>
              <a:t>mérite</a:t>
            </a:r>
            <a:r>
              <a:rPr lang="en-US" sz="2000" dirty="0"/>
              <a:t> et qui </a:t>
            </a:r>
            <a:r>
              <a:rPr lang="en-US" sz="2000" dirty="0" err="1"/>
              <a:t>lui</a:t>
            </a:r>
            <a:r>
              <a:rPr lang="en-US" sz="2000" dirty="0"/>
              <a:t> font </a:t>
            </a:r>
            <a:r>
              <a:rPr lang="en-US" sz="2000" dirty="0" err="1"/>
              <a:t>plaisir</a:t>
            </a:r>
            <a:r>
              <a:rPr lang="en-US" sz="2000" dirty="0"/>
              <a:t>. 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dirty="0"/>
              <a:t>Par </a:t>
            </a:r>
            <a:r>
              <a:rPr lang="en-US" sz="2000" dirty="0" err="1"/>
              <a:t>exemple</a:t>
            </a:r>
            <a:r>
              <a:rPr lang="en-US" sz="2000" dirty="0"/>
              <a:t> un dessert </a:t>
            </a:r>
            <a:r>
              <a:rPr lang="en-US" sz="2000" dirty="0" err="1"/>
              <a:t>spécial</a:t>
            </a:r>
            <a:r>
              <a:rPr lang="en-US" sz="2000" dirty="0"/>
              <a:t>, permission de se </a:t>
            </a:r>
            <a:r>
              <a:rPr lang="en-US" sz="2000" dirty="0" err="1"/>
              <a:t>coucher</a:t>
            </a:r>
            <a:r>
              <a:rPr lang="en-US" sz="2000" dirty="0"/>
              <a:t> plus tard le </a:t>
            </a:r>
            <a:r>
              <a:rPr lang="en-US" sz="2000" dirty="0" err="1"/>
              <a:t>soir</a:t>
            </a:r>
            <a:r>
              <a:rPr lang="en-US" sz="2000" dirty="0"/>
              <a:t> (un jeton = 5 minutes), lecture </a:t>
            </a:r>
            <a:r>
              <a:rPr lang="en-US" sz="2000" dirty="0" err="1"/>
              <a:t>prolongée</a:t>
            </a:r>
            <a:r>
              <a:rPr lang="en-US" sz="2000" dirty="0"/>
              <a:t> </a:t>
            </a:r>
            <a:r>
              <a:rPr lang="en-US" sz="2000" dirty="0" err="1"/>
              <a:t>avant</a:t>
            </a:r>
            <a:r>
              <a:rPr lang="en-US" sz="2000" dirty="0"/>
              <a:t> le dodo de 5 pages, inviter un </a:t>
            </a:r>
            <a:r>
              <a:rPr lang="en-US" sz="2000" dirty="0" err="1"/>
              <a:t>ami</a:t>
            </a:r>
            <a:r>
              <a:rPr lang="en-US" sz="2000" dirty="0"/>
              <a:t> le week-end, sortie </a:t>
            </a:r>
            <a:r>
              <a:rPr lang="en-US" sz="2000" dirty="0" err="1"/>
              <a:t>spéciale</a:t>
            </a:r>
            <a:r>
              <a:rPr lang="en-US" sz="2000" dirty="0"/>
              <a:t>, temps de </a:t>
            </a:r>
            <a:r>
              <a:rPr lang="en-US" sz="2000" dirty="0" err="1"/>
              <a:t>télévision</a:t>
            </a:r>
            <a:r>
              <a:rPr lang="en-US" sz="2000" dirty="0"/>
              <a:t> </a:t>
            </a:r>
            <a:r>
              <a:rPr lang="en-US" sz="2000" dirty="0" err="1"/>
              <a:t>ou</a:t>
            </a:r>
            <a:r>
              <a:rPr lang="en-US" sz="2000" dirty="0"/>
              <a:t> de jeux </a:t>
            </a:r>
            <a:r>
              <a:rPr lang="en-US" sz="2000" dirty="0" err="1"/>
              <a:t>vidéo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FF00"/>
                </a:solidFill>
              </a:rPr>
              <a:t>(</a:t>
            </a:r>
            <a:r>
              <a:rPr lang="en-US" sz="2000" dirty="0" err="1">
                <a:solidFill>
                  <a:srgbClr val="FFFF00"/>
                </a:solidFill>
              </a:rPr>
              <a:t>excellente</a:t>
            </a:r>
            <a:r>
              <a:rPr lang="en-US" sz="2000" dirty="0">
                <a:solidFill>
                  <a:srgbClr val="FFFF00"/>
                </a:solidFill>
              </a:rPr>
              <a:t> occasion </a:t>
            </a:r>
            <a:r>
              <a:rPr lang="en-US" sz="2000" dirty="0" err="1">
                <a:solidFill>
                  <a:srgbClr val="FFFF00"/>
                </a:solidFill>
              </a:rPr>
              <a:t>d’inverser</a:t>
            </a:r>
            <a:r>
              <a:rPr lang="en-US" sz="2000" dirty="0">
                <a:solidFill>
                  <a:srgbClr val="FFFF00"/>
                </a:solidFill>
              </a:rPr>
              <a:t> le </a:t>
            </a:r>
            <a:r>
              <a:rPr lang="en-US" sz="2000" dirty="0" err="1">
                <a:solidFill>
                  <a:srgbClr val="FFFF00"/>
                </a:solidFill>
              </a:rPr>
              <a:t>processus</a:t>
            </a:r>
            <a:r>
              <a:rPr lang="en-US" sz="2000" dirty="0">
                <a:solidFill>
                  <a:srgbClr val="FFFF00"/>
                </a:solidFill>
              </a:rPr>
              <a:t> de punition </a:t>
            </a:r>
            <a:r>
              <a:rPr lang="en-US" sz="2000" dirty="0" err="1">
                <a:solidFill>
                  <a:srgbClr val="FFFF00"/>
                </a:solidFill>
              </a:rPr>
              <a:t>donc</a:t>
            </a:r>
            <a:r>
              <a:rPr lang="en-US" sz="2000" dirty="0">
                <a:solidFill>
                  <a:srgbClr val="FFFF00"/>
                </a:solidFill>
              </a:rPr>
              <a:t> : </a:t>
            </a:r>
            <a:r>
              <a:rPr lang="en-US" sz="2000" dirty="0" err="1">
                <a:solidFill>
                  <a:srgbClr val="FFFF00"/>
                </a:solidFill>
              </a:rPr>
              <a:t>aucun</a:t>
            </a:r>
            <a:r>
              <a:rPr lang="en-US" sz="2000" dirty="0">
                <a:solidFill>
                  <a:srgbClr val="FFFF00"/>
                </a:solidFill>
              </a:rPr>
              <a:t> temps </a:t>
            </a:r>
            <a:r>
              <a:rPr lang="en-US" sz="2000" dirty="0" err="1">
                <a:solidFill>
                  <a:srgbClr val="FFFF00"/>
                </a:solidFill>
              </a:rPr>
              <a:t>d’écran</a:t>
            </a:r>
            <a:r>
              <a:rPr lang="en-US" sz="2000" dirty="0">
                <a:solidFill>
                  <a:srgbClr val="FFFF00"/>
                </a:solidFill>
              </a:rPr>
              <a:t> au </a:t>
            </a:r>
            <a:r>
              <a:rPr lang="en-US" sz="2000" dirty="0" err="1">
                <a:solidFill>
                  <a:srgbClr val="FFFF00"/>
                </a:solidFill>
              </a:rPr>
              <a:t>départ</a:t>
            </a:r>
            <a:r>
              <a:rPr lang="en-US" sz="2000" dirty="0">
                <a:solidFill>
                  <a:srgbClr val="FFFF00"/>
                </a:solidFill>
              </a:rPr>
              <a:t> dans la </a:t>
            </a:r>
            <a:r>
              <a:rPr lang="en-US" sz="2000" dirty="0" err="1">
                <a:solidFill>
                  <a:srgbClr val="FFFF00"/>
                </a:solidFill>
              </a:rPr>
              <a:t>semaine</a:t>
            </a:r>
            <a:r>
              <a:rPr lang="en-US" sz="2000" dirty="0">
                <a:solidFill>
                  <a:srgbClr val="FFFF00"/>
                </a:solidFill>
              </a:rPr>
              <a:t> et </a:t>
            </a:r>
            <a:r>
              <a:rPr lang="en-US" sz="2000" dirty="0" err="1">
                <a:solidFill>
                  <a:srgbClr val="FFFF00"/>
                </a:solidFill>
              </a:rPr>
              <a:t>l’enfant</a:t>
            </a:r>
            <a:r>
              <a:rPr lang="en-US" sz="2000" dirty="0">
                <a:solidFill>
                  <a:srgbClr val="FFFF00"/>
                </a:solidFill>
              </a:rPr>
              <a:t> doit </a:t>
            </a:r>
            <a:r>
              <a:rPr lang="en-US" sz="2000" dirty="0" err="1">
                <a:solidFill>
                  <a:srgbClr val="FFFF00"/>
                </a:solidFill>
              </a:rPr>
              <a:t>gagner</a:t>
            </a:r>
            <a:r>
              <a:rPr lang="en-US" sz="2000" dirty="0">
                <a:solidFill>
                  <a:srgbClr val="FFFF00"/>
                </a:solidFill>
              </a:rPr>
              <a:t> son temps! </a:t>
            </a:r>
            <a:r>
              <a:rPr lang="en-US" sz="2000" dirty="0" err="1">
                <a:solidFill>
                  <a:srgbClr val="FFFF00"/>
                </a:solidFill>
              </a:rPr>
              <a:t>En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somme</a:t>
            </a:r>
            <a:r>
              <a:rPr lang="en-US" sz="2000" dirty="0">
                <a:solidFill>
                  <a:srgbClr val="FFFF00"/>
                </a:solidFill>
              </a:rPr>
              <a:t>, on </a:t>
            </a:r>
            <a:r>
              <a:rPr lang="en-US" sz="2000" dirty="0" err="1">
                <a:solidFill>
                  <a:srgbClr val="FFFF00"/>
                </a:solidFill>
              </a:rPr>
              <a:t>amène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l’enfant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à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mériter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ce</a:t>
            </a:r>
            <a:r>
              <a:rPr lang="en-US" sz="2000" dirty="0">
                <a:solidFill>
                  <a:srgbClr val="FFFF00"/>
                </a:solidFill>
              </a:rPr>
              <a:t> qui </a:t>
            </a:r>
            <a:r>
              <a:rPr lang="en-US" sz="2000" dirty="0" err="1">
                <a:solidFill>
                  <a:srgbClr val="FFFF00"/>
                </a:solidFill>
              </a:rPr>
              <a:t>était</a:t>
            </a:r>
            <a:r>
              <a:rPr lang="en-US" sz="2000" dirty="0">
                <a:solidFill>
                  <a:srgbClr val="FFFF00"/>
                </a:solidFill>
              </a:rPr>
              <a:t> acquis </a:t>
            </a:r>
            <a:r>
              <a:rPr lang="en-US" sz="2000" dirty="0" err="1">
                <a:solidFill>
                  <a:srgbClr val="FFFF00"/>
                </a:solidFill>
              </a:rPr>
              <a:t>avant</a:t>
            </a:r>
            <a:r>
              <a:rPr lang="en-US" sz="2000" dirty="0">
                <a:solidFill>
                  <a:srgbClr val="FFFF00"/>
                </a:solidFill>
              </a:rPr>
              <a:t>).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5A952CB-D2CB-5140-9CEA-2D1B4C27F1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52" r="29463" b="-2"/>
          <a:stretch/>
        </p:blipFill>
        <p:spPr>
          <a:xfrm>
            <a:off x="8466138" y="2413000"/>
            <a:ext cx="2915860" cy="362836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5" name="Son enregistré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2DAE1061-9BFE-A747-BCF9-74B9F1982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5513" y="59817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5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DA9A1ACB-4ECA-4EAE-AEAB-CE9C8C01E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C074F-1270-1F48-8342-C6C6E02F0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Travail # 7: </a:t>
            </a:r>
            <a:r>
              <a:rPr lang="en-US" dirty="0" err="1">
                <a:solidFill>
                  <a:srgbClr val="FFFF00"/>
                </a:solidFill>
              </a:rPr>
              <a:t>Trouver</a:t>
            </a:r>
            <a:r>
              <a:rPr lang="en-US" dirty="0">
                <a:solidFill>
                  <a:srgbClr val="FFFF00"/>
                </a:solidFill>
              </a:rPr>
              <a:t> les bons leviers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2E61C99-C7AC-964B-9D4A-0FE43E39D0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7" r="11264" b="-3"/>
          <a:stretch/>
        </p:blipFill>
        <p:spPr>
          <a:xfrm>
            <a:off x="960438" y="2413000"/>
            <a:ext cx="2913062" cy="362836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375D3A2-B106-F74A-84AA-CB7186ED1F7A}"/>
              </a:ext>
            </a:extLst>
          </p:cNvPr>
          <p:cNvSpPr txBox="1"/>
          <p:nvPr/>
        </p:nvSpPr>
        <p:spPr>
          <a:xfrm>
            <a:off x="4330699" y="2413000"/>
            <a:ext cx="7052733" cy="363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dirty="0"/>
              <a:t>La </a:t>
            </a:r>
            <a:r>
              <a:rPr lang="en-US" sz="2000" dirty="0" err="1"/>
              <a:t>récompense</a:t>
            </a:r>
            <a:r>
              <a:rPr lang="en-US" sz="2000" dirty="0"/>
              <a:t> </a:t>
            </a:r>
            <a:r>
              <a:rPr lang="en-US" sz="2000" dirty="0" err="1"/>
              <a:t>est</a:t>
            </a:r>
            <a:r>
              <a:rPr lang="en-US" sz="2000" dirty="0"/>
              <a:t> au </a:t>
            </a:r>
            <a:r>
              <a:rPr lang="en-US" sz="2000" dirty="0" err="1"/>
              <a:t>cœur</a:t>
            </a:r>
            <a:r>
              <a:rPr lang="en-US" sz="2000" dirty="0"/>
              <a:t> du </a:t>
            </a:r>
            <a:r>
              <a:rPr lang="en-US" sz="2000" dirty="0" err="1"/>
              <a:t>système</a:t>
            </a:r>
            <a:r>
              <a:rPr lang="en-US" sz="2000" dirty="0"/>
              <a:t> de </a:t>
            </a:r>
            <a:r>
              <a:rPr lang="en-US" sz="2000" dirty="0" err="1"/>
              <a:t>renforcement</a:t>
            </a:r>
            <a:r>
              <a:rPr lang="en-US" sz="2000" dirty="0"/>
              <a:t>. Pour que </a:t>
            </a:r>
            <a:r>
              <a:rPr lang="en-US" sz="2000" dirty="0" err="1"/>
              <a:t>ce</a:t>
            </a:r>
            <a:r>
              <a:rPr lang="en-US" sz="2000" dirty="0"/>
              <a:t> dernier </a:t>
            </a:r>
            <a:r>
              <a:rPr lang="en-US" sz="2000" dirty="0" err="1"/>
              <a:t>fonctionne</a:t>
            </a:r>
            <a:r>
              <a:rPr lang="en-US" sz="2000" dirty="0"/>
              <a:t>, </a:t>
            </a:r>
            <a:r>
              <a:rPr lang="en-US" sz="2000" b="1" dirty="0">
                <a:solidFill>
                  <a:srgbClr val="FFFF00"/>
                </a:solidFill>
              </a:rPr>
              <a:t>il faut </a:t>
            </a:r>
            <a:r>
              <a:rPr lang="en-US" sz="2000" b="1" dirty="0" err="1">
                <a:solidFill>
                  <a:srgbClr val="FFFF00"/>
                </a:solidFill>
              </a:rPr>
              <a:t>trouver</a:t>
            </a:r>
            <a:r>
              <a:rPr lang="en-US" sz="2000" b="1" dirty="0">
                <a:solidFill>
                  <a:srgbClr val="FFFF00"/>
                </a:solidFill>
              </a:rPr>
              <a:t> un levier </a:t>
            </a:r>
            <a:r>
              <a:rPr lang="en-US" sz="2000" b="1" dirty="0" err="1">
                <a:solidFill>
                  <a:srgbClr val="FFFF00"/>
                </a:solidFill>
              </a:rPr>
              <a:t>suffisamment</a:t>
            </a:r>
            <a:r>
              <a:rPr lang="en-US" sz="2000" b="1" dirty="0">
                <a:solidFill>
                  <a:srgbClr val="FFFF00"/>
                </a:solidFill>
              </a:rPr>
              <a:t> stimulant (puissant) pour inciter </a:t>
            </a:r>
            <a:r>
              <a:rPr lang="en-US" sz="2000" b="1" dirty="0" err="1">
                <a:solidFill>
                  <a:srgbClr val="FFFF00"/>
                </a:solidFill>
              </a:rPr>
              <a:t>l’enfant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à</a:t>
            </a:r>
            <a:r>
              <a:rPr lang="en-US" sz="2000" b="1" dirty="0">
                <a:solidFill>
                  <a:srgbClr val="FFFF00"/>
                </a:solidFill>
              </a:rPr>
              <a:t> se mobiliser et </a:t>
            </a:r>
            <a:r>
              <a:rPr lang="en-US" sz="2000" b="1" dirty="0" err="1">
                <a:solidFill>
                  <a:srgbClr val="FFFF00"/>
                </a:solidFill>
              </a:rPr>
              <a:t>à</a:t>
            </a:r>
            <a:r>
              <a:rPr lang="en-US" sz="2000" b="1" dirty="0">
                <a:solidFill>
                  <a:srgbClr val="FFFF00"/>
                </a:solidFill>
              </a:rPr>
              <a:t> changer son </a:t>
            </a:r>
            <a:r>
              <a:rPr lang="en-US" sz="2000" b="1" dirty="0" err="1">
                <a:solidFill>
                  <a:srgbClr val="FFFF00"/>
                </a:solidFill>
              </a:rPr>
              <a:t>comportement</a:t>
            </a:r>
            <a:r>
              <a:rPr lang="en-US" sz="2000" b="1" dirty="0">
                <a:solidFill>
                  <a:srgbClr val="FFFF00"/>
                </a:solidFill>
              </a:rPr>
              <a:t>.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endParaRPr lang="en-US" dirty="0"/>
          </a:p>
        </p:txBody>
      </p:sp>
      <p:pic>
        <p:nvPicPr>
          <p:cNvPr id="5" name="Son enregistré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E2860D6E-D468-FE4E-A496-762F6B8B5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5598" y="57260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4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6">
            <a:extLst>
              <a:ext uri="{FF2B5EF4-FFF2-40B4-BE49-F238E27FC236}">
                <a16:creationId xmlns:a16="http://schemas.microsoft.com/office/drawing/2014/main" id="{53576798-7F98-4C7F-B6C7-6D41B5A7E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C074F-1270-1F48-8342-C6C6E02F0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Travail # 8: </a:t>
            </a:r>
            <a:r>
              <a:rPr lang="en-US" dirty="0" err="1">
                <a:solidFill>
                  <a:srgbClr val="FF0000"/>
                </a:solidFill>
              </a:rPr>
              <a:t>Viser</a:t>
            </a:r>
            <a:r>
              <a:rPr lang="en-US" dirty="0">
                <a:solidFill>
                  <a:srgbClr val="FF0000"/>
                </a:solidFill>
              </a:rPr>
              <a:t> 80% de </a:t>
            </a:r>
            <a:r>
              <a:rPr lang="en-US" dirty="0" err="1">
                <a:solidFill>
                  <a:srgbClr val="FF0000"/>
                </a:solidFill>
              </a:rPr>
              <a:t>réussite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75D3A2-B106-F74A-84AA-CB7186ED1F7A}"/>
              </a:ext>
            </a:extLst>
          </p:cNvPr>
          <p:cNvSpPr txBox="1"/>
          <p:nvPr/>
        </p:nvSpPr>
        <p:spPr>
          <a:xfrm>
            <a:off x="818713" y="2412999"/>
            <a:ext cx="5452878" cy="3789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b="1" dirty="0">
                <a:solidFill>
                  <a:srgbClr val="FFFF00"/>
                </a:solidFill>
              </a:rPr>
              <a:t>Si </a:t>
            </a:r>
            <a:r>
              <a:rPr lang="en-US" b="1" dirty="0" err="1">
                <a:solidFill>
                  <a:srgbClr val="FFFF00"/>
                </a:solidFill>
              </a:rPr>
              <a:t>l’enfant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réussit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à</a:t>
            </a:r>
            <a:r>
              <a:rPr lang="en-US" b="1" dirty="0">
                <a:solidFill>
                  <a:srgbClr val="FFFF00"/>
                </a:solidFill>
              </a:rPr>
              <a:t> 100% les </a:t>
            </a:r>
            <a:r>
              <a:rPr lang="en-US" b="1" dirty="0" err="1">
                <a:solidFill>
                  <a:srgbClr val="FFFF00"/>
                </a:solidFill>
              </a:rPr>
              <a:t>objectifs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su</a:t>
            </a:r>
            <a:r>
              <a:rPr lang="en-US" b="1" dirty="0">
                <a:solidFill>
                  <a:srgbClr val="FFFF00"/>
                </a:solidFill>
              </a:rPr>
              <a:t> tableau, </a:t>
            </a:r>
            <a:r>
              <a:rPr lang="en-US" b="1" dirty="0" err="1">
                <a:solidFill>
                  <a:srgbClr val="FFFF00"/>
                </a:solidFill>
              </a:rPr>
              <a:t>c’est</a:t>
            </a:r>
            <a:r>
              <a:rPr lang="en-US" b="1" dirty="0">
                <a:solidFill>
                  <a:srgbClr val="FFFF00"/>
                </a:solidFill>
              </a:rPr>
              <a:t> que </a:t>
            </a:r>
            <a:r>
              <a:rPr lang="en-US" b="1" dirty="0" err="1">
                <a:solidFill>
                  <a:srgbClr val="FFFF00"/>
                </a:solidFill>
              </a:rPr>
              <a:t>ces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derniers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étaient</a:t>
            </a:r>
            <a:r>
              <a:rPr lang="en-US" b="1" dirty="0">
                <a:solidFill>
                  <a:srgbClr val="FFFF00"/>
                </a:solidFill>
              </a:rPr>
              <a:t> trop </a:t>
            </a:r>
            <a:r>
              <a:rPr lang="en-US" b="1" dirty="0" err="1">
                <a:solidFill>
                  <a:srgbClr val="FFFF00"/>
                </a:solidFill>
              </a:rPr>
              <a:t>faciles</a:t>
            </a:r>
            <a:r>
              <a:rPr lang="en-US" b="1" dirty="0">
                <a:solidFill>
                  <a:srgbClr val="FFFF00"/>
                </a:solidFill>
              </a:rPr>
              <a:t> : on </a:t>
            </a:r>
            <a:r>
              <a:rPr lang="en-US" b="1" dirty="0" err="1">
                <a:solidFill>
                  <a:srgbClr val="FFFF00"/>
                </a:solidFill>
              </a:rPr>
              <a:t>risque</a:t>
            </a:r>
            <a:r>
              <a:rPr lang="en-US" b="1" dirty="0">
                <a:solidFill>
                  <a:srgbClr val="FFFF00"/>
                </a:solidFill>
              </a:rPr>
              <a:t> de le </a:t>
            </a:r>
            <a:r>
              <a:rPr lang="en-US" b="1" dirty="0" err="1">
                <a:solidFill>
                  <a:srgbClr val="FFFF00"/>
                </a:solidFill>
              </a:rPr>
              <a:t>désintéresser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rapidement</a:t>
            </a:r>
            <a:r>
              <a:rPr lang="en-US" b="1" dirty="0">
                <a:solidFill>
                  <a:srgbClr val="FFFF00"/>
                </a:solidFill>
              </a:rPr>
              <a:t> et on ne </a:t>
            </a:r>
            <a:r>
              <a:rPr lang="en-US" b="1" dirty="0" err="1">
                <a:solidFill>
                  <a:srgbClr val="FFFF00"/>
                </a:solidFill>
              </a:rPr>
              <a:t>travaille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rien</a:t>
            </a:r>
            <a:r>
              <a:rPr lang="en-US" b="1" dirty="0">
                <a:solidFill>
                  <a:srgbClr val="FFFF00"/>
                </a:solidFill>
              </a:rPr>
              <a:t> de pertinent chez </a:t>
            </a:r>
            <a:r>
              <a:rPr lang="en-US" b="1" dirty="0" err="1">
                <a:solidFill>
                  <a:srgbClr val="FFFF00"/>
                </a:solidFill>
              </a:rPr>
              <a:t>lui</a:t>
            </a:r>
            <a:r>
              <a:rPr lang="en-US" b="1" dirty="0">
                <a:solidFill>
                  <a:srgbClr val="FFFF00"/>
                </a:solidFill>
              </a:rPr>
              <a:t>. Un </a:t>
            </a:r>
            <a:r>
              <a:rPr lang="en-US" b="1" dirty="0" err="1">
                <a:solidFill>
                  <a:srgbClr val="FFFF00"/>
                </a:solidFill>
              </a:rPr>
              <a:t>taux</a:t>
            </a:r>
            <a:r>
              <a:rPr lang="en-US" b="1" dirty="0">
                <a:solidFill>
                  <a:srgbClr val="FFFF00"/>
                </a:solidFill>
              </a:rPr>
              <a:t> de </a:t>
            </a:r>
            <a:r>
              <a:rPr lang="en-US" b="1" dirty="0" err="1">
                <a:solidFill>
                  <a:srgbClr val="FFFF00"/>
                </a:solidFill>
              </a:rPr>
              <a:t>réussite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à</a:t>
            </a:r>
            <a:r>
              <a:rPr lang="en-US" b="1" dirty="0">
                <a:solidFill>
                  <a:srgbClr val="FFFF00"/>
                </a:solidFill>
              </a:rPr>
              <a:t> 60% et </a:t>
            </a:r>
            <a:r>
              <a:rPr lang="en-US" b="1" dirty="0" err="1">
                <a:solidFill>
                  <a:srgbClr val="FFFF00"/>
                </a:solidFill>
              </a:rPr>
              <a:t>moins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indique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l’inverse</a:t>
            </a:r>
            <a:r>
              <a:rPr lang="en-US" b="1" dirty="0">
                <a:solidFill>
                  <a:srgbClr val="FFFF00"/>
                </a:solidFill>
              </a:rPr>
              <a:t> et la </a:t>
            </a:r>
            <a:r>
              <a:rPr lang="en-US" b="1" dirty="0" err="1">
                <a:solidFill>
                  <a:srgbClr val="FFFF00"/>
                </a:solidFill>
              </a:rPr>
              <a:t>démotivation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risque</a:t>
            </a:r>
            <a:r>
              <a:rPr lang="en-US" b="1" dirty="0">
                <a:solidFill>
                  <a:srgbClr val="FFFF00"/>
                </a:solidFill>
              </a:rPr>
              <a:t> de </a:t>
            </a:r>
            <a:r>
              <a:rPr lang="en-US" b="1" dirty="0" err="1">
                <a:solidFill>
                  <a:srgbClr val="FFFF00"/>
                </a:solidFill>
              </a:rPr>
              <a:t>survenir</a:t>
            </a:r>
            <a:r>
              <a:rPr lang="en-US" b="1" dirty="0">
                <a:solidFill>
                  <a:srgbClr val="FFFF00"/>
                </a:solidFill>
              </a:rPr>
              <a:t> sans </a:t>
            </a:r>
            <a:r>
              <a:rPr lang="en-US" b="1" dirty="0" err="1">
                <a:solidFill>
                  <a:srgbClr val="FFFF00"/>
                </a:solidFill>
              </a:rPr>
              <a:t>tarder</a:t>
            </a:r>
            <a:r>
              <a:rPr lang="en-US" b="1" dirty="0">
                <a:solidFill>
                  <a:srgbClr val="FFFF00"/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endParaRPr lang="en-US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b="1" dirty="0">
                <a:solidFill>
                  <a:srgbClr val="FFFF00"/>
                </a:solidFill>
              </a:rPr>
              <a:t>Dans la </a:t>
            </a:r>
            <a:r>
              <a:rPr lang="en-US" b="1" dirty="0" err="1">
                <a:solidFill>
                  <a:srgbClr val="FFFF00"/>
                </a:solidFill>
              </a:rPr>
              <a:t>visée</a:t>
            </a:r>
            <a:r>
              <a:rPr lang="en-US" b="1" dirty="0">
                <a:solidFill>
                  <a:srgbClr val="FFFF00"/>
                </a:solidFill>
              </a:rPr>
              <a:t> du 80%, </a:t>
            </a:r>
            <a:r>
              <a:rPr lang="en-US" dirty="0" err="1"/>
              <a:t>l’enfant</a:t>
            </a:r>
            <a:r>
              <a:rPr lang="en-US" dirty="0"/>
              <a:t> </a:t>
            </a:r>
            <a:r>
              <a:rPr lang="en-US" dirty="0" err="1"/>
              <a:t>obtient</a:t>
            </a:r>
            <a:r>
              <a:rPr lang="en-US" dirty="0"/>
              <a:t> son jeton </a:t>
            </a:r>
            <a:r>
              <a:rPr lang="en-US" dirty="0" err="1"/>
              <a:t>ou</a:t>
            </a:r>
            <a:r>
              <a:rPr lang="en-US" dirty="0"/>
              <a:t> son </a:t>
            </a:r>
            <a:r>
              <a:rPr lang="en-US" dirty="0" err="1"/>
              <a:t>collant</a:t>
            </a:r>
            <a:r>
              <a:rPr lang="en-US" dirty="0"/>
              <a:t> 4 </a:t>
            </a:r>
            <a:r>
              <a:rPr lang="en-US" dirty="0" err="1"/>
              <a:t>jours</a:t>
            </a:r>
            <a:r>
              <a:rPr lang="en-US" dirty="0"/>
              <a:t> sur 5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moyenne</a:t>
            </a:r>
            <a:r>
              <a:rPr lang="en-US" dirty="0"/>
              <a:t> et il </a:t>
            </a:r>
            <a:r>
              <a:rPr lang="en-US" dirty="0" err="1"/>
              <a:t>pourra</a:t>
            </a:r>
            <a:r>
              <a:rPr lang="en-US" dirty="0"/>
              <a:t> </a:t>
            </a:r>
            <a:r>
              <a:rPr lang="en-US" dirty="0" err="1"/>
              <a:t>obtenir</a:t>
            </a:r>
            <a:r>
              <a:rPr lang="en-US" dirty="0"/>
              <a:t> son </a:t>
            </a:r>
            <a:r>
              <a:rPr lang="en-US" dirty="0" err="1"/>
              <a:t>privilège</a:t>
            </a:r>
            <a:r>
              <a:rPr lang="en-US" dirty="0"/>
              <a:t>. Si on a </a:t>
            </a:r>
            <a:r>
              <a:rPr lang="en-US" dirty="0" err="1"/>
              <a:t>plusieurs</a:t>
            </a:r>
            <a:r>
              <a:rPr lang="en-US" dirty="0"/>
              <a:t> </a:t>
            </a:r>
            <a:r>
              <a:rPr lang="en-US" dirty="0" err="1"/>
              <a:t>objectifs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tous</a:t>
            </a:r>
            <a:r>
              <a:rPr lang="en-US" dirty="0"/>
              <a:t> les </a:t>
            </a:r>
            <a:r>
              <a:rPr lang="en-US" dirty="0" err="1"/>
              <a:t>jours</a:t>
            </a:r>
            <a:r>
              <a:rPr lang="en-US" dirty="0"/>
              <a:t>, on fait le </a:t>
            </a:r>
            <a:r>
              <a:rPr lang="en-US" dirty="0" err="1"/>
              <a:t>calcul</a:t>
            </a:r>
            <a:r>
              <a:rPr lang="en-US" dirty="0"/>
              <a:t> pour que </a:t>
            </a:r>
            <a:r>
              <a:rPr lang="en-US" dirty="0" err="1"/>
              <a:t>l’obtention</a:t>
            </a:r>
            <a:r>
              <a:rPr lang="en-US" dirty="0"/>
              <a:t> du </a:t>
            </a:r>
            <a:r>
              <a:rPr lang="en-US" dirty="0" err="1"/>
              <a:t>privilège</a:t>
            </a:r>
            <a:r>
              <a:rPr lang="en-US" dirty="0"/>
              <a:t> </a:t>
            </a:r>
            <a:r>
              <a:rPr lang="en-US" dirty="0" err="1"/>
              <a:t>soit</a:t>
            </a:r>
            <a:r>
              <a:rPr lang="en-US" dirty="0"/>
              <a:t> </a:t>
            </a:r>
            <a:r>
              <a:rPr lang="en-US" dirty="0" err="1"/>
              <a:t>fixée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80% </a:t>
            </a:r>
            <a:r>
              <a:rPr lang="en-US" dirty="0" err="1"/>
              <a:t>à</a:t>
            </a:r>
            <a:r>
              <a:rPr lang="en-US" dirty="0"/>
              <a:t> la fin de la </a:t>
            </a:r>
            <a:r>
              <a:rPr lang="en-US" dirty="0" err="1"/>
              <a:t>semaine</a:t>
            </a:r>
            <a:r>
              <a:rPr lang="en-US" dirty="0"/>
              <a:t>. Si des </a:t>
            </a:r>
            <a:r>
              <a:rPr lang="en-US" dirty="0" err="1"/>
              <a:t>objectifs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plus </a:t>
            </a:r>
            <a:r>
              <a:rPr lang="en-US" dirty="0" err="1"/>
              <a:t>difficiles</a:t>
            </a:r>
            <a:r>
              <a:rPr lang="en-US" dirty="0"/>
              <a:t>, on </a:t>
            </a:r>
            <a:r>
              <a:rPr lang="en-US" dirty="0" err="1"/>
              <a:t>peut</a:t>
            </a:r>
            <a:r>
              <a:rPr lang="en-US" dirty="0"/>
              <a:t> les combiner </a:t>
            </a:r>
            <a:r>
              <a:rPr lang="en-US" dirty="0" err="1"/>
              <a:t>à</a:t>
            </a:r>
            <a:r>
              <a:rPr lang="en-US" dirty="0"/>
              <a:t> des plus </a:t>
            </a:r>
            <a:r>
              <a:rPr lang="en-US" dirty="0" err="1"/>
              <a:t>faciles</a:t>
            </a:r>
            <a:r>
              <a:rPr lang="en-US" dirty="0"/>
              <a:t> pour conserver </a:t>
            </a:r>
            <a:r>
              <a:rPr lang="en-US" dirty="0" err="1"/>
              <a:t>notre</a:t>
            </a:r>
            <a:r>
              <a:rPr lang="en-US" dirty="0"/>
              <a:t> </a:t>
            </a:r>
            <a:r>
              <a:rPr lang="en-US" dirty="0" err="1"/>
              <a:t>cible</a:t>
            </a:r>
            <a:r>
              <a:rPr lang="en-US" dirty="0"/>
              <a:t> de 80%.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1200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1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4B97C9-E8BA-B34C-B690-D3CF6645F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198" y="2412999"/>
            <a:ext cx="4640800" cy="371633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6" name="Son enregistré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E47578BF-430E-0547-B9FE-D3EF98326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5573" y="59499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6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DA9A1ACB-4ECA-4EAE-AEAB-CE9C8C01E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C074F-1270-1F48-8342-C6C6E02F0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rgbClr val="FFFF00"/>
                </a:solidFill>
              </a:rPr>
              <a:t>Travail # 9: </a:t>
            </a:r>
            <a:r>
              <a:rPr lang="en-US" sz="3100" dirty="0" err="1">
                <a:solidFill>
                  <a:srgbClr val="FFFF00"/>
                </a:solidFill>
              </a:rPr>
              <a:t>Personnaliser</a:t>
            </a:r>
            <a:r>
              <a:rPr lang="en-US" sz="3100" dirty="0">
                <a:solidFill>
                  <a:srgbClr val="FFFF00"/>
                </a:solidFill>
              </a:rPr>
              <a:t> les </a:t>
            </a:r>
            <a:r>
              <a:rPr lang="en-US" sz="3100" dirty="0" err="1">
                <a:solidFill>
                  <a:srgbClr val="FFFF00"/>
                </a:solidFill>
              </a:rPr>
              <a:t>défis</a:t>
            </a:r>
            <a:r>
              <a:rPr lang="en-US" sz="3100" dirty="0">
                <a:solidFill>
                  <a:srgbClr val="FFFF00"/>
                </a:solidFill>
              </a:rPr>
              <a:t> et les </a:t>
            </a:r>
            <a:r>
              <a:rPr lang="en-US" sz="3100" dirty="0" err="1">
                <a:solidFill>
                  <a:srgbClr val="FFFF00"/>
                </a:solidFill>
              </a:rPr>
              <a:t>récompenses</a:t>
            </a:r>
            <a:endParaRPr lang="en-US" sz="3100" dirty="0">
              <a:solidFill>
                <a:srgbClr val="FFFF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75D3A2-B106-F74A-84AA-CB7186ED1F7A}"/>
              </a:ext>
            </a:extLst>
          </p:cNvPr>
          <p:cNvSpPr txBox="1"/>
          <p:nvPr/>
        </p:nvSpPr>
        <p:spPr>
          <a:xfrm>
            <a:off x="818713" y="2413000"/>
            <a:ext cx="7199220" cy="363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b="1" dirty="0">
                <a:solidFill>
                  <a:srgbClr val="FFFF00"/>
                </a:solidFill>
              </a:rPr>
              <a:t>Un </a:t>
            </a:r>
            <a:r>
              <a:rPr lang="en-US" sz="2000" b="1" dirty="0" err="1">
                <a:solidFill>
                  <a:srgbClr val="FFFF00"/>
                </a:solidFill>
              </a:rPr>
              <a:t>seul</a:t>
            </a:r>
            <a:r>
              <a:rPr lang="en-US" sz="2000" b="1" dirty="0">
                <a:solidFill>
                  <a:srgbClr val="FFFF00"/>
                </a:solidFill>
              </a:rPr>
              <a:t> tableau par </a:t>
            </a:r>
            <a:r>
              <a:rPr lang="en-US" sz="2000" b="1" dirty="0" err="1">
                <a:solidFill>
                  <a:srgbClr val="FFFF00"/>
                </a:solidFill>
              </a:rPr>
              <a:t>personne</a:t>
            </a:r>
            <a:r>
              <a:rPr lang="en-US" sz="2000" b="1" dirty="0">
                <a:solidFill>
                  <a:srgbClr val="FFFF00"/>
                </a:solidFill>
              </a:rPr>
              <a:t>! </a:t>
            </a:r>
            <a:r>
              <a:rPr lang="en-US" sz="2000" dirty="0"/>
              <a:t>De </a:t>
            </a:r>
            <a:r>
              <a:rPr lang="en-US" sz="2000" dirty="0" err="1"/>
              <a:t>cette</a:t>
            </a:r>
            <a:r>
              <a:rPr lang="en-US" sz="2000" dirty="0"/>
              <a:t> </a:t>
            </a:r>
            <a:r>
              <a:rPr lang="en-US" sz="2000" dirty="0" err="1"/>
              <a:t>façon</a:t>
            </a:r>
            <a:r>
              <a:rPr lang="en-US" sz="2000" dirty="0"/>
              <a:t>, on </a:t>
            </a:r>
            <a:r>
              <a:rPr lang="en-US" sz="2000" dirty="0" err="1"/>
              <a:t>évite</a:t>
            </a:r>
            <a:r>
              <a:rPr lang="en-US" sz="2000" dirty="0"/>
              <a:t> les </a:t>
            </a:r>
            <a:r>
              <a:rPr lang="en-US" sz="2000" dirty="0" err="1"/>
              <a:t>comparaisons</a:t>
            </a:r>
            <a:r>
              <a:rPr lang="en-US" sz="2000" dirty="0"/>
              <a:t> et les performances </a:t>
            </a:r>
            <a:r>
              <a:rPr lang="en-US" sz="2000" dirty="0" err="1"/>
              <a:t>inégales</a:t>
            </a:r>
            <a:r>
              <a:rPr lang="en-US" sz="2000" dirty="0"/>
              <a:t> entre les enfants qui, de </a:t>
            </a:r>
            <a:r>
              <a:rPr lang="en-US" sz="2000" dirty="0" err="1"/>
              <a:t>toute</a:t>
            </a:r>
            <a:r>
              <a:rPr lang="en-US" sz="2000" dirty="0"/>
              <a:t> </a:t>
            </a:r>
            <a:r>
              <a:rPr lang="en-US" sz="2000" dirty="0" err="1"/>
              <a:t>façon</a:t>
            </a:r>
            <a:r>
              <a:rPr lang="en-US" sz="2000" dirty="0"/>
              <a:t>, </a:t>
            </a:r>
            <a:r>
              <a:rPr lang="en-US" sz="2000" dirty="0" err="1"/>
              <a:t>n’ont</a:t>
            </a:r>
            <a:r>
              <a:rPr lang="en-US" sz="2000" dirty="0"/>
              <a:t> jamais les </a:t>
            </a:r>
            <a:r>
              <a:rPr lang="en-US" sz="2000" dirty="0" err="1"/>
              <a:t>mêmes</a:t>
            </a:r>
            <a:r>
              <a:rPr lang="en-US" sz="2000" dirty="0"/>
              <a:t> </a:t>
            </a:r>
            <a:r>
              <a:rPr lang="en-US" sz="2000" dirty="0" err="1"/>
              <a:t>objectifs</a:t>
            </a:r>
            <a:r>
              <a:rPr lang="en-US" sz="2000" dirty="0"/>
              <a:t> </a:t>
            </a:r>
            <a:r>
              <a:rPr lang="en-US" sz="2000" dirty="0" err="1"/>
              <a:t>à</a:t>
            </a:r>
            <a:r>
              <a:rPr lang="en-US" sz="2000" dirty="0"/>
              <a:t> </a:t>
            </a:r>
            <a:r>
              <a:rPr lang="en-US" sz="2000" dirty="0" err="1"/>
              <a:t>travailler</a:t>
            </a:r>
            <a:r>
              <a:rPr lang="en-US" sz="2000" dirty="0"/>
              <a:t>.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8D58366-F6F4-E842-9636-5B87CFA348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23" r="33325"/>
          <a:stretch/>
        </p:blipFill>
        <p:spPr>
          <a:xfrm>
            <a:off x="8466138" y="2413000"/>
            <a:ext cx="2915860" cy="362836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5" name="Son enregistré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F8ACD67F-B775-AC44-A928-DC41D458D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5818" y="60044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2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">
            <a:extLst>
              <a:ext uri="{FF2B5EF4-FFF2-40B4-BE49-F238E27FC236}">
                <a16:creationId xmlns:a16="http://schemas.microsoft.com/office/drawing/2014/main" id="{DA9A1ACB-4ECA-4EAE-AEAB-CE9C8C01E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C074F-1270-1F48-8342-C6C6E02F0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933700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rgbClr val="FF0000"/>
                </a:solidFill>
              </a:rPr>
              <a:t>Travail # 10 et #11:      	</a:t>
            </a:r>
            <a:r>
              <a:rPr lang="en-US" sz="3100" dirty="0" err="1">
                <a:solidFill>
                  <a:srgbClr val="FF0000"/>
                </a:solidFill>
              </a:rPr>
              <a:t>constance</a:t>
            </a:r>
            <a:r>
              <a:rPr lang="en-US" sz="3100" dirty="0">
                <a:solidFill>
                  <a:srgbClr val="FF0000"/>
                </a:solidFill>
              </a:rPr>
              <a:t> et </a:t>
            </a:r>
            <a:r>
              <a:rPr lang="en-US" sz="3100" dirty="0" err="1">
                <a:solidFill>
                  <a:srgbClr val="FF0000"/>
                </a:solidFill>
              </a:rPr>
              <a:t>constance</a:t>
            </a:r>
            <a:r>
              <a:rPr lang="en-US" sz="3100" dirty="0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75D3A2-B106-F74A-84AA-CB7186ED1F7A}"/>
              </a:ext>
            </a:extLst>
          </p:cNvPr>
          <p:cNvSpPr txBox="1"/>
          <p:nvPr/>
        </p:nvSpPr>
        <p:spPr>
          <a:xfrm>
            <a:off x="818712" y="2222287"/>
            <a:ext cx="5924988" cy="363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dirty="0"/>
              <a:t>Deux travaux pour le prix d’un! </a:t>
            </a:r>
            <a:r>
              <a:rPr lang="en-US" sz="2000" dirty="0" err="1"/>
              <a:t>L’idée</a:t>
            </a:r>
            <a:r>
              <a:rPr lang="en-US" sz="2000" dirty="0"/>
              <a:t> </a:t>
            </a:r>
            <a:r>
              <a:rPr lang="en-US" sz="2000" dirty="0" err="1"/>
              <a:t>est</a:t>
            </a:r>
            <a:r>
              <a:rPr lang="en-US" sz="2000" dirty="0"/>
              <a:t> </a:t>
            </a:r>
            <a:r>
              <a:rPr lang="en-US" sz="2000" dirty="0" err="1"/>
              <a:t>ici</a:t>
            </a:r>
            <a:r>
              <a:rPr lang="en-US" sz="2000" dirty="0"/>
              <a:t> de </a:t>
            </a:r>
            <a:r>
              <a:rPr lang="en-US" sz="2000" dirty="0" err="1"/>
              <a:t>souligner</a:t>
            </a:r>
            <a:r>
              <a:rPr lang="en-US" sz="2000" dirty="0"/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l’importance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d’appliquer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systématiquement</a:t>
            </a:r>
            <a:r>
              <a:rPr lang="en-US" sz="2000" b="1" dirty="0">
                <a:solidFill>
                  <a:srgbClr val="FFFF00"/>
                </a:solidFill>
              </a:rPr>
              <a:t> les </a:t>
            </a:r>
            <a:r>
              <a:rPr lang="en-US" sz="2000" b="1" dirty="0" err="1">
                <a:solidFill>
                  <a:srgbClr val="FFFF00"/>
                </a:solidFill>
              </a:rPr>
              <a:t>règles</a:t>
            </a:r>
            <a:r>
              <a:rPr lang="en-US" sz="2000" b="1" dirty="0">
                <a:solidFill>
                  <a:srgbClr val="FFFF00"/>
                </a:solidFill>
              </a:rPr>
              <a:t>, les </a:t>
            </a:r>
            <a:r>
              <a:rPr lang="en-US" sz="2000" b="1" dirty="0" err="1">
                <a:solidFill>
                  <a:srgbClr val="FFFF00"/>
                </a:solidFill>
              </a:rPr>
              <a:t>conséquences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 err="1">
                <a:solidFill>
                  <a:srgbClr val="FFFF00"/>
                </a:solidFill>
              </a:rPr>
              <a:t>mais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également</a:t>
            </a:r>
            <a:r>
              <a:rPr lang="en-US" sz="2000" b="1" dirty="0">
                <a:solidFill>
                  <a:srgbClr val="FFFF00"/>
                </a:solidFill>
              </a:rPr>
              <a:t> les </a:t>
            </a:r>
            <a:r>
              <a:rPr lang="en-US" sz="2000" b="1" dirty="0" err="1">
                <a:solidFill>
                  <a:srgbClr val="FFFF00"/>
                </a:solidFill>
              </a:rPr>
              <a:t>renforcements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promis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à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l’enfant</a:t>
            </a:r>
            <a:r>
              <a:rPr lang="en-US" sz="2000" b="1" dirty="0">
                <a:solidFill>
                  <a:srgbClr val="FFFF00"/>
                </a:solidFill>
              </a:rPr>
              <a:t>. </a:t>
            </a:r>
            <a:r>
              <a:rPr lang="en-US" sz="2000" dirty="0" err="1"/>
              <a:t>L’inconstance</a:t>
            </a:r>
            <a:r>
              <a:rPr lang="en-US" sz="2000" dirty="0"/>
              <a:t> </a:t>
            </a:r>
            <a:r>
              <a:rPr lang="en-US" sz="2000" dirty="0" err="1"/>
              <a:t>représente</a:t>
            </a:r>
            <a:r>
              <a:rPr lang="en-US" sz="2000" dirty="0"/>
              <a:t> </a:t>
            </a:r>
            <a:r>
              <a:rPr lang="en-US" sz="2000" dirty="0" err="1"/>
              <a:t>probablement</a:t>
            </a:r>
            <a:r>
              <a:rPr lang="en-US" sz="2000" dirty="0"/>
              <a:t> le </a:t>
            </a:r>
            <a:r>
              <a:rPr lang="en-US" sz="2000" dirty="0" err="1"/>
              <a:t>piège</a:t>
            </a:r>
            <a:r>
              <a:rPr lang="en-US" sz="2000" dirty="0"/>
              <a:t> </a:t>
            </a:r>
            <a:r>
              <a:rPr lang="en-US" sz="2000" dirty="0" err="1"/>
              <a:t>numéro</a:t>
            </a:r>
            <a:r>
              <a:rPr lang="en-US" sz="2000" dirty="0"/>
              <a:t> 1 pour faire </a:t>
            </a:r>
            <a:r>
              <a:rPr lang="en-US" sz="2000" dirty="0" err="1"/>
              <a:t>échouer</a:t>
            </a:r>
            <a:r>
              <a:rPr lang="en-US" sz="2000" dirty="0"/>
              <a:t> un bon </a:t>
            </a:r>
            <a:r>
              <a:rPr lang="en-US" sz="2000" dirty="0" err="1"/>
              <a:t>système</a:t>
            </a:r>
            <a:r>
              <a:rPr lang="en-US" sz="2000" dirty="0"/>
              <a:t> de </a:t>
            </a:r>
            <a:r>
              <a:rPr lang="en-US" sz="2000" dirty="0" err="1"/>
              <a:t>renforcement</a:t>
            </a:r>
            <a:r>
              <a:rPr lang="en-US" sz="2000" dirty="0"/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2DA8D37-1E70-450D-9D70-95873ABDC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0" y="0"/>
            <a:ext cx="464515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17">
            <a:extLst>
              <a:ext uri="{FF2B5EF4-FFF2-40B4-BE49-F238E27FC236}">
                <a16:creationId xmlns:a16="http://schemas.microsoft.com/office/drawing/2014/main" id="{D2E1CE80-9123-4F46-924D-C14DF534A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3746" y="958640"/>
            <a:ext cx="3354790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FB0DA04-240E-714F-BD5E-10A190035A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72"/>
          <a:stretch/>
        </p:blipFill>
        <p:spPr>
          <a:xfrm>
            <a:off x="8507487" y="1258529"/>
            <a:ext cx="2735071" cy="4330205"/>
          </a:xfrm>
          <a:prstGeom prst="rect">
            <a:avLst/>
          </a:prstGeom>
        </p:spPr>
      </p:pic>
      <p:pic>
        <p:nvPicPr>
          <p:cNvPr id="5" name="Son enregistré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523DE078-227A-064F-8800-0C802C1D2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6027" y="56178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6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DA9A1ACB-4ECA-4EAE-AEAB-CE9C8C01E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C074F-1270-1F48-8342-C6C6E02F0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>
                <a:solidFill>
                  <a:srgbClr val="FFFF00"/>
                </a:solidFill>
              </a:rPr>
              <a:t>Travail # 12: </a:t>
            </a:r>
            <a:r>
              <a:rPr lang="en-US" sz="3400" dirty="0" err="1">
                <a:solidFill>
                  <a:srgbClr val="FFFF00"/>
                </a:solidFill>
              </a:rPr>
              <a:t>Développer</a:t>
            </a:r>
            <a:r>
              <a:rPr lang="en-US" sz="3400" dirty="0">
                <a:solidFill>
                  <a:srgbClr val="FFFF00"/>
                </a:solidFill>
              </a:rPr>
              <a:t> un </a:t>
            </a:r>
            <a:r>
              <a:rPr lang="en-US" sz="3400" dirty="0" err="1">
                <a:solidFill>
                  <a:srgbClr val="FFFF00"/>
                </a:solidFill>
              </a:rPr>
              <a:t>système</a:t>
            </a:r>
            <a:r>
              <a:rPr lang="en-US" sz="3400" dirty="0">
                <a:solidFill>
                  <a:srgbClr val="FFFF00"/>
                </a:solidFill>
              </a:rPr>
              <a:t> </a:t>
            </a:r>
            <a:r>
              <a:rPr lang="en-US" sz="3400" dirty="0" err="1">
                <a:solidFill>
                  <a:srgbClr val="FFFF00"/>
                </a:solidFill>
              </a:rPr>
              <a:t>dynamique</a:t>
            </a:r>
            <a:endParaRPr lang="en-US" sz="3400" dirty="0">
              <a:solidFill>
                <a:srgbClr val="FFFF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DF611F3-16D7-1A40-839B-ABF0437472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06" r="-3" b="-3"/>
          <a:stretch/>
        </p:blipFill>
        <p:spPr>
          <a:xfrm>
            <a:off x="960438" y="2413000"/>
            <a:ext cx="2913062" cy="362836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375D3A2-B106-F74A-84AA-CB7186ED1F7A}"/>
              </a:ext>
            </a:extLst>
          </p:cNvPr>
          <p:cNvSpPr txBox="1"/>
          <p:nvPr/>
        </p:nvSpPr>
        <p:spPr>
          <a:xfrm>
            <a:off x="4330699" y="2413000"/>
            <a:ext cx="7052733" cy="363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dirty="0" err="1"/>
              <a:t>L’enfant</a:t>
            </a:r>
            <a:r>
              <a:rPr lang="en-US" sz="2000" dirty="0"/>
              <a:t> </a:t>
            </a:r>
            <a:r>
              <a:rPr lang="en-US" sz="2000" dirty="0" err="1"/>
              <a:t>peut</a:t>
            </a:r>
            <a:r>
              <a:rPr lang="en-US" sz="2000" dirty="0"/>
              <a:t> se </a:t>
            </a:r>
            <a:r>
              <a:rPr lang="en-US" sz="2000" dirty="0" err="1"/>
              <a:t>lasser</a:t>
            </a:r>
            <a:r>
              <a:rPr lang="en-US" sz="2000" dirty="0"/>
              <a:t> d’un </a:t>
            </a:r>
            <a:r>
              <a:rPr lang="en-US" sz="2000" dirty="0" err="1"/>
              <a:t>système</a:t>
            </a:r>
            <a:r>
              <a:rPr lang="en-US" sz="2000" dirty="0"/>
              <a:t> de </a:t>
            </a:r>
            <a:r>
              <a:rPr lang="en-US" sz="2000" dirty="0" err="1"/>
              <a:t>renforcement</a:t>
            </a:r>
            <a:r>
              <a:rPr lang="en-US" sz="2000" dirty="0"/>
              <a:t>, surtout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ce</a:t>
            </a:r>
            <a:r>
              <a:rPr lang="en-US" sz="2000" dirty="0"/>
              <a:t> dernier ne </a:t>
            </a:r>
            <a:r>
              <a:rPr lang="en-US" sz="2000" dirty="0" err="1"/>
              <a:t>varie</a:t>
            </a:r>
            <a:r>
              <a:rPr lang="en-US" sz="2000" dirty="0"/>
              <a:t> pas. </a:t>
            </a:r>
            <a:r>
              <a:rPr lang="en-US" sz="2000" b="1" dirty="0" err="1">
                <a:solidFill>
                  <a:srgbClr val="FFFF00"/>
                </a:solidFill>
              </a:rPr>
              <a:t>Idéalement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 err="1">
                <a:solidFill>
                  <a:srgbClr val="FFFF00"/>
                </a:solidFill>
              </a:rPr>
              <a:t>certains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objectifs</a:t>
            </a:r>
            <a:r>
              <a:rPr lang="en-US" sz="2000" b="1" dirty="0">
                <a:solidFill>
                  <a:srgbClr val="FFFF00"/>
                </a:solidFill>
              </a:rPr>
              <a:t> et </a:t>
            </a:r>
            <a:r>
              <a:rPr lang="en-US" sz="2000" b="1" dirty="0" err="1">
                <a:solidFill>
                  <a:srgbClr val="FFFF00"/>
                </a:solidFill>
              </a:rPr>
              <a:t>renforcements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changent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à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chaque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semaine</a:t>
            </a:r>
            <a:r>
              <a:rPr lang="en-US" sz="2000" b="1" dirty="0">
                <a:solidFill>
                  <a:srgbClr val="FFFF00"/>
                </a:solidFill>
              </a:rPr>
              <a:t>. Pour se faire, il faut </a:t>
            </a:r>
            <a:r>
              <a:rPr lang="en-US" sz="2000" b="1" dirty="0" err="1">
                <a:solidFill>
                  <a:srgbClr val="FFFF00"/>
                </a:solidFill>
              </a:rPr>
              <a:t>donc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avoir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une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liste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d’objectifs</a:t>
            </a:r>
            <a:r>
              <a:rPr lang="en-US" sz="2000" b="1" dirty="0">
                <a:solidFill>
                  <a:srgbClr val="FFFF00"/>
                </a:solidFill>
              </a:rPr>
              <a:t> et de </a:t>
            </a:r>
            <a:r>
              <a:rPr lang="en-US" sz="2000" b="1" dirty="0" err="1">
                <a:solidFill>
                  <a:srgbClr val="FFFF00"/>
                </a:solidFill>
              </a:rPr>
              <a:t>renforcements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possibles</a:t>
            </a:r>
            <a:r>
              <a:rPr lang="en-US" sz="2000" b="1" dirty="0">
                <a:solidFill>
                  <a:srgbClr val="FFFF00"/>
                </a:solidFill>
              </a:rPr>
              <a:t>. </a:t>
            </a:r>
            <a:r>
              <a:rPr lang="en-US" sz="2000" dirty="0"/>
              <a:t>Une </a:t>
            </a:r>
            <a:r>
              <a:rPr lang="en-US" sz="2000" dirty="0" err="1"/>
              <a:t>fois</a:t>
            </a:r>
            <a:r>
              <a:rPr lang="en-US" sz="2000" dirty="0"/>
              <a:t> par </a:t>
            </a:r>
            <a:r>
              <a:rPr lang="en-US" sz="2000" dirty="0" err="1"/>
              <a:t>semaine</a:t>
            </a:r>
            <a:r>
              <a:rPr lang="en-US" sz="2000" dirty="0"/>
              <a:t>, les parents (</a:t>
            </a:r>
            <a:r>
              <a:rPr lang="en-US" sz="2000" dirty="0" err="1"/>
              <a:t>intervenants</a:t>
            </a:r>
            <a:r>
              <a:rPr lang="en-US" sz="2000" dirty="0"/>
              <a:t>) </a:t>
            </a:r>
            <a:r>
              <a:rPr lang="en-US" sz="2000" dirty="0" err="1"/>
              <a:t>prennent</a:t>
            </a:r>
            <a:r>
              <a:rPr lang="en-US" sz="2000" dirty="0"/>
              <a:t> le temps avec </a:t>
            </a:r>
            <a:r>
              <a:rPr lang="en-US" sz="2000" dirty="0" err="1"/>
              <a:t>l’enfant</a:t>
            </a:r>
            <a:r>
              <a:rPr lang="en-US" sz="2000" dirty="0"/>
              <a:t> de </a:t>
            </a:r>
            <a:r>
              <a:rPr lang="en-US" sz="2000" dirty="0" err="1"/>
              <a:t>refaire</a:t>
            </a:r>
            <a:r>
              <a:rPr lang="en-US" sz="2000" dirty="0"/>
              <a:t> les </a:t>
            </a:r>
            <a:r>
              <a:rPr lang="en-US" sz="2000" dirty="0" err="1"/>
              <a:t>paramètres</a:t>
            </a:r>
            <a:r>
              <a:rPr lang="en-US" sz="2000" dirty="0"/>
              <a:t> du tableau. </a:t>
            </a:r>
          </a:p>
        </p:txBody>
      </p:sp>
      <p:pic>
        <p:nvPicPr>
          <p:cNvPr id="5" name="Son enregistré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9A9DAD10-45E1-5E4B-BBC2-86BFD303E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5598" y="57359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6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1216EE3-06E8-F346-B8C1-D9341CD1F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639097"/>
            <a:ext cx="6446205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 dirty="0"/>
              <a:t>Et </a:t>
            </a:r>
            <a:r>
              <a:rPr lang="en-US" sz="5400" dirty="0" err="1"/>
              <a:t>maintenant</a:t>
            </a:r>
            <a:r>
              <a:rPr lang="en-US" sz="5400" dirty="0"/>
              <a:t>, </a:t>
            </a:r>
            <a:br>
              <a:rPr lang="en-US" sz="5400" dirty="0"/>
            </a:br>
            <a:r>
              <a:rPr lang="en-US" sz="5400" dirty="0" err="1"/>
              <a:t>c’est</a:t>
            </a:r>
            <a:r>
              <a:rPr lang="en-US" sz="5400" dirty="0"/>
              <a:t> </a:t>
            </a:r>
            <a:r>
              <a:rPr lang="en-US" sz="5400" dirty="0" err="1"/>
              <a:t>l’heure</a:t>
            </a:r>
            <a:r>
              <a:rPr lang="en-US" sz="5400" dirty="0"/>
              <a:t> du quiz sur Moodle!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0DFB415-CB67-AB47-8FD1-8FFEEDB44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0001" y="5280847"/>
            <a:ext cx="6446205" cy="7856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451ABA2-2D2E-8C48-8F03-C2B93E9B00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00" r="-1" b="-1"/>
          <a:stretch/>
        </p:blipFill>
        <p:spPr>
          <a:xfrm>
            <a:off x="7541342" y="10"/>
            <a:ext cx="4650658" cy="6857990"/>
          </a:xfrm>
          <a:prstGeom prst="rect">
            <a:avLst/>
          </a:prstGeom>
        </p:spPr>
      </p:pic>
      <p:pic>
        <p:nvPicPr>
          <p:cNvPr id="6" name="Son enregistré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75E198BD-0A70-3549-91C0-47722339C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1452" y="53404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6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236DAC-9EF7-E14B-91BA-D4DDDEEBB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Référence </a:t>
            </a:r>
            <a:br>
              <a:rPr lang="fr-CA"/>
            </a:br>
            <a:r>
              <a:rPr lang="fr-CA"/>
              <a:t>(incontournable!)</a:t>
            </a:r>
            <a:endParaRPr lang="fr-CA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A086E7D-773B-BC42-954D-D2AF2B439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41993" y="447188"/>
            <a:ext cx="4703995" cy="625017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21454D0-6C12-454C-9D92-37CBB7945C33}"/>
              </a:ext>
            </a:extLst>
          </p:cNvPr>
          <p:cNvSpPr txBox="1"/>
          <p:nvPr/>
        </p:nvSpPr>
        <p:spPr>
          <a:xfrm>
            <a:off x="810000" y="3052119"/>
            <a:ext cx="37811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/>
              <a:t>Benoît </a:t>
            </a:r>
            <a:r>
              <a:rPr lang="fr-CA" sz="2000" b="1" dirty="0" err="1"/>
              <a:t>Hammarrenger</a:t>
            </a:r>
            <a:endParaRPr lang="fr-CA" sz="2000" b="1" dirty="0"/>
          </a:p>
          <a:p>
            <a:endParaRPr lang="fr-CA" dirty="0"/>
          </a:p>
          <a:p>
            <a:r>
              <a:rPr lang="fr-CA" dirty="0"/>
              <a:t>Neuropsychologue québécois,</a:t>
            </a:r>
          </a:p>
          <a:p>
            <a:r>
              <a:rPr lang="fr-CA" dirty="0"/>
              <a:t>spécialiste de l’opposition et des troubles qui y sont reliés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1EE93C8-A4DF-E84C-B537-19902FBECD43}"/>
              </a:ext>
            </a:extLst>
          </p:cNvPr>
          <p:cNvSpPr txBox="1"/>
          <p:nvPr/>
        </p:nvSpPr>
        <p:spPr>
          <a:xfrm>
            <a:off x="98854" y="6328030"/>
            <a:ext cx="5723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i="1" dirty="0"/>
              <a:t>Toutes les images qui suivent sont libres de droit, </a:t>
            </a:r>
            <a:r>
              <a:rPr lang="fr-CA" sz="1400" i="1" dirty="0" err="1"/>
              <a:t>cleanpng.com</a:t>
            </a:r>
            <a:r>
              <a:rPr lang="fr-CA" sz="1400" i="1" dirty="0"/>
              <a:t>.</a:t>
            </a:r>
          </a:p>
        </p:txBody>
      </p:sp>
      <p:pic>
        <p:nvPicPr>
          <p:cNvPr id="7" name="Son enregistré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DC763FBE-781C-CC4A-888F-A464CD91F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346" y="58230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A7EA21-915B-0F44-BF3E-E88A56885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 tableau </a:t>
            </a:r>
            <a:r>
              <a:rPr lang="fr-CA"/>
              <a:t>de renforcement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A7D751-8499-0F42-B51E-5C6E97550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CA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Le tableau de renforcement (aussi appelé </a:t>
            </a:r>
            <a:r>
              <a:rPr lang="fr-CA" sz="2400" b="1" dirty="0">
                <a:solidFill>
                  <a:srgbClr val="FFFF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système d’émulation</a:t>
            </a:r>
            <a:r>
              <a:rPr lang="fr-CA" sz="2400" dirty="0">
                <a:ea typeface="Apple Symbols" panose="02000000000000000000" pitchFamily="2" charset="-79"/>
                <a:cs typeface="Apple Symbols" panose="02000000000000000000" pitchFamily="2" charset="-79"/>
              </a:rPr>
              <a:t>) est fort utilisé – et efficace!-  en éducation spécialisée, mais à condition d’être bien planifié et de respecter certaines conditions.</a:t>
            </a:r>
            <a:endParaRPr lang="fr-CA" sz="2400" dirty="0"/>
          </a:p>
          <a:p>
            <a:r>
              <a:rPr lang="fr-CA" sz="2400" dirty="0"/>
              <a:t>Le tableau de renforcement consiste en une liste de défis à relever, d’objectifs à atteindre ou de tâches à réaliser, en échange de quelque chose qui fait plaisir (le renforcement). L’idée sous-jacente est la suivante : </a:t>
            </a:r>
            <a:r>
              <a:rPr lang="fr-CA" sz="2400" b="1" dirty="0">
                <a:solidFill>
                  <a:srgbClr val="FFFF00"/>
                </a:solidFill>
              </a:rPr>
              <a:t>un comportement qui entraîne une conséquence agréable et un sentiment de plaisir a plus de chances d’être reproduit ultérieurement qu’un comportement ignoré ou entraînant une conséquence négative et désagréable. </a:t>
            </a:r>
          </a:p>
        </p:txBody>
      </p:sp>
      <p:pic>
        <p:nvPicPr>
          <p:cNvPr id="4" name="Son enregistré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13D841EF-1943-CD43-B1D0-829FFBB8E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643" y="59186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A7EA21-915B-0F44-BF3E-E88A56885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 tableau </a:t>
            </a:r>
            <a:r>
              <a:rPr lang="fr-CA"/>
              <a:t>de renforcement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A7D751-8499-0F42-B51E-5C6E97550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5718012" cy="3636511"/>
          </a:xfrm>
        </p:spPr>
        <p:txBody>
          <a:bodyPr>
            <a:normAutofit/>
          </a:bodyPr>
          <a:lstStyle/>
          <a:p>
            <a:r>
              <a:rPr lang="fr-CA" sz="2000" dirty="0"/>
              <a:t>Sur le modèle des douze travaux d’Astérix et Obélix, voici (sans potion magique!...) les douze travaux associés à la bonne réalisation d’un tableau de renforcement. </a:t>
            </a:r>
            <a:r>
              <a:rPr lang="fr-CA" sz="2000" i="1" dirty="0"/>
              <a:t>Il est primordial de respecter toutes les conditions </a:t>
            </a:r>
            <a:r>
              <a:rPr lang="fr-CA" sz="2000" i="1" dirty="0" err="1"/>
              <a:t>ci-bas</a:t>
            </a:r>
            <a:r>
              <a:rPr lang="fr-CA" sz="2000" i="1" dirty="0"/>
              <a:t>, sinon l’efficacité de l’intervention s’en trouvera grandement diminuée ou même annulée.</a:t>
            </a:r>
            <a:r>
              <a:rPr lang="fr-CA" sz="2000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767FD7-5DB4-DA4F-B916-884DD9A0D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752" y="2413720"/>
            <a:ext cx="5052836" cy="3636511"/>
          </a:xfrm>
          <a:prstGeom prst="rect">
            <a:avLst/>
          </a:prstGeom>
        </p:spPr>
      </p:pic>
      <p:pic>
        <p:nvPicPr>
          <p:cNvPr id="6" name="Son enregistré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83F604E2-9886-1A45-A622-EDC2582CA5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2938" y="52374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53576798-7F98-4C7F-B6C7-6D41B5A7E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C074F-1270-1F48-8342-C6C6E02F0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>
                <a:solidFill>
                  <a:srgbClr val="FFFF00"/>
                </a:solidFill>
              </a:rPr>
              <a:t>Travail # 1: </a:t>
            </a:r>
            <a:r>
              <a:rPr lang="en-US" sz="3700" dirty="0" err="1">
                <a:solidFill>
                  <a:srgbClr val="FFFF00"/>
                </a:solidFill>
              </a:rPr>
              <a:t>Formuler</a:t>
            </a:r>
            <a:r>
              <a:rPr lang="en-US" sz="3700" dirty="0">
                <a:solidFill>
                  <a:srgbClr val="FFFF00"/>
                </a:solidFill>
              </a:rPr>
              <a:t> </a:t>
            </a:r>
            <a:r>
              <a:rPr lang="en-US" sz="3700" dirty="0" err="1">
                <a:solidFill>
                  <a:srgbClr val="FFFF00"/>
                </a:solidFill>
              </a:rPr>
              <a:t>peu</a:t>
            </a:r>
            <a:r>
              <a:rPr lang="en-US" sz="3700" dirty="0">
                <a:solidFill>
                  <a:srgbClr val="FFFF00"/>
                </a:solidFill>
              </a:rPr>
              <a:t> </a:t>
            </a:r>
            <a:r>
              <a:rPr lang="en-US" sz="3700" dirty="0" err="1">
                <a:solidFill>
                  <a:srgbClr val="FFFF00"/>
                </a:solidFill>
              </a:rPr>
              <a:t>d’objectifs</a:t>
            </a:r>
            <a:r>
              <a:rPr lang="en-US" sz="3700" dirty="0">
                <a:solidFill>
                  <a:srgbClr val="FFFF00"/>
                </a:solidFill>
              </a:rPr>
              <a:t> </a:t>
            </a:r>
            <a:r>
              <a:rPr lang="en-US" sz="3700" dirty="0" err="1">
                <a:solidFill>
                  <a:srgbClr val="FFFF00"/>
                </a:solidFill>
              </a:rPr>
              <a:t>à</a:t>
            </a:r>
            <a:r>
              <a:rPr lang="en-US" sz="3700" dirty="0">
                <a:solidFill>
                  <a:srgbClr val="FFFF00"/>
                </a:solidFill>
              </a:rPr>
              <a:t> la </a:t>
            </a:r>
            <a:r>
              <a:rPr lang="en-US" sz="3700" dirty="0" err="1">
                <a:solidFill>
                  <a:srgbClr val="FFFF00"/>
                </a:solidFill>
              </a:rPr>
              <a:t>fois</a:t>
            </a:r>
            <a:endParaRPr lang="en-US" sz="3700" dirty="0">
              <a:solidFill>
                <a:srgbClr val="FFFF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75D3A2-B106-F74A-84AA-CB7186ED1F7A}"/>
              </a:ext>
            </a:extLst>
          </p:cNvPr>
          <p:cNvSpPr txBox="1"/>
          <p:nvPr/>
        </p:nvSpPr>
        <p:spPr>
          <a:xfrm>
            <a:off x="818713" y="2413000"/>
            <a:ext cx="7199220" cy="363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dirty="0"/>
              <a:t>On ne </a:t>
            </a:r>
            <a:r>
              <a:rPr lang="en-US" sz="2000" dirty="0" err="1"/>
              <a:t>règle</a:t>
            </a:r>
            <a:r>
              <a:rPr lang="en-US" sz="2000" dirty="0"/>
              <a:t> pas tout d’un </a:t>
            </a:r>
            <a:r>
              <a:rPr lang="en-US" sz="2000" dirty="0" err="1"/>
              <a:t>seul</a:t>
            </a:r>
            <a:r>
              <a:rPr lang="en-US" sz="2000" dirty="0"/>
              <a:t> coup!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dirty="0"/>
              <a:t>On </a:t>
            </a:r>
            <a:r>
              <a:rPr lang="en-US" sz="2000" dirty="0" err="1"/>
              <a:t>choisit</a:t>
            </a:r>
            <a:r>
              <a:rPr lang="en-US" sz="2000" dirty="0"/>
              <a:t> les </a:t>
            </a:r>
            <a:r>
              <a:rPr lang="en-US" sz="2000" dirty="0" err="1"/>
              <a:t>priorités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fonction</a:t>
            </a:r>
            <a:r>
              <a:rPr lang="en-US" sz="2000" dirty="0"/>
              <a:t> de </a:t>
            </a:r>
            <a:r>
              <a:rPr lang="en-US" sz="2000" dirty="0" err="1"/>
              <a:t>l’âge</a:t>
            </a:r>
            <a:r>
              <a:rPr lang="en-US" sz="2000" dirty="0"/>
              <a:t> et des </a:t>
            </a:r>
            <a:r>
              <a:rPr lang="en-US" sz="2000" dirty="0" err="1"/>
              <a:t>capacités</a:t>
            </a:r>
            <a:r>
              <a:rPr lang="en-US" sz="2000" dirty="0"/>
              <a:t> de </a:t>
            </a:r>
            <a:r>
              <a:rPr lang="en-US" sz="2000" dirty="0" err="1"/>
              <a:t>l’enfant</a:t>
            </a:r>
            <a:r>
              <a:rPr lang="en-US" sz="2000" dirty="0"/>
              <a:t>. </a:t>
            </a:r>
            <a:r>
              <a:rPr lang="en-US" sz="2000" dirty="0" err="1"/>
              <a:t>C’est</a:t>
            </a:r>
            <a:r>
              <a:rPr lang="en-US" sz="2000" dirty="0"/>
              <a:t> un </a:t>
            </a:r>
            <a:r>
              <a:rPr lang="en-US" sz="2000" dirty="0" err="1"/>
              <a:t>processus</a:t>
            </a:r>
            <a:r>
              <a:rPr lang="en-US" sz="2000" dirty="0"/>
              <a:t> </a:t>
            </a:r>
            <a:r>
              <a:rPr lang="en-US" sz="2000" dirty="0" err="1"/>
              <a:t>à</a:t>
            </a:r>
            <a:r>
              <a:rPr lang="en-US" sz="2000" dirty="0"/>
              <a:t> </a:t>
            </a:r>
            <a:r>
              <a:rPr lang="en-US" sz="2000" dirty="0" err="1"/>
              <a:t>moyen</a:t>
            </a:r>
            <a:r>
              <a:rPr lang="en-US" sz="2000" dirty="0"/>
              <a:t> </a:t>
            </a:r>
            <a:r>
              <a:rPr lang="en-US" sz="2000" dirty="0" err="1"/>
              <a:t>terme</a:t>
            </a:r>
            <a:r>
              <a:rPr lang="en-US" sz="2000" dirty="0"/>
              <a:t>.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dirty="0" err="1"/>
              <a:t>Ainsi</a:t>
            </a:r>
            <a:r>
              <a:rPr lang="en-US" sz="2000" dirty="0"/>
              <a:t> :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2000" dirty="0"/>
              <a:t> Enfant de 4-7 </a:t>
            </a:r>
            <a:r>
              <a:rPr lang="en-US" sz="2000" dirty="0" err="1"/>
              <a:t>ans</a:t>
            </a:r>
            <a:r>
              <a:rPr lang="en-US" sz="2000" dirty="0"/>
              <a:t> : deux </a:t>
            </a:r>
            <a:r>
              <a:rPr lang="en-US" sz="2000" dirty="0" err="1"/>
              <a:t>objectifs</a:t>
            </a:r>
            <a:r>
              <a:rPr lang="en-US" sz="2000" dirty="0"/>
              <a:t> par jour.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2000" dirty="0"/>
              <a:t> Enfant de 7-8 </a:t>
            </a:r>
            <a:r>
              <a:rPr lang="en-US" sz="2000" dirty="0" err="1"/>
              <a:t>ans</a:t>
            </a:r>
            <a:r>
              <a:rPr lang="en-US" sz="2000" dirty="0"/>
              <a:t> : trois </a:t>
            </a:r>
            <a:r>
              <a:rPr lang="en-US" sz="2000" dirty="0" err="1"/>
              <a:t>objectifs</a:t>
            </a:r>
            <a:r>
              <a:rPr lang="en-US" sz="2000" dirty="0"/>
              <a:t> par jour.     	 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2000" dirty="0"/>
              <a:t> Enfant de 9 </a:t>
            </a:r>
            <a:r>
              <a:rPr lang="en-US" sz="2000" dirty="0" err="1"/>
              <a:t>à</a:t>
            </a:r>
            <a:r>
              <a:rPr lang="en-US" sz="2000" dirty="0"/>
              <a:t> 12 </a:t>
            </a:r>
            <a:r>
              <a:rPr lang="en-US" sz="2000" dirty="0" err="1"/>
              <a:t>ans</a:t>
            </a:r>
            <a:r>
              <a:rPr lang="en-US" sz="2000" dirty="0"/>
              <a:t> : trois </a:t>
            </a:r>
            <a:r>
              <a:rPr lang="en-US" sz="2000" dirty="0" err="1"/>
              <a:t>ou</a:t>
            </a:r>
            <a:r>
              <a:rPr lang="en-US" sz="2000" dirty="0"/>
              <a:t> quatre </a:t>
            </a:r>
            <a:r>
              <a:rPr lang="en-US" sz="2000" dirty="0" err="1"/>
              <a:t>objectifs</a:t>
            </a:r>
            <a:r>
              <a:rPr lang="en-US" sz="2000" dirty="0"/>
              <a:t> par jour.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2000" dirty="0"/>
              <a:t> Ado et </a:t>
            </a:r>
            <a:r>
              <a:rPr lang="en-US" sz="2000" dirty="0" err="1"/>
              <a:t>adulte</a:t>
            </a:r>
            <a:r>
              <a:rPr lang="en-US" sz="2000" dirty="0"/>
              <a:t>: cinq </a:t>
            </a:r>
            <a:r>
              <a:rPr lang="en-US" sz="2000" dirty="0" err="1"/>
              <a:t>à</a:t>
            </a:r>
            <a:r>
              <a:rPr lang="en-US" sz="2000" dirty="0"/>
              <a:t> dix </a:t>
            </a:r>
            <a:r>
              <a:rPr lang="en-US" sz="2000" dirty="0" err="1"/>
              <a:t>objectifs</a:t>
            </a:r>
            <a:r>
              <a:rPr lang="en-US" sz="2000" dirty="0"/>
              <a:t> par jour.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7C6E52-209B-454D-B197-57CB4CAFA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138" y="2833972"/>
            <a:ext cx="2913062" cy="2874393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6" name="Son enregistré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1A20F9E6-7AAA-7348-9061-2D0F18730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6887" y="58651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9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">
            <a:extLst>
              <a:ext uri="{FF2B5EF4-FFF2-40B4-BE49-F238E27FC236}">
                <a16:creationId xmlns:a16="http://schemas.microsoft.com/office/drawing/2014/main" id="{53576798-7F98-4C7F-B6C7-6D41B5A7E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C074F-1270-1F48-8342-C6C6E02F0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>
                <a:solidFill>
                  <a:schemeClr val="accent6">
                    <a:lumMod val="75000"/>
                  </a:schemeClr>
                </a:solidFill>
              </a:rPr>
              <a:t>Travail # 2: </a:t>
            </a:r>
            <a:r>
              <a:rPr lang="en-US" sz="3700" dirty="0" err="1">
                <a:solidFill>
                  <a:schemeClr val="accent6">
                    <a:lumMod val="75000"/>
                  </a:schemeClr>
                </a:solidFill>
              </a:rPr>
              <a:t>Formuler</a:t>
            </a:r>
            <a:r>
              <a:rPr lang="en-US" sz="3700" dirty="0">
                <a:solidFill>
                  <a:schemeClr val="accent6">
                    <a:lumMod val="75000"/>
                  </a:schemeClr>
                </a:solidFill>
              </a:rPr>
              <a:t> des </a:t>
            </a:r>
            <a:r>
              <a:rPr lang="en-US" sz="3700" dirty="0" err="1">
                <a:solidFill>
                  <a:schemeClr val="accent6">
                    <a:lumMod val="75000"/>
                  </a:schemeClr>
                </a:solidFill>
              </a:rPr>
              <a:t>objectifs</a:t>
            </a:r>
            <a:r>
              <a:rPr lang="en-US" sz="37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700" dirty="0" err="1">
                <a:solidFill>
                  <a:schemeClr val="accent6">
                    <a:lumMod val="75000"/>
                  </a:schemeClr>
                </a:solidFill>
              </a:rPr>
              <a:t>concrets</a:t>
            </a:r>
            <a:endParaRPr lang="en-US" sz="3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F3C832E-E665-1D40-9BC7-02E03D638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438" y="2814638"/>
            <a:ext cx="2913062" cy="291306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375D3A2-B106-F74A-84AA-CB7186ED1F7A}"/>
              </a:ext>
            </a:extLst>
          </p:cNvPr>
          <p:cNvSpPr txBox="1"/>
          <p:nvPr/>
        </p:nvSpPr>
        <p:spPr>
          <a:xfrm>
            <a:off x="3873501" y="2017643"/>
            <a:ext cx="8318500" cy="4840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b="1" dirty="0">
                <a:solidFill>
                  <a:srgbClr val="FFFF00"/>
                </a:solidFill>
              </a:rPr>
              <a:t>Il </a:t>
            </a:r>
            <a:r>
              <a:rPr lang="en-US" sz="2000" b="1" dirty="0" err="1">
                <a:solidFill>
                  <a:srgbClr val="FFFF00"/>
                </a:solidFill>
              </a:rPr>
              <a:t>est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très</a:t>
            </a:r>
            <a:r>
              <a:rPr lang="en-US" sz="2000" b="1" dirty="0">
                <a:solidFill>
                  <a:srgbClr val="FFFF00"/>
                </a:solidFill>
              </a:rPr>
              <a:t> important que les </a:t>
            </a:r>
            <a:r>
              <a:rPr lang="en-US" sz="2000" b="1" dirty="0" err="1">
                <a:solidFill>
                  <a:srgbClr val="FFFF00"/>
                </a:solidFill>
              </a:rPr>
              <a:t>objectifs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soient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concrets</a:t>
            </a:r>
            <a:r>
              <a:rPr lang="en-US" sz="2000" b="1" dirty="0">
                <a:solidFill>
                  <a:srgbClr val="FFFF00"/>
                </a:solidFill>
              </a:rPr>
              <a:t> et </a:t>
            </a:r>
            <a:r>
              <a:rPr lang="en-US" sz="2000" b="1" dirty="0" err="1">
                <a:solidFill>
                  <a:srgbClr val="FFFF00"/>
                </a:solidFill>
              </a:rPr>
              <a:t>mesurables</a:t>
            </a:r>
            <a:r>
              <a:rPr lang="en-US" sz="2000" b="1" dirty="0">
                <a:solidFill>
                  <a:srgbClr val="FFFF00"/>
                </a:solidFill>
              </a:rPr>
              <a:t>. </a:t>
            </a:r>
            <a:r>
              <a:rPr lang="en-US" sz="2000" b="1" dirty="0" err="1">
                <a:solidFill>
                  <a:srgbClr val="FFFF00"/>
                </a:solidFill>
              </a:rPr>
              <a:t>Aucun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flou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 err="1">
                <a:solidFill>
                  <a:srgbClr val="FFFF00"/>
                </a:solidFill>
              </a:rPr>
              <a:t>aucune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interprétation</a:t>
            </a:r>
            <a:r>
              <a:rPr lang="en-US" sz="2000" b="1" dirty="0">
                <a:solidFill>
                  <a:srgbClr val="FFFF00"/>
                </a:solidFill>
              </a:rPr>
              <a:t> possible!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dirty="0"/>
              <a:t> 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u="sng" dirty="0" err="1"/>
              <a:t>Exemples</a:t>
            </a:r>
            <a:r>
              <a:rPr lang="en-US" sz="2000" u="sng" dirty="0"/>
              <a:t> </a:t>
            </a:r>
            <a:r>
              <a:rPr lang="en-US" sz="2000" u="sng" dirty="0" err="1"/>
              <a:t>variés</a:t>
            </a:r>
            <a:r>
              <a:rPr lang="en-US" sz="2000" u="sng" dirty="0"/>
              <a:t> </a:t>
            </a:r>
            <a:r>
              <a:rPr lang="en-US" sz="2000" u="sng" dirty="0" err="1"/>
              <a:t>à</a:t>
            </a:r>
            <a:r>
              <a:rPr lang="en-US" sz="2000" u="sng" dirty="0"/>
              <a:t> </a:t>
            </a:r>
            <a:r>
              <a:rPr lang="en-US" sz="2000" u="sng" dirty="0" err="1"/>
              <a:t>partir</a:t>
            </a:r>
            <a:r>
              <a:rPr lang="en-US" sz="2000" u="sng" dirty="0"/>
              <a:t> de </a:t>
            </a:r>
            <a:r>
              <a:rPr lang="en-US" sz="2000" u="sng" dirty="0" err="1"/>
              <a:t>comportements</a:t>
            </a:r>
            <a:r>
              <a:rPr lang="en-US" sz="2000" u="sng" dirty="0"/>
              <a:t> </a:t>
            </a:r>
            <a:r>
              <a:rPr lang="en-US" sz="2000" u="sng" dirty="0" err="1"/>
              <a:t>routiniers</a:t>
            </a:r>
            <a:r>
              <a:rPr lang="en-US" sz="2000" dirty="0"/>
              <a:t> :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2000" dirty="0" err="1"/>
              <a:t>À</a:t>
            </a:r>
            <a:r>
              <a:rPr lang="en-US" sz="2000" dirty="0"/>
              <a:t> 7h, </a:t>
            </a:r>
            <a:r>
              <a:rPr lang="en-US" sz="2000" dirty="0" err="1"/>
              <a:t>tu</a:t>
            </a:r>
            <a:r>
              <a:rPr lang="en-US" sz="2000" dirty="0"/>
              <a:t> </a:t>
            </a:r>
            <a:r>
              <a:rPr lang="en-US" sz="2000" dirty="0" err="1"/>
              <a:t>dois</a:t>
            </a:r>
            <a:r>
              <a:rPr lang="en-US" sz="2000" dirty="0"/>
              <a:t> </a:t>
            </a:r>
            <a:r>
              <a:rPr lang="en-US" sz="2000" dirty="0" err="1"/>
              <a:t>être</a:t>
            </a:r>
            <a:r>
              <a:rPr lang="en-US" sz="2000" dirty="0"/>
              <a:t> </a:t>
            </a:r>
            <a:r>
              <a:rPr lang="en-US" sz="2000" dirty="0" err="1"/>
              <a:t>habillé</a:t>
            </a:r>
            <a:r>
              <a:rPr lang="en-US" sz="2000" dirty="0"/>
              <a:t>.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endParaRPr lang="en-US" sz="2000" dirty="0"/>
          </a:p>
          <a:p>
            <a:pPr lvl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2000" dirty="0" err="1"/>
              <a:t>À</a:t>
            </a:r>
            <a:r>
              <a:rPr lang="en-US" sz="2000" dirty="0"/>
              <a:t> 16h, </a:t>
            </a:r>
            <a:r>
              <a:rPr lang="en-US" sz="2000" dirty="0" err="1"/>
              <a:t>tu</a:t>
            </a:r>
            <a:r>
              <a:rPr lang="en-US" sz="2000" dirty="0"/>
              <a:t> </a:t>
            </a:r>
            <a:r>
              <a:rPr lang="en-US" sz="2000" dirty="0" err="1"/>
              <a:t>dois</a:t>
            </a:r>
            <a:r>
              <a:rPr lang="en-US" sz="2000" dirty="0"/>
              <a:t> </a:t>
            </a:r>
            <a:r>
              <a:rPr lang="en-US" sz="2000" dirty="0" err="1"/>
              <a:t>être</a:t>
            </a:r>
            <a:r>
              <a:rPr lang="en-US" sz="2000" dirty="0"/>
              <a:t> </a:t>
            </a:r>
            <a:r>
              <a:rPr lang="en-US" sz="2000" dirty="0" err="1"/>
              <a:t>assis</a:t>
            </a:r>
            <a:r>
              <a:rPr lang="en-US" sz="2000" dirty="0"/>
              <a:t> </a:t>
            </a:r>
            <a:r>
              <a:rPr lang="en-US" sz="2000" dirty="0" err="1"/>
              <a:t>à</a:t>
            </a:r>
            <a:r>
              <a:rPr lang="en-US" sz="2000" dirty="0"/>
              <a:t> table, ton agenda </a:t>
            </a:r>
            <a:r>
              <a:rPr lang="en-US" sz="2000" dirty="0" err="1"/>
              <a:t>ouvert</a:t>
            </a:r>
            <a:r>
              <a:rPr lang="en-US" sz="2000" dirty="0"/>
              <a:t> et </a:t>
            </a:r>
            <a:r>
              <a:rPr lang="en-US" sz="2000" dirty="0" err="1"/>
              <a:t>tes</a:t>
            </a:r>
            <a:r>
              <a:rPr lang="en-US" sz="2000" dirty="0"/>
              <a:t> livres pour </a:t>
            </a:r>
            <a:r>
              <a:rPr lang="en-US" sz="2000" dirty="0" err="1"/>
              <a:t>tes</a:t>
            </a:r>
            <a:r>
              <a:rPr lang="en-US" sz="2000" dirty="0"/>
              <a:t> devoirs </a:t>
            </a:r>
            <a:r>
              <a:rPr lang="en-US" sz="2000" dirty="0" err="1"/>
              <a:t>sortis</a:t>
            </a:r>
            <a:r>
              <a:rPr lang="en-US" sz="2000" dirty="0"/>
              <a:t> pour commencer </a:t>
            </a:r>
            <a:r>
              <a:rPr lang="en-US" sz="2000" dirty="0" err="1"/>
              <a:t>à</a:t>
            </a:r>
            <a:r>
              <a:rPr lang="en-US" sz="2000" dirty="0"/>
              <a:t> </a:t>
            </a:r>
            <a:r>
              <a:rPr lang="en-US" sz="2000" dirty="0" err="1"/>
              <a:t>travailler</a:t>
            </a:r>
            <a:r>
              <a:rPr lang="en-US" sz="2000" dirty="0"/>
              <a:t>.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endParaRPr lang="en-US" sz="2000" dirty="0"/>
          </a:p>
          <a:p>
            <a:pPr lvl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2000" dirty="0" err="1"/>
              <a:t>Lorsque</a:t>
            </a:r>
            <a:r>
              <a:rPr lang="en-US" sz="2000" dirty="0"/>
              <a:t> </a:t>
            </a:r>
            <a:r>
              <a:rPr lang="en-US" sz="2000" dirty="0" err="1"/>
              <a:t>j’annonce</a:t>
            </a:r>
            <a:r>
              <a:rPr lang="en-US" sz="2000" dirty="0"/>
              <a:t> que le souper </a:t>
            </a:r>
            <a:r>
              <a:rPr lang="en-US" sz="2000" dirty="0" err="1"/>
              <a:t>est</a:t>
            </a:r>
            <a:r>
              <a:rPr lang="en-US" sz="2000" dirty="0"/>
              <a:t> prêt, </a:t>
            </a:r>
            <a:r>
              <a:rPr lang="en-US" sz="2000" dirty="0" err="1"/>
              <a:t>tu</a:t>
            </a:r>
            <a:r>
              <a:rPr lang="en-US" sz="2000" dirty="0"/>
              <a:t> as 5 minutes pour </a:t>
            </a:r>
            <a:r>
              <a:rPr lang="en-US" sz="2000" dirty="0" err="1"/>
              <a:t>terminer</a:t>
            </a:r>
            <a:r>
              <a:rPr lang="en-US" sz="2000" dirty="0"/>
              <a:t> </a:t>
            </a:r>
            <a:r>
              <a:rPr lang="en-US" sz="2000" dirty="0" err="1"/>
              <a:t>ce</a:t>
            </a:r>
            <a:r>
              <a:rPr lang="en-US" sz="2000" dirty="0"/>
              <a:t> que </a:t>
            </a:r>
            <a:r>
              <a:rPr lang="en-US" sz="2000" dirty="0" err="1"/>
              <a:t>tu</a:t>
            </a:r>
            <a:r>
              <a:rPr lang="en-US" sz="2000" dirty="0"/>
              <a:t> es </a:t>
            </a:r>
            <a:r>
              <a:rPr lang="en-US" sz="2000" dirty="0" err="1"/>
              <a:t>en</a:t>
            </a:r>
            <a:r>
              <a:rPr lang="en-US" sz="2000" dirty="0"/>
              <a:t> train de faire (</a:t>
            </a:r>
            <a:r>
              <a:rPr lang="en-US" sz="2000" dirty="0" err="1"/>
              <a:t>sauvegarder</a:t>
            </a:r>
            <a:r>
              <a:rPr lang="en-US" sz="2000" dirty="0"/>
              <a:t> et </a:t>
            </a:r>
            <a:r>
              <a:rPr lang="en-US" sz="2000" dirty="0" err="1"/>
              <a:t>terminer</a:t>
            </a:r>
            <a:r>
              <a:rPr lang="en-US" sz="2000" dirty="0"/>
              <a:t> un jeu </a:t>
            </a:r>
            <a:r>
              <a:rPr lang="en-US" sz="2000" dirty="0" err="1"/>
              <a:t>vidéo</a:t>
            </a:r>
            <a:r>
              <a:rPr lang="en-US" sz="2000" dirty="0"/>
              <a:t> par </a:t>
            </a:r>
            <a:r>
              <a:rPr lang="en-US" sz="2000" dirty="0" err="1"/>
              <a:t>exemple</a:t>
            </a:r>
            <a:r>
              <a:rPr lang="en-US" sz="2000" dirty="0"/>
              <a:t>) et </a:t>
            </a:r>
            <a:r>
              <a:rPr lang="en-US" sz="2000" dirty="0" err="1"/>
              <a:t>venir</a:t>
            </a:r>
            <a:r>
              <a:rPr lang="en-US" sz="2000" dirty="0"/>
              <a:t> </a:t>
            </a:r>
            <a:r>
              <a:rPr lang="en-US" sz="2000" dirty="0" err="1"/>
              <a:t>t’asseoir</a:t>
            </a:r>
            <a:r>
              <a:rPr lang="en-US" sz="2000" dirty="0"/>
              <a:t> </a:t>
            </a:r>
            <a:r>
              <a:rPr lang="en-US" sz="2000" dirty="0" err="1"/>
              <a:t>à</a:t>
            </a:r>
            <a:r>
              <a:rPr lang="en-US" sz="2000" dirty="0"/>
              <a:t> table.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endParaRPr lang="en-US" sz="2000" dirty="0"/>
          </a:p>
          <a:p>
            <a:pPr lvl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sz="2000" dirty="0" err="1"/>
              <a:t>À</a:t>
            </a:r>
            <a:r>
              <a:rPr lang="en-US" sz="2000" dirty="0"/>
              <a:t> 20h </a:t>
            </a:r>
            <a:r>
              <a:rPr lang="en-US" sz="2000" dirty="0" err="1"/>
              <a:t>tu</a:t>
            </a:r>
            <a:r>
              <a:rPr lang="en-US" sz="2000" dirty="0"/>
              <a:t> </a:t>
            </a:r>
            <a:r>
              <a:rPr lang="en-US" sz="2000" dirty="0" err="1"/>
              <a:t>dois</a:t>
            </a:r>
            <a:r>
              <a:rPr lang="en-US" sz="2000" dirty="0"/>
              <a:t> </a:t>
            </a:r>
            <a:r>
              <a:rPr lang="en-US" sz="2000" dirty="0" err="1"/>
              <a:t>être</a:t>
            </a:r>
            <a:r>
              <a:rPr lang="en-US" sz="2000" dirty="0"/>
              <a:t> dans ton lit, et </a:t>
            </a:r>
            <a:r>
              <a:rPr lang="en-US" sz="2000" dirty="0" err="1"/>
              <a:t>avoir</a:t>
            </a:r>
            <a:r>
              <a:rPr lang="en-US" sz="2000" dirty="0"/>
              <a:t> </a:t>
            </a:r>
            <a:r>
              <a:rPr lang="en-US" sz="2000" dirty="0" err="1"/>
              <a:t>auparavant</a:t>
            </a:r>
            <a:r>
              <a:rPr lang="en-US" sz="2000" dirty="0"/>
              <a:t> : pris ta douche, </a:t>
            </a:r>
            <a:r>
              <a:rPr lang="en-US" sz="2000" dirty="0" err="1"/>
              <a:t>brossé</a:t>
            </a:r>
            <a:r>
              <a:rPr lang="en-US" sz="2000" dirty="0"/>
              <a:t> </a:t>
            </a:r>
            <a:r>
              <a:rPr lang="en-US" sz="2000" dirty="0" err="1"/>
              <a:t>tes</a:t>
            </a:r>
            <a:r>
              <a:rPr lang="en-US" sz="2000" dirty="0"/>
              <a:t> dents et </a:t>
            </a:r>
            <a:r>
              <a:rPr lang="en-US" sz="2000" dirty="0" err="1"/>
              <a:t>être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pyjama</a:t>
            </a:r>
            <a:r>
              <a:rPr lang="en-US" sz="2000" dirty="0"/>
              <a:t>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1500" dirty="0"/>
          </a:p>
        </p:txBody>
      </p:sp>
      <p:pic>
        <p:nvPicPr>
          <p:cNvPr id="5" name="Son enregistré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B560BF92-5C5F-7040-AE5F-CE5D9A7B3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600" y="5886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6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DA9A1ACB-4ECA-4EAE-AEAB-CE9C8C01E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C074F-1270-1F48-8342-C6C6E02F0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rgbClr val="FFFF00"/>
                </a:solidFill>
              </a:rPr>
              <a:t>Travail # 3: </a:t>
            </a:r>
            <a:r>
              <a:rPr lang="en-US" sz="3100" dirty="0" err="1">
                <a:solidFill>
                  <a:srgbClr val="FFFF00"/>
                </a:solidFill>
              </a:rPr>
              <a:t>Formuler</a:t>
            </a:r>
            <a:r>
              <a:rPr lang="en-US" sz="3100" dirty="0">
                <a:solidFill>
                  <a:srgbClr val="FFFF00"/>
                </a:solidFill>
              </a:rPr>
              <a:t> des </a:t>
            </a:r>
            <a:r>
              <a:rPr lang="en-US" sz="3100" dirty="0" err="1">
                <a:solidFill>
                  <a:srgbClr val="FFFF00"/>
                </a:solidFill>
              </a:rPr>
              <a:t>objectifs</a:t>
            </a:r>
            <a:r>
              <a:rPr lang="en-US" sz="3100" dirty="0">
                <a:solidFill>
                  <a:srgbClr val="FFFF00"/>
                </a:solidFill>
              </a:rPr>
              <a:t> de manière positive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75D3A2-B106-F74A-84AA-CB7186ED1F7A}"/>
              </a:ext>
            </a:extLst>
          </p:cNvPr>
          <p:cNvSpPr txBox="1"/>
          <p:nvPr/>
        </p:nvSpPr>
        <p:spPr>
          <a:xfrm>
            <a:off x="818713" y="2413000"/>
            <a:ext cx="7199220" cy="363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général</a:t>
            </a:r>
            <a:r>
              <a:rPr lang="en-US" sz="2000" dirty="0"/>
              <a:t>, il </a:t>
            </a:r>
            <a:r>
              <a:rPr lang="en-US" sz="2000" dirty="0" err="1"/>
              <a:t>est</a:t>
            </a:r>
            <a:r>
              <a:rPr lang="en-US" sz="2000" dirty="0"/>
              <a:t> </a:t>
            </a:r>
            <a:r>
              <a:rPr lang="en-US" sz="2000" dirty="0" err="1"/>
              <a:t>préférable</a:t>
            </a:r>
            <a:r>
              <a:rPr lang="en-US" sz="2000" dirty="0"/>
              <a:t> de dire </a:t>
            </a:r>
            <a:r>
              <a:rPr lang="en-US" sz="2000" b="1" dirty="0" err="1">
                <a:solidFill>
                  <a:srgbClr val="FFFF00"/>
                </a:solidFill>
              </a:rPr>
              <a:t>à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l’enfant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ce</a:t>
            </a:r>
            <a:r>
              <a:rPr lang="en-US" sz="2000" b="1" dirty="0">
                <a:solidFill>
                  <a:srgbClr val="FFFF00"/>
                </a:solidFill>
              </a:rPr>
              <a:t> que </a:t>
            </a:r>
            <a:r>
              <a:rPr lang="en-US" sz="2000" b="1" dirty="0" err="1">
                <a:solidFill>
                  <a:srgbClr val="FFFF00"/>
                </a:solidFill>
              </a:rPr>
              <a:t>l’on</a:t>
            </a:r>
            <a:r>
              <a:rPr lang="en-US" sz="2000" b="1" dirty="0">
                <a:solidFill>
                  <a:srgbClr val="FFFF00"/>
                </a:solidFill>
              </a:rPr>
              <a:t> attend de </a:t>
            </a:r>
            <a:r>
              <a:rPr lang="en-US" sz="2000" b="1" dirty="0" err="1">
                <a:solidFill>
                  <a:srgbClr val="FFFF00"/>
                </a:solidFill>
              </a:rPr>
              <a:t>lui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plutôt</a:t>
            </a:r>
            <a:r>
              <a:rPr lang="en-US" sz="2000" b="1" dirty="0">
                <a:solidFill>
                  <a:srgbClr val="FFFF00"/>
                </a:solidFill>
              </a:rPr>
              <a:t> que </a:t>
            </a:r>
            <a:r>
              <a:rPr lang="en-US" sz="2000" b="1" dirty="0" err="1">
                <a:solidFill>
                  <a:srgbClr val="FFFF00"/>
                </a:solidFill>
              </a:rPr>
              <a:t>ce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qu’on</a:t>
            </a:r>
            <a:r>
              <a:rPr lang="en-US" sz="2000" b="1" dirty="0">
                <a:solidFill>
                  <a:srgbClr val="FFFF00"/>
                </a:solidFill>
              </a:rPr>
              <a:t> ne </a:t>
            </a:r>
            <a:r>
              <a:rPr lang="en-US" sz="2000" b="1" dirty="0" err="1">
                <a:solidFill>
                  <a:srgbClr val="FFFF00"/>
                </a:solidFill>
              </a:rPr>
              <a:t>veut</a:t>
            </a:r>
            <a:r>
              <a:rPr lang="en-US" sz="2000" b="1" dirty="0">
                <a:solidFill>
                  <a:srgbClr val="FFFF00"/>
                </a:solidFill>
              </a:rPr>
              <a:t> pas </a:t>
            </a:r>
            <a:r>
              <a:rPr lang="en-US" sz="2000" b="1" dirty="0" err="1">
                <a:solidFill>
                  <a:srgbClr val="FFFF00"/>
                </a:solidFill>
              </a:rPr>
              <a:t>qu’il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fasse</a:t>
            </a:r>
            <a:r>
              <a:rPr lang="en-US" sz="2000" b="1" dirty="0">
                <a:solidFill>
                  <a:srgbClr val="FFFF00"/>
                </a:solidFill>
              </a:rPr>
              <a:t>.</a:t>
            </a:r>
            <a:r>
              <a:rPr lang="en-US" sz="2000" dirty="0"/>
              <a:t> </a:t>
            </a:r>
            <a:r>
              <a:rPr lang="en-US" sz="2000" dirty="0" err="1"/>
              <a:t>Ainsi</a:t>
            </a:r>
            <a:r>
              <a:rPr lang="en-US" sz="2000" dirty="0"/>
              <a:t>, on encourage un bon </a:t>
            </a:r>
            <a:r>
              <a:rPr lang="en-US" sz="2000" dirty="0" err="1"/>
              <a:t>comportement</a:t>
            </a:r>
            <a:r>
              <a:rPr lang="en-US" sz="2000" dirty="0"/>
              <a:t> (</a:t>
            </a:r>
            <a:r>
              <a:rPr lang="en-US" sz="2000" dirty="0" err="1"/>
              <a:t>voir</a:t>
            </a:r>
            <a:r>
              <a:rPr lang="en-US" sz="2000" dirty="0"/>
              <a:t> les </a:t>
            </a:r>
            <a:r>
              <a:rPr lang="en-US" sz="2000" dirty="0" err="1"/>
              <a:t>mêmes</a:t>
            </a:r>
            <a:r>
              <a:rPr lang="en-US" sz="2000" dirty="0"/>
              <a:t> </a:t>
            </a:r>
            <a:r>
              <a:rPr lang="en-US" sz="2000" dirty="0" err="1"/>
              <a:t>exemples</a:t>
            </a:r>
            <a:r>
              <a:rPr lang="en-US" sz="2000" dirty="0"/>
              <a:t> que travail #2).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endParaRPr lang="en-US" sz="2000" dirty="0"/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dirty="0" err="1"/>
              <a:t>Lorsque</a:t>
            </a:r>
            <a:r>
              <a:rPr lang="en-US" sz="2000" dirty="0"/>
              <a:t> </a:t>
            </a:r>
            <a:r>
              <a:rPr lang="en-US" sz="2000" dirty="0" err="1"/>
              <a:t>ce</a:t>
            </a:r>
            <a:r>
              <a:rPr lang="en-US" sz="2000" dirty="0"/>
              <a:t> </a:t>
            </a:r>
            <a:r>
              <a:rPr lang="en-US" sz="2000" dirty="0" err="1"/>
              <a:t>principe</a:t>
            </a:r>
            <a:r>
              <a:rPr lang="en-US" sz="2000" dirty="0"/>
              <a:t> rend </a:t>
            </a:r>
            <a:r>
              <a:rPr lang="en-US" sz="2000" dirty="0" err="1"/>
              <a:t>l’objectif</a:t>
            </a:r>
            <a:r>
              <a:rPr lang="en-US" sz="2000" dirty="0"/>
              <a:t> </a:t>
            </a:r>
            <a:r>
              <a:rPr lang="en-US" sz="2000" dirty="0" err="1"/>
              <a:t>flou</a:t>
            </a:r>
            <a:r>
              <a:rPr lang="en-US" sz="2000" dirty="0"/>
              <a:t>, il </a:t>
            </a:r>
            <a:r>
              <a:rPr lang="en-US" sz="2000" dirty="0" err="1"/>
              <a:t>vaut</a:t>
            </a:r>
            <a:r>
              <a:rPr lang="en-US" sz="2000" dirty="0"/>
              <a:t> </a:t>
            </a:r>
            <a:r>
              <a:rPr lang="en-US" sz="2000" dirty="0" err="1"/>
              <a:t>mieux</a:t>
            </a:r>
            <a:r>
              <a:rPr lang="en-US" sz="2000" dirty="0"/>
              <a:t> </a:t>
            </a:r>
            <a:r>
              <a:rPr lang="en-US" sz="2000" dirty="0" err="1"/>
              <a:t>procéder</a:t>
            </a:r>
            <a:r>
              <a:rPr lang="en-US" sz="2000" dirty="0"/>
              <a:t> avec </a:t>
            </a:r>
            <a:r>
              <a:rPr lang="en-US" sz="2000" dirty="0" err="1"/>
              <a:t>une</a:t>
            </a:r>
            <a:r>
              <a:rPr lang="en-US" sz="2000" dirty="0"/>
              <a:t> formulation du type : « Il ne doit y </a:t>
            </a:r>
            <a:r>
              <a:rPr lang="en-US" sz="2000" dirty="0" err="1"/>
              <a:t>avoir</a:t>
            </a:r>
            <a:r>
              <a:rPr lang="en-US" sz="2000" dirty="0"/>
              <a:t> </a:t>
            </a:r>
            <a:r>
              <a:rPr lang="en-US" sz="2000" dirty="0" err="1"/>
              <a:t>ni</a:t>
            </a:r>
            <a:r>
              <a:rPr lang="en-US" sz="2000" dirty="0"/>
              <a:t> </a:t>
            </a:r>
            <a:r>
              <a:rPr lang="en-US" sz="2000" dirty="0" err="1"/>
              <a:t>larmes</a:t>
            </a:r>
            <a:r>
              <a:rPr lang="en-US" sz="2000" dirty="0"/>
              <a:t>, </a:t>
            </a:r>
            <a:r>
              <a:rPr lang="en-US" sz="2000" dirty="0" err="1"/>
              <a:t>ni</a:t>
            </a:r>
            <a:r>
              <a:rPr lang="en-US" sz="2000" dirty="0"/>
              <a:t> crise pendant la </a:t>
            </a:r>
            <a:r>
              <a:rPr lang="en-US" sz="2000" dirty="0" err="1"/>
              <a:t>période</a:t>
            </a:r>
            <a:r>
              <a:rPr lang="en-US" sz="2000" dirty="0"/>
              <a:t> des devoirs. » au lieu de « Tu </a:t>
            </a:r>
            <a:r>
              <a:rPr lang="en-US" sz="2000" dirty="0" err="1"/>
              <a:t>effectueras</a:t>
            </a:r>
            <a:r>
              <a:rPr lang="en-US" sz="2000" dirty="0"/>
              <a:t> </a:t>
            </a:r>
            <a:r>
              <a:rPr lang="en-US" sz="2000" dirty="0" err="1"/>
              <a:t>tes</a:t>
            </a:r>
            <a:r>
              <a:rPr lang="en-US" sz="2000" dirty="0"/>
              <a:t> devoirs avec </a:t>
            </a:r>
            <a:r>
              <a:rPr lang="en-US" sz="2000" dirty="0" err="1"/>
              <a:t>une</a:t>
            </a:r>
            <a:r>
              <a:rPr lang="en-US" sz="2000" dirty="0"/>
              <a:t> bonne attitude. » qui </a:t>
            </a:r>
            <a:r>
              <a:rPr lang="en-US" sz="2000" dirty="0" err="1"/>
              <a:t>porte</a:t>
            </a:r>
            <a:r>
              <a:rPr lang="en-US" sz="2000" dirty="0"/>
              <a:t> </a:t>
            </a:r>
            <a:r>
              <a:rPr lang="en-US" sz="2000" dirty="0" err="1"/>
              <a:t>à</a:t>
            </a:r>
            <a:r>
              <a:rPr lang="en-US" sz="2000" dirty="0"/>
              <a:t> </a:t>
            </a:r>
            <a:r>
              <a:rPr lang="en-US" sz="2000" dirty="0" err="1"/>
              <a:t>interprétation</a:t>
            </a:r>
            <a:r>
              <a:rPr lang="en-US" sz="2000" dirty="0"/>
              <a:t> et </a:t>
            </a:r>
            <a:r>
              <a:rPr lang="en-US" sz="2000" dirty="0" err="1"/>
              <a:t>n’est</a:t>
            </a:r>
            <a:r>
              <a:rPr lang="en-US" sz="2000" dirty="0"/>
              <a:t> pas </a:t>
            </a:r>
            <a:r>
              <a:rPr lang="en-US" sz="2000" dirty="0" err="1"/>
              <a:t>mesurable</a:t>
            </a:r>
            <a:r>
              <a:rPr lang="en-US" sz="2000" dirty="0"/>
              <a:t>.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8D3CD7-9924-394D-BFF8-37B1673AE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61" r="2476"/>
          <a:stretch/>
        </p:blipFill>
        <p:spPr>
          <a:xfrm>
            <a:off x="8466138" y="2413000"/>
            <a:ext cx="2915860" cy="362836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5" name="Son enregistré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07573166-11F1-B14A-9EA0-BF30F6DF6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9618" y="52285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4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">
            <a:extLst>
              <a:ext uri="{FF2B5EF4-FFF2-40B4-BE49-F238E27FC236}">
                <a16:creationId xmlns:a16="http://schemas.microsoft.com/office/drawing/2014/main" id="{DA9A1ACB-4ECA-4EAE-AEAB-CE9C8C01E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C074F-1270-1F48-8342-C6C6E02F0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rgbClr val="FF0000"/>
                </a:solidFill>
              </a:rPr>
              <a:t>Travail # 4: </a:t>
            </a:r>
            <a:r>
              <a:rPr lang="en-US" sz="3100" dirty="0" err="1">
                <a:solidFill>
                  <a:srgbClr val="FF0000"/>
                </a:solidFill>
              </a:rPr>
              <a:t>Préparer</a:t>
            </a:r>
            <a:r>
              <a:rPr lang="en-US" sz="3100" dirty="0">
                <a:solidFill>
                  <a:srgbClr val="FF0000"/>
                </a:solidFill>
              </a:rPr>
              <a:t> un tableau </a:t>
            </a:r>
            <a:r>
              <a:rPr lang="en-US" sz="3100" dirty="0" err="1">
                <a:solidFill>
                  <a:srgbClr val="FF0000"/>
                </a:solidFill>
              </a:rPr>
              <a:t>visuel</a:t>
            </a:r>
            <a:r>
              <a:rPr lang="en-US" sz="3100" dirty="0">
                <a:solidFill>
                  <a:srgbClr val="FF0000"/>
                </a:solidFill>
              </a:rPr>
              <a:t> et un </a:t>
            </a:r>
            <a:r>
              <a:rPr lang="en-US" sz="3100" dirty="0" err="1">
                <a:solidFill>
                  <a:srgbClr val="FF0000"/>
                </a:solidFill>
              </a:rPr>
              <a:t>renforcement</a:t>
            </a:r>
            <a:r>
              <a:rPr lang="en-US" sz="3100" dirty="0">
                <a:solidFill>
                  <a:srgbClr val="FF0000"/>
                </a:solidFill>
              </a:rPr>
              <a:t> tangible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E42E6C1-8785-9E46-98F8-32915753BB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29" r="3877" b="-2"/>
          <a:stretch/>
        </p:blipFill>
        <p:spPr>
          <a:xfrm>
            <a:off x="960438" y="2413000"/>
            <a:ext cx="2913062" cy="362836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375D3A2-B106-F74A-84AA-CB7186ED1F7A}"/>
              </a:ext>
            </a:extLst>
          </p:cNvPr>
          <p:cNvSpPr txBox="1"/>
          <p:nvPr/>
        </p:nvSpPr>
        <p:spPr>
          <a:xfrm>
            <a:off x="4035287" y="2150440"/>
            <a:ext cx="7196275" cy="4548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dirty="0"/>
              <a:t>Le fait de </a:t>
            </a:r>
            <a:r>
              <a:rPr lang="en-US" sz="2000" dirty="0" err="1"/>
              <a:t>mettre</a:t>
            </a:r>
            <a:r>
              <a:rPr lang="en-US" sz="2000" dirty="0"/>
              <a:t> un tableau avec les </a:t>
            </a:r>
            <a:r>
              <a:rPr lang="en-US" sz="2000" dirty="0" err="1"/>
              <a:t>objectifs</a:t>
            </a:r>
            <a:r>
              <a:rPr lang="en-US" sz="2000" dirty="0"/>
              <a:t> </a:t>
            </a:r>
            <a:r>
              <a:rPr lang="en-US" sz="2000" dirty="0" err="1"/>
              <a:t>inscrits</a:t>
            </a:r>
            <a:r>
              <a:rPr lang="en-US" sz="2000" dirty="0"/>
              <a:t> </a:t>
            </a:r>
            <a:r>
              <a:rPr lang="en-US" sz="2000" dirty="0" err="1"/>
              <a:t>ou</a:t>
            </a:r>
            <a:r>
              <a:rPr lang="en-US" sz="2000" dirty="0"/>
              <a:t> des </a:t>
            </a:r>
            <a:r>
              <a:rPr lang="en-US" sz="2000" dirty="0" err="1"/>
              <a:t>pictogrammes</a:t>
            </a:r>
            <a:r>
              <a:rPr lang="en-US" sz="2000" dirty="0"/>
              <a:t> pour les </a:t>
            </a:r>
            <a:r>
              <a:rPr lang="en-US" sz="2000" dirty="0" err="1"/>
              <a:t>illustrer</a:t>
            </a:r>
            <a:r>
              <a:rPr lang="en-US" sz="2000" dirty="0"/>
              <a:t> </a:t>
            </a:r>
            <a:r>
              <a:rPr lang="en-US" sz="2000" dirty="0" err="1"/>
              <a:t>donne</a:t>
            </a:r>
            <a:r>
              <a:rPr lang="en-US" sz="2000" dirty="0"/>
              <a:t> un point de </a:t>
            </a:r>
            <a:r>
              <a:rPr lang="en-US" sz="2000" dirty="0" err="1"/>
              <a:t>repère</a:t>
            </a:r>
            <a:r>
              <a:rPr lang="en-US" sz="2000" dirty="0"/>
              <a:t> </a:t>
            </a:r>
            <a:r>
              <a:rPr lang="en-US" sz="2000" dirty="0" err="1"/>
              <a:t>visuel</a:t>
            </a:r>
            <a:r>
              <a:rPr lang="en-US" sz="2000" dirty="0"/>
              <a:t> et </a:t>
            </a:r>
            <a:r>
              <a:rPr lang="en-US" sz="2000" dirty="0" err="1"/>
              <a:t>facilitant</a:t>
            </a:r>
            <a:r>
              <a:rPr lang="en-US" sz="2000" dirty="0"/>
              <a:t> pour </a:t>
            </a:r>
            <a:r>
              <a:rPr lang="en-US" sz="2000" dirty="0" err="1"/>
              <a:t>l’enfant</a:t>
            </a:r>
            <a:r>
              <a:rPr lang="en-US" sz="2000" dirty="0"/>
              <a:t>. </a:t>
            </a:r>
            <a:r>
              <a:rPr lang="en-US" sz="2000" dirty="0" err="1"/>
              <a:t>Affiché</a:t>
            </a:r>
            <a:r>
              <a:rPr lang="en-US" sz="2000" dirty="0"/>
              <a:t> dans un </a:t>
            </a:r>
            <a:r>
              <a:rPr lang="en-US" sz="2000" dirty="0" err="1"/>
              <a:t>endroit</a:t>
            </a:r>
            <a:r>
              <a:rPr lang="en-US" sz="2000" dirty="0"/>
              <a:t> </a:t>
            </a:r>
            <a:r>
              <a:rPr lang="en-US" sz="2000" dirty="0" err="1"/>
              <a:t>stratégique</a:t>
            </a:r>
            <a:r>
              <a:rPr lang="en-US" sz="2000" dirty="0"/>
              <a:t>, il agit </a:t>
            </a:r>
            <a:r>
              <a:rPr lang="en-US" sz="2000" dirty="0" err="1"/>
              <a:t>aussi</a:t>
            </a:r>
            <a:r>
              <a:rPr lang="en-US" sz="2000" dirty="0"/>
              <a:t> </a:t>
            </a:r>
            <a:r>
              <a:rPr lang="en-US" sz="2000" dirty="0" err="1"/>
              <a:t>comme</a:t>
            </a:r>
            <a:r>
              <a:rPr lang="en-US" sz="2000" dirty="0"/>
              <a:t> un rappel pour </a:t>
            </a:r>
            <a:r>
              <a:rPr lang="en-US" sz="2000" dirty="0" err="1"/>
              <a:t>tous</a:t>
            </a:r>
            <a:r>
              <a:rPr lang="en-US" sz="2000" dirty="0"/>
              <a:t>.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endParaRPr lang="en-US" sz="2000" dirty="0"/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dirty="0"/>
              <a:t> 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endParaRPr lang="en-US" sz="2000" dirty="0"/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endParaRPr lang="en-US" sz="2000" dirty="0"/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endParaRPr lang="en-US" sz="2000" dirty="0"/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endParaRPr lang="en-US" sz="2000" dirty="0"/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endParaRPr lang="en-US" sz="2000" dirty="0"/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1000" dirty="0"/>
              <a:t>https://</a:t>
            </a:r>
            <a:r>
              <a:rPr lang="en-US" sz="1000" dirty="0" err="1"/>
              <a:t>www.educatout.com</a:t>
            </a:r>
            <a:r>
              <a:rPr lang="en-US" sz="1000" dirty="0"/>
              <a:t>/</a:t>
            </a:r>
            <a:r>
              <a:rPr lang="en-US" sz="1000" dirty="0" err="1"/>
              <a:t>outils</a:t>
            </a:r>
            <a:r>
              <a:rPr lang="en-US" sz="1000" dirty="0"/>
              <a:t>/</a:t>
            </a:r>
            <a:r>
              <a:rPr lang="en-US" sz="1000" dirty="0" err="1"/>
              <a:t>utilitaires-educatifs</a:t>
            </a:r>
            <a:r>
              <a:rPr lang="en-US" sz="1000" dirty="0"/>
              <a:t>/documents-</a:t>
            </a:r>
            <a:r>
              <a:rPr lang="en-US" sz="1000" dirty="0" err="1"/>
              <a:t>imprimables</a:t>
            </a:r>
            <a:r>
              <a:rPr lang="en-US" sz="1000" dirty="0"/>
              <a:t>-</a:t>
            </a:r>
            <a:r>
              <a:rPr lang="en-US" sz="1000" dirty="0" err="1"/>
              <a:t>gratuits</a:t>
            </a:r>
            <a:r>
              <a:rPr lang="en-US" sz="1000" dirty="0"/>
              <a:t>/tableau-pour-donner-des-</a:t>
            </a:r>
            <a:r>
              <a:rPr lang="en-US" sz="1000" dirty="0" err="1"/>
              <a:t>responsabilites</a:t>
            </a:r>
            <a:r>
              <a:rPr lang="en-US" sz="1000" dirty="0"/>
              <a:t>-aux-</a:t>
            </a:r>
            <a:r>
              <a:rPr lang="en-US" sz="1000" dirty="0" err="1"/>
              <a:t>enfants.htm</a:t>
            </a:r>
            <a:endParaRPr lang="en-US" sz="1000" dirty="0"/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DB695E-E31D-5247-8858-ACED88CB07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873" y="3347105"/>
            <a:ext cx="5024051" cy="264981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D61741D-1DB4-614D-B573-925068D22F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4852" y="3789673"/>
            <a:ext cx="3186682" cy="1676849"/>
          </a:xfrm>
          <a:prstGeom prst="rect">
            <a:avLst/>
          </a:prstGeom>
        </p:spPr>
      </p:pic>
      <p:pic>
        <p:nvPicPr>
          <p:cNvPr id="7" name="Son enregistré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B8706C39-978B-9F4B-830A-35D2F3811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5598" y="58861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53576798-7F98-4C7F-B6C7-6D41B5A7E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5C074F-1270-1F48-8342-C6C6E02F0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>
                <a:solidFill>
                  <a:srgbClr val="FFFF00"/>
                </a:solidFill>
              </a:rPr>
              <a:t>Travail #5: La </a:t>
            </a:r>
            <a:r>
              <a:rPr lang="en-US" sz="3400" dirty="0" err="1">
                <a:solidFill>
                  <a:srgbClr val="FFFF00"/>
                </a:solidFill>
              </a:rPr>
              <a:t>récompense</a:t>
            </a:r>
            <a:r>
              <a:rPr lang="en-US" sz="3400" dirty="0">
                <a:solidFill>
                  <a:srgbClr val="FFFF00"/>
                </a:solidFill>
              </a:rPr>
              <a:t> doit arriver </a:t>
            </a:r>
            <a:r>
              <a:rPr lang="en-US" sz="3400" dirty="0" err="1">
                <a:solidFill>
                  <a:srgbClr val="FFFF00"/>
                </a:solidFill>
              </a:rPr>
              <a:t>rapidement</a:t>
            </a:r>
            <a:endParaRPr lang="en-US" sz="3400" dirty="0">
              <a:solidFill>
                <a:srgbClr val="FFFF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1639C79-2AE5-7F4A-9997-C1CABAA8E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337" y="2413000"/>
            <a:ext cx="2823264" cy="371633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81A2193-D207-B04F-B062-B058F51E759A}"/>
              </a:ext>
            </a:extLst>
          </p:cNvPr>
          <p:cNvSpPr txBox="1"/>
          <p:nvPr/>
        </p:nvSpPr>
        <p:spPr>
          <a:xfrm>
            <a:off x="4330699" y="2413000"/>
            <a:ext cx="7052733" cy="363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/>
              <a:t>Tel que </a:t>
            </a:r>
            <a:r>
              <a:rPr lang="en-US" dirty="0" err="1"/>
              <a:t>mentionné</a:t>
            </a:r>
            <a:r>
              <a:rPr lang="en-US" dirty="0"/>
              <a:t> dans les </a:t>
            </a:r>
            <a:r>
              <a:rPr lang="en-US" dirty="0" err="1"/>
              <a:t>principes</a:t>
            </a:r>
            <a:r>
              <a:rPr lang="en-US" dirty="0"/>
              <a:t> du </a:t>
            </a:r>
            <a:r>
              <a:rPr lang="en-US" dirty="0" err="1"/>
              <a:t>renforcement</a:t>
            </a:r>
            <a:r>
              <a:rPr lang="en-US" dirty="0"/>
              <a:t>, </a:t>
            </a:r>
            <a:r>
              <a:rPr lang="en-US" dirty="0" err="1"/>
              <a:t>lorsque</a:t>
            </a:r>
            <a:r>
              <a:rPr lang="en-US" dirty="0"/>
              <a:t> </a:t>
            </a:r>
            <a:r>
              <a:rPr lang="en-US" dirty="0" err="1"/>
              <a:t>l’enfant</a:t>
            </a:r>
            <a:r>
              <a:rPr lang="en-US" dirty="0"/>
              <a:t> a </a:t>
            </a:r>
            <a:r>
              <a:rPr lang="en-US" dirty="0" err="1"/>
              <a:t>atteint</a:t>
            </a:r>
            <a:r>
              <a:rPr lang="en-US" dirty="0"/>
              <a:t> son </a:t>
            </a:r>
            <a:r>
              <a:rPr lang="en-US" dirty="0" err="1"/>
              <a:t>objectif</a:t>
            </a:r>
            <a:r>
              <a:rPr lang="en-US" dirty="0"/>
              <a:t>, il doit </a:t>
            </a:r>
            <a:r>
              <a:rPr lang="en-US" dirty="0" err="1"/>
              <a:t>être</a:t>
            </a:r>
            <a:r>
              <a:rPr lang="en-US" dirty="0"/>
              <a:t> </a:t>
            </a:r>
            <a:r>
              <a:rPr lang="en-US" dirty="0" err="1"/>
              <a:t>immédiatement</a:t>
            </a:r>
            <a:r>
              <a:rPr lang="en-US" dirty="0"/>
              <a:t> </a:t>
            </a:r>
            <a:r>
              <a:rPr lang="en-US" dirty="0" err="1"/>
              <a:t>récompensé</a:t>
            </a:r>
            <a:r>
              <a:rPr lang="en-US" dirty="0"/>
              <a:t>. Pour </a:t>
            </a:r>
            <a:r>
              <a:rPr lang="en-US" dirty="0" err="1"/>
              <a:t>ce</a:t>
            </a:r>
            <a:r>
              <a:rPr lang="en-US" dirty="0"/>
              <a:t> faire, </a:t>
            </a:r>
            <a:r>
              <a:rPr lang="en-US" b="1" dirty="0">
                <a:solidFill>
                  <a:srgbClr val="FFFF00"/>
                </a:solidFill>
              </a:rPr>
              <a:t>un premier </a:t>
            </a:r>
            <a:r>
              <a:rPr lang="en-US" b="1" dirty="0" err="1">
                <a:solidFill>
                  <a:srgbClr val="FFFF00"/>
                </a:solidFill>
              </a:rPr>
              <a:t>niveau</a:t>
            </a:r>
            <a:r>
              <a:rPr lang="en-US" b="1" dirty="0">
                <a:solidFill>
                  <a:srgbClr val="FFFF00"/>
                </a:solidFill>
              </a:rPr>
              <a:t> de </a:t>
            </a:r>
            <a:r>
              <a:rPr lang="en-US" b="1" dirty="0" err="1">
                <a:solidFill>
                  <a:srgbClr val="FFFF00"/>
                </a:solidFill>
              </a:rPr>
              <a:t>récompense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peut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être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symbolique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dirty="0" err="1"/>
              <a:t>comme</a:t>
            </a:r>
            <a:r>
              <a:rPr lang="en-US" dirty="0"/>
              <a:t> un </a:t>
            </a:r>
            <a:r>
              <a:rPr lang="en-US" dirty="0" err="1"/>
              <a:t>collant</a:t>
            </a:r>
            <a:r>
              <a:rPr lang="en-US" dirty="0"/>
              <a:t> que </a:t>
            </a:r>
            <a:r>
              <a:rPr lang="en-US" dirty="0" err="1"/>
              <a:t>l’on</a:t>
            </a:r>
            <a:r>
              <a:rPr lang="en-US" dirty="0"/>
              <a:t> appose sur le tableau </a:t>
            </a:r>
            <a:r>
              <a:rPr lang="en-US" dirty="0" err="1"/>
              <a:t>ou</a:t>
            </a:r>
            <a:r>
              <a:rPr lang="en-US" dirty="0"/>
              <a:t> un jeton que </a:t>
            </a:r>
            <a:r>
              <a:rPr lang="en-US" dirty="0" err="1"/>
              <a:t>l’on</a:t>
            </a:r>
            <a:r>
              <a:rPr lang="en-US" dirty="0"/>
              <a:t> </a:t>
            </a:r>
            <a:r>
              <a:rPr lang="en-US" dirty="0" err="1"/>
              <a:t>dépose</a:t>
            </a:r>
            <a:r>
              <a:rPr lang="en-US" dirty="0"/>
              <a:t> dans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banque</a:t>
            </a:r>
            <a:r>
              <a:rPr lang="en-US" dirty="0"/>
              <a:t> </a:t>
            </a:r>
            <a:r>
              <a:rPr lang="en-US" b="1" dirty="0">
                <a:solidFill>
                  <a:srgbClr val="FFFF00"/>
                </a:solidFill>
              </a:rPr>
              <a:t>ET on </a:t>
            </a:r>
            <a:r>
              <a:rPr lang="en-US" b="1" dirty="0" err="1">
                <a:solidFill>
                  <a:srgbClr val="FFFF00"/>
                </a:solidFill>
              </a:rPr>
              <a:t>en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profite</a:t>
            </a:r>
            <a:r>
              <a:rPr lang="en-US" b="1" dirty="0">
                <a:solidFill>
                  <a:srgbClr val="FFFF00"/>
                </a:solidFill>
              </a:rPr>
              <a:t> pour </a:t>
            </a:r>
            <a:r>
              <a:rPr lang="en-US" b="1" dirty="0" err="1">
                <a:solidFill>
                  <a:srgbClr val="FFFF00"/>
                </a:solidFill>
              </a:rPr>
              <a:t>féliciter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dirty="0" err="1"/>
              <a:t>l’enfant</a:t>
            </a:r>
            <a:r>
              <a:rPr lang="en-US" dirty="0"/>
              <a:t> et </a:t>
            </a:r>
            <a:r>
              <a:rPr lang="en-US" dirty="0" err="1"/>
              <a:t>lui</a:t>
            </a:r>
            <a:r>
              <a:rPr lang="en-US" dirty="0"/>
              <a:t> dire </a:t>
            </a:r>
            <a:r>
              <a:rPr lang="en-US" dirty="0" err="1"/>
              <a:t>qu’on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fier</a:t>
            </a:r>
            <a:r>
              <a:rPr lang="en-US" dirty="0"/>
              <a:t> de </a:t>
            </a:r>
            <a:r>
              <a:rPr lang="en-US" dirty="0" err="1"/>
              <a:t>lui</a:t>
            </a:r>
            <a:r>
              <a:rPr lang="en-US" dirty="0"/>
              <a:t>.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endParaRPr lang="en-US" dirty="0"/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b="1" dirty="0">
                <a:solidFill>
                  <a:srgbClr val="FFFF00"/>
                </a:solidFill>
              </a:rPr>
              <a:t>Dans un </a:t>
            </a:r>
            <a:r>
              <a:rPr lang="en-US" b="1" dirty="0" err="1">
                <a:solidFill>
                  <a:srgbClr val="FFFF00"/>
                </a:solidFill>
              </a:rPr>
              <a:t>deuxième</a:t>
            </a:r>
            <a:r>
              <a:rPr lang="en-US" b="1" dirty="0">
                <a:solidFill>
                  <a:srgbClr val="FFFF00"/>
                </a:solidFill>
              </a:rPr>
              <a:t> temps, les jetons </a:t>
            </a:r>
            <a:r>
              <a:rPr lang="en-US" b="1" dirty="0" err="1">
                <a:solidFill>
                  <a:srgbClr val="FFFF00"/>
                </a:solidFill>
              </a:rPr>
              <a:t>ou</a:t>
            </a:r>
            <a:r>
              <a:rPr lang="en-US" b="1" dirty="0">
                <a:solidFill>
                  <a:srgbClr val="FFFF00"/>
                </a:solidFill>
              </a:rPr>
              <a:t> les </a:t>
            </a:r>
            <a:r>
              <a:rPr lang="en-US" b="1" dirty="0" err="1">
                <a:solidFill>
                  <a:srgbClr val="FFFF00"/>
                </a:solidFill>
              </a:rPr>
              <a:t>collants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peuvent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être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compilés</a:t>
            </a:r>
            <a:r>
              <a:rPr lang="en-US" b="1" dirty="0">
                <a:solidFill>
                  <a:srgbClr val="FFFF00"/>
                </a:solidFill>
              </a:rPr>
              <a:t> et </a:t>
            </a:r>
            <a:r>
              <a:rPr lang="en-US" b="1" dirty="0" err="1">
                <a:solidFill>
                  <a:srgbClr val="FFFF00"/>
                </a:solidFill>
              </a:rPr>
              <a:t>l’enfant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peut</a:t>
            </a:r>
            <a:r>
              <a:rPr lang="en-US" b="1" dirty="0">
                <a:solidFill>
                  <a:srgbClr val="FFFF00"/>
                </a:solidFill>
              </a:rPr>
              <a:t> les </a:t>
            </a:r>
            <a:r>
              <a:rPr lang="en-US" b="1" dirty="0" err="1">
                <a:solidFill>
                  <a:srgbClr val="FFFF00"/>
                </a:solidFill>
              </a:rPr>
              <a:t>échanger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contre</a:t>
            </a:r>
            <a:r>
              <a:rPr lang="en-US" b="1" dirty="0">
                <a:solidFill>
                  <a:srgbClr val="FFFF00"/>
                </a:solidFill>
              </a:rPr>
              <a:t> des </a:t>
            </a:r>
            <a:r>
              <a:rPr lang="en-US" b="1" dirty="0" err="1">
                <a:solidFill>
                  <a:srgbClr val="FFFF00"/>
                </a:solidFill>
              </a:rPr>
              <a:t>privilèges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dirty="0"/>
              <a:t>(ex. temps </a:t>
            </a:r>
            <a:r>
              <a:rPr lang="en-US" dirty="0" err="1"/>
              <a:t>d’écran</a:t>
            </a:r>
            <a:r>
              <a:rPr lang="en-US" dirty="0"/>
              <a:t>, </a:t>
            </a:r>
            <a:r>
              <a:rPr lang="en-US" dirty="0" err="1"/>
              <a:t>activité</a:t>
            </a:r>
            <a:r>
              <a:rPr lang="en-US" dirty="0"/>
              <a:t>, dessert </a:t>
            </a:r>
            <a:r>
              <a:rPr lang="en-US" dirty="0" err="1"/>
              <a:t>spécial</a:t>
            </a:r>
            <a:r>
              <a:rPr lang="en-US" dirty="0"/>
              <a:t>…). Pour les </a:t>
            </a:r>
            <a:r>
              <a:rPr lang="en-US" dirty="0" err="1"/>
              <a:t>moins</a:t>
            </a:r>
            <a:r>
              <a:rPr lang="en-US" dirty="0"/>
              <a:t> de 7 </a:t>
            </a:r>
            <a:r>
              <a:rPr lang="en-US" dirty="0" err="1"/>
              <a:t>ans</a:t>
            </a:r>
            <a:r>
              <a:rPr lang="en-US" dirty="0"/>
              <a:t>, </a:t>
            </a:r>
            <a:r>
              <a:rPr lang="en-US" dirty="0" err="1"/>
              <a:t>cet</a:t>
            </a:r>
            <a:r>
              <a:rPr lang="en-US" dirty="0"/>
              <a:t> </a:t>
            </a:r>
            <a:r>
              <a:rPr lang="en-US" dirty="0" err="1"/>
              <a:t>échange</a:t>
            </a:r>
            <a:r>
              <a:rPr lang="en-US" dirty="0"/>
              <a:t> a lieu le jour </a:t>
            </a:r>
            <a:r>
              <a:rPr lang="en-US" dirty="0" err="1"/>
              <a:t>même</a:t>
            </a:r>
            <a:r>
              <a:rPr lang="en-US" dirty="0"/>
              <a:t>, pour les plus </a:t>
            </a:r>
            <a:r>
              <a:rPr lang="en-US" dirty="0" err="1"/>
              <a:t>vieux</a:t>
            </a:r>
            <a:r>
              <a:rPr lang="en-US" dirty="0"/>
              <a:t> au maximum on </a:t>
            </a:r>
            <a:r>
              <a:rPr lang="en-US" dirty="0" err="1"/>
              <a:t>peut</a:t>
            </a:r>
            <a:r>
              <a:rPr lang="en-US" dirty="0"/>
              <a:t> reporter </a:t>
            </a:r>
            <a:r>
              <a:rPr lang="en-US" dirty="0" err="1"/>
              <a:t>à</a:t>
            </a:r>
            <a:r>
              <a:rPr lang="en-US" dirty="0"/>
              <a:t> la fin de la </a:t>
            </a:r>
            <a:r>
              <a:rPr lang="en-US" dirty="0" err="1"/>
              <a:t>semaine</a:t>
            </a:r>
            <a:r>
              <a:rPr lang="en-US" dirty="0"/>
              <a:t>, pas plus!</a:t>
            </a:r>
          </a:p>
        </p:txBody>
      </p:sp>
      <p:pic>
        <p:nvPicPr>
          <p:cNvPr id="6" name="Son enregistré" descr="Son enregistré">
            <a:hlinkClick r:id="" action="ppaction://media"/>
            <a:extLst>
              <a:ext uri="{FF2B5EF4-FFF2-40B4-BE49-F238E27FC236}">
                <a16:creationId xmlns:a16="http://schemas.microsoft.com/office/drawing/2014/main" id="{68491815-5A56-CF40-83DD-7DA3C53A2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6663" y="60044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2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is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</TotalTime>
  <Words>1275</Words>
  <Application>Microsoft Macintosh PowerPoint</Application>
  <PresentationFormat>Grand écran</PresentationFormat>
  <Paragraphs>67</Paragraphs>
  <Slides>16</Slides>
  <Notes>0</Notes>
  <HiddenSlides>0</HiddenSlides>
  <MMClips>16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9" baseType="lpstr">
      <vt:lpstr>Century Gothic</vt:lpstr>
      <vt:lpstr>Wingdings 2</vt:lpstr>
      <vt:lpstr>Concis</vt:lpstr>
      <vt:lpstr>Le tableau de  renforcement: un outil  incontournable  du TES  </vt:lpstr>
      <vt:lpstr>Référence  (incontournable!)</vt:lpstr>
      <vt:lpstr>Le tableau de renforcement</vt:lpstr>
      <vt:lpstr>Le tableau de renforcement</vt:lpstr>
      <vt:lpstr>Travail # 1: Formuler peu d’objectifs à la fois</vt:lpstr>
      <vt:lpstr>Travail # 2: Formuler des objectifs concrets</vt:lpstr>
      <vt:lpstr>Travail # 3: Formuler des objectifs de manière positive</vt:lpstr>
      <vt:lpstr>Travail # 4: Préparer un tableau visuel et un renforcement tangible</vt:lpstr>
      <vt:lpstr>Travail #5: La récompense doit arriver rapidement</vt:lpstr>
      <vt:lpstr>Travail # 6: Offrir des privilèges, pas des babioles</vt:lpstr>
      <vt:lpstr>Travail # 7: Trouver les bons leviers</vt:lpstr>
      <vt:lpstr>Travail # 8: Viser 80% de réussite</vt:lpstr>
      <vt:lpstr>Travail # 9: Personnaliser les défis et les récompenses</vt:lpstr>
      <vt:lpstr>Travail # 10 et #11:       constance et constance!!!</vt:lpstr>
      <vt:lpstr>Travail # 12: Développer un système dynamique</vt:lpstr>
      <vt:lpstr>Et maintenant,  c’est l’heure du quiz sur Moodle!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tableau de  renforcement: un outil  incontournable  du TES  </dc:title>
  <dc:creator>Chantal Arbour</dc:creator>
  <cp:lastModifiedBy>Chantal Arbour</cp:lastModifiedBy>
  <cp:revision>26</cp:revision>
  <dcterms:created xsi:type="dcterms:W3CDTF">2020-10-17T21:16:46Z</dcterms:created>
  <dcterms:modified xsi:type="dcterms:W3CDTF">2020-10-18T16:03:37Z</dcterms:modified>
</cp:coreProperties>
</file>