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9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7" r:id="rId8"/>
    <p:sldId id="261" r:id="rId9"/>
    <p:sldId id="266" r:id="rId10"/>
    <p:sldId id="262" r:id="rId11"/>
    <p:sldId id="265" r:id="rId12"/>
    <p:sldId id="263" r:id="rId13"/>
    <p:sldId id="264" r:id="rId1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9948" y="609600"/>
            <a:ext cx="5404104" cy="3282696"/>
          </a:xfrm>
          <a:prstGeom prst="roundRect">
            <a:avLst>
              <a:gd name="adj" fmla="val 10522"/>
            </a:avLst>
          </a:prstGeom>
          <a:ln w="57150">
            <a:solidFill>
              <a:schemeClr val="bg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none"/>
        </p:style>
        <p:txBody>
          <a:bodyPr vert="horz" lIns="91440" tIns="182880" rIns="91440" bIns="18288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342900" indent="-342900" algn="ctr" defTabSz="914400" rtl="0" eaLnBrk="1" latinLnBrk="0" hangingPunct="1">
              <a:lnSpc>
                <a:spcPts val="5200"/>
              </a:lnSpc>
              <a:spcBef>
                <a:spcPts val="2000"/>
              </a:spcBef>
              <a:buSzPct val="80000"/>
              <a:buFont typeface="Wingdings" pitchFamily="2" charset="2"/>
              <a:buNone/>
              <a:defRPr sz="5400" b="1" kern="1200" baseline="0">
                <a:gradFill>
                  <a:gsLst>
                    <a:gs pos="50000">
                      <a:schemeClr val="bg1">
                        <a:lumMod val="8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CA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91000"/>
            <a:ext cx="5029200" cy="1447800"/>
          </a:xfr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80000"/>
              <a:buFont typeface="Wingdings" pitchFamily="2" charset="2"/>
              <a:buNone/>
              <a:defRPr sz="2000" b="1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/>
              <a:t>Cliquez pour modifier le style des sous-titres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9/24/20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‹n°›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A91B-9A9A-5F40-A1C3-0FE3DD499337}" type="datetimeFigureOut">
              <a:rPr lang="fr-FR" smtClean="0"/>
              <a:t>24/09/2020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F5D-33E0-ED4D-B4EC-F5148E00F237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91670" y="793376"/>
            <a:ext cx="3807293" cy="968189"/>
          </a:xfr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b">
            <a:noAutofit/>
            <a:sp3d extrusionH="12700">
              <a:extrusionClr>
                <a:schemeClr val="bg1"/>
              </a:extrusionClr>
            </a:sp3d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b="1" kern="1200" baseline="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CA"/>
              <a:t>Cliquez et modifiez le titre</a:t>
            </a:r>
            <a:endParaRPr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670" y="1748118"/>
            <a:ext cx="3807293" cy="3585882"/>
          </a:xfr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0" indent="0">
              <a:lnSpc>
                <a:spcPct val="110000"/>
              </a:lnSpc>
              <a:buNone/>
              <a:defRPr sz="2000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SzPct val="80000"/>
              <a:buFont typeface="Wingdings" pitchFamily="2" charset="2"/>
              <a:buNone/>
            </a:pPr>
            <a:r>
              <a:rPr lang="fr-CA"/>
              <a:t>Cliquez pour modifier les styles du texte du masque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00600" y="671514"/>
            <a:ext cx="3810000" cy="4599734"/>
          </a:xfrm>
          <a:prstGeom prst="roundRect">
            <a:avLst>
              <a:gd name="adj" fmla="val 4391"/>
            </a:avLst>
          </a:prstGeom>
          <a:noFill/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vert="horz" lIns="91440" tIns="45720" rIns="91440" bIns="45720" rtlCol="0">
            <a:noAutofit/>
            <a:scene3d>
              <a:camera prst="orthographicFront"/>
              <a:lightRig rig="chilly" dir="t"/>
            </a:scene3d>
            <a:sp3d extrusionH="6350">
              <a:bevelT w="19050" h="12700" prst="softRound"/>
              <a:extrusionClr>
                <a:schemeClr val="bg1"/>
              </a:extrusionClr>
            </a:sp3d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SzPct val="80000"/>
              <a:buFont typeface="Wingdings" pitchFamily="2" charset="2"/>
              <a:buNone/>
              <a:defRPr sz="2400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innerShdw blurRad="63500" dist="25400" dir="10800000">
                    <a:schemeClr val="bg1">
                      <a:alpha val="50000"/>
                    </a:schemeClr>
                  </a:inn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fr-CA"/>
              <a:t>Cliquez sur l'icône pour ajouter une image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30306"/>
            <a:ext cx="5484813" cy="11430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fr-CA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47839"/>
            <a:ext cx="7823200" cy="4316411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1pPr>
            <a:lvl2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2pPr>
            <a:lvl3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3pPr>
            <a:lvl4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4pPr>
            <a:lvl5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5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A91B-9A9A-5F40-A1C3-0FE3DD499337}" type="datetimeFigureOut">
              <a:rPr lang="fr-FR" smtClean="0"/>
              <a:t>24/09/2020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F5D-33E0-ED4D-B4EC-F5148E00F23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2082" y="389966"/>
            <a:ext cx="1524000" cy="5736198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</a:defRPr>
            </a:lvl1pPr>
          </a:lstStyle>
          <a:p>
            <a:r>
              <a:rPr lang="fr-CA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399" y="644525"/>
            <a:ext cx="6399213" cy="5419726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1pPr>
            <a:lvl2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2pPr>
            <a:lvl3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3pPr>
            <a:lvl4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4pPr>
            <a:lvl5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5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A91B-9A9A-5F40-A1C3-0FE3DD499337}" type="datetimeFigureOut">
              <a:rPr lang="fr-FR" smtClean="0"/>
              <a:t>24/09/2020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F5D-33E0-ED4D-B4EC-F5148E00F23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A91B-9A9A-5F40-A1C3-0FE3DD499337}" type="datetimeFigureOut">
              <a:rPr lang="fr-FR" smtClean="0"/>
              <a:t>24/09/2020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F5D-33E0-ED4D-B4EC-F5148E00F23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881187" y="631824"/>
            <a:ext cx="5407025" cy="3281363"/>
          </a:xfrm>
          <a:prstGeom prst="roundRect">
            <a:avLst>
              <a:gd name="adj" fmla="val 8881"/>
            </a:avLst>
          </a:prstGeom>
          <a:noFill/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/>
          <a:lstStyle>
            <a:lvl1pPr>
              <a:buNone/>
              <a:defRPr/>
            </a:lvl1pPr>
          </a:lstStyle>
          <a:p>
            <a:r>
              <a:rPr lang="fr-CA"/>
              <a:t>Cliquez sur l'icône pour ajouter une image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368" y="4495800"/>
            <a:ext cx="7827264" cy="1219200"/>
          </a:xfrm>
        </p:spPr>
        <p:txBody>
          <a:bodyPr anchor="b" anchorCtr="0">
            <a:noAutofit/>
          </a:bodyPr>
          <a:lstStyle>
            <a:lvl1pPr>
              <a:lnSpc>
                <a:spcPts val="5200"/>
              </a:lnSpc>
              <a:defRPr sz="4800" b="1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</a:defRPr>
            </a:lvl1pPr>
          </a:lstStyle>
          <a:p>
            <a:r>
              <a:rPr lang="fr-CA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" y="5715000"/>
            <a:ext cx="7827264" cy="501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/>
              <a:t>Cliquez pour modifier le style des sous-titres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132"/>
            <a:ext cx="2133600" cy="300318"/>
          </a:xfrm>
        </p:spPr>
        <p:txBody>
          <a:bodyPr/>
          <a:lstStyle>
            <a:lvl1pPr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E58A91B-9A9A-5F40-A1C3-0FE3DD499337}" type="datetimeFigureOut">
              <a:rPr lang="fr-FR" smtClean="0"/>
              <a:t>24/09/2020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12541"/>
            <a:ext cx="2895600" cy="300318"/>
          </a:xfrm>
        </p:spPr>
        <p:txBody>
          <a:bodyPr/>
          <a:lstStyle>
            <a:lvl1pPr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12541"/>
            <a:ext cx="2133600" cy="300318"/>
          </a:xfrm>
        </p:spPr>
        <p:txBody>
          <a:bodyPr/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5C87F5D-33E0-ED4D-B4EC-F5148E00F23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2424953"/>
            <a:ext cx="7823200" cy="1474788"/>
          </a:xfrm>
        </p:spPr>
        <p:txBody>
          <a:bodyPr anchor="b" anchorCtr="0"/>
          <a:lstStyle>
            <a:lvl1pPr algn="ctr">
              <a:defRPr sz="4800" b="1" cap="none" baseline="0">
                <a:effectLst/>
              </a:defRPr>
            </a:lvl1pPr>
          </a:lstStyle>
          <a:p>
            <a:r>
              <a:rPr lang="fr-CA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3100" y="3913188"/>
            <a:ext cx="7823200" cy="5546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80000"/>
              <a:buFont typeface="Wingdings" pitchFamily="2" charset="2"/>
              <a:buNone/>
              <a:defRPr sz="2000" b="1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4975E-BCEF-4391-BD3B-0CD9EB125C1E}" type="datetime1">
              <a:rPr lang="fr-FR" smtClean="0"/>
              <a:pPr/>
              <a:t>24/09/2020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2582-9FC8-4B1B-8456-B27CC842DE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47838"/>
            <a:ext cx="3563470" cy="43167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747838"/>
            <a:ext cx="3565526" cy="43167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A91B-9A9A-5F40-A1C3-0FE3DD499337}" type="datetimeFigureOut">
              <a:rPr lang="fr-FR" smtClean="0"/>
              <a:t>24/09/2020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F5D-33E0-ED4D-B4EC-F5148E00F23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8" y="1515035"/>
            <a:ext cx="3566160" cy="6397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398" y="2271713"/>
            <a:ext cx="3566160" cy="3792911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71" y="1515035"/>
            <a:ext cx="3566160" cy="6397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71" y="2271713"/>
            <a:ext cx="3566160" cy="3792911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A91B-9A9A-5F40-A1C3-0FE3DD499337}" type="datetimeFigureOut">
              <a:rPr lang="fr-FR" smtClean="0"/>
              <a:t>24/09/2020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F5D-33E0-ED4D-B4EC-F5148E00F23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A91B-9A9A-5F40-A1C3-0FE3DD499337}" type="datetimeFigureOut">
              <a:rPr lang="fr-FR" smtClean="0"/>
              <a:t>24/09/2020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F5D-33E0-ED4D-B4EC-F5148E00F23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A91B-9A9A-5F40-A1C3-0FE3DD499337}" type="datetimeFigureOut">
              <a:rPr lang="fr-FR" smtClean="0"/>
              <a:t>24/09/2020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F5D-33E0-ED4D-B4EC-F5148E00F23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70" y="793376"/>
            <a:ext cx="3794760" cy="968189"/>
          </a:xfrm>
        </p:spPr>
        <p:txBody>
          <a:bodyPr anchor="b"/>
          <a:lstStyle>
            <a:lvl1pPr algn="l">
              <a:lnSpc>
                <a:spcPts val="4000"/>
              </a:lnSpc>
              <a:defRPr sz="3600" b="1"/>
            </a:lvl1pPr>
          </a:lstStyle>
          <a:p>
            <a:r>
              <a:rPr lang="fr-CA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658906"/>
            <a:ext cx="3794760" cy="5405719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>
                <a:effectLst/>
              </a:defRPr>
            </a:lvl1pPr>
            <a:lvl2pPr>
              <a:spcBef>
                <a:spcPts val="2000"/>
              </a:spcBef>
              <a:defRPr sz="2000">
                <a:effectLst/>
              </a:defRPr>
            </a:lvl2pPr>
            <a:lvl3pPr>
              <a:spcBef>
                <a:spcPts val="2000"/>
              </a:spcBef>
              <a:defRPr sz="1800">
                <a:effectLst/>
              </a:defRPr>
            </a:lvl3pPr>
            <a:lvl4pPr>
              <a:spcBef>
                <a:spcPts val="2000"/>
              </a:spcBef>
              <a:defRPr sz="1800">
                <a:effectLst/>
              </a:defRPr>
            </a:lvl4pPr>
            <a:lvl5pPr>
              <a:spcBef>
                <a:spcPts val="2000"/>
              </a:spcBef>
              <a:defRPr sz="1800"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670" y="1748118"/>
            <a:ext cx="3794760" cy="38144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A91B-9A9A-5F40-A1C3-0FE3DD499337}" type="datetimeFigureOut">
              <a:rPr lang="fr-FR" smtClean="0"/>
              <a:t>24/09/2020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4845-A08A-4DF4-8D99-E2E7B6D41C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228601"/>
            <a:ext cx="7313613" cy="1264024"/>
          </a:xfrm>
          <a:prstGeom prst="rect">
            <a:avLst/>
          </a:prstGeo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ctr">
            <a:noAutofit/>
            <a:sp3d extrusionH="12700">
              <a:extrusionClr>
                <a:schemeClr val="bg1"/>
              </a:extrusionClr>
            </a:sp3d>
          </a:bodyPr>
          <a:lstStyle/>
          <a:p>
            <a:r>
              <a:rPr lang="fr-CA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47838"/>
            <a:ext cx="7313613" cy="4303338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25988"/>
            <a:ext cx="2133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E58A91B-9A9A-5F40-A1C3-0FE3DD499337}" type="datetimeFigureOut">
              <a:rPr lang="fr-FR" smtClean="0"/>
              <a:t>24/09/2020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25988"/>
            <a:ext cx="2895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25988"/>
            <a:ext cx="2133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4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5C87F5D-33E0-ED4D-B4EC-F5148E00F237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</p:sldLayoutIdLst>
  <p:txStyles>
    <p:titleStyle>
      <a:lvl1pPr algn="ctr" defTabSz="914400" rtl="0" eaLnBrk="1" latinLnBrk="0" hangingPunct="1">
        <a:lnSpc>
          <a:spcPts val="5600"/>
        </a:lnSpc>
        <a:spcBef>
          <a:spcPct val="0"/>
        </a:spcBef>
        <a:buNone/>
        <a:defRPr sz="5400" b="1" kern="1200" baseline="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SzPct val="80000"/>
        <a:buFont typeface="Wingdings" pitchFamily="2" charset="2"/>
        <a:buChar char="l"/>
        <a:defRPr sz="24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22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20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18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18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Corrigés cas d’analyse fonctionnelle</a:t>
            </a:r>
            <a:br>
              <a:rPr lang="fr-FR" dirty="0"/>
            </a:br>
            <a:r>
              <a:rPr lang="fr-FR" dirty="0"/>
              <a:t>Éliott à Marcel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Approches et techniques d’intervention</a:t>
            </a:r>
          </a:p>
          <a:p>
            <a:r>
              <a:rPr lang="fr-FR" dirty="0"/>
              <a:t>Johanne Carrier</a:t>
            </a:r>
          </a:p>
          <a:p>
            <a:r>
              <a:rPr lang="fr-FR" dirty="0"/>
              <a:t>Chantal Arbour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4">
                    <a:lumMod val="75000"/>
                  </a:schemeClr>
                </a:solidFill>
              </a:rPr>
              <a:t>Amélie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u="sng" dirty="0">
                <a:solidFill>
                  <a:schemeClr val="bg2"/>
                </a:solidFill>
              </a:rPr>
              <a:t>FONCTION DU COMPORTEMENT</a:t>
            </a:r>
          </a:p>
          <a:p>
            <a:pPr>
              <a:buFontTx/>
              <a:buChar char="-"/>
            </a:pPr>
            <a:r>
              <a:rPr lang="fr-FR" dirty="0">
                <a:solidFill>
                  <a:schemeClr val="bg2"/>
                </a:solidFill>
              </a:rPr>
              <a:t>Éviter d’aller au cours d’éducation physique.</a:t>
            </a:r>
          </a:p>
          <a:p>
            <a:pPr>
              <a:buNone/>
            </a:pPr>
            <a:endParaRPr lang="fr-FR" dirty="0">
              <a:solidFill>
                <a:schemeClr val="bg2"/>
              </a:solidFill>
            </a:endParaRPr>
          </a:p>
          <a:p>
            <a:r>
              <a:rPr lang="fr-FR" b="1" u="sng" dirty="0">
                <a:solidFill>
                  <a:schemeClr val="bg2"/>
                </a:solidFill>
              </a:rPr>
              <a:t>TECHNIQUE(S)  APPROPRIÉE(S)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chemeClr val="bg2"/>
                </a:solidFill>
              </a:rPr>
              <a:t>Extinction</a:t>
            </a:r>
            <a:r>
              <a:rPr lang="fr-FR" dirty="0">
                <a:solidFill>
                  <a:schemeClr val="bg2"/>
                </a:solidFill>
              </a:rPr>
              <a:t> (de loin la meilleure  </a:t>
            </a:r>
            <a:r>
              <a:rPr lang="fr-FR" dirty="0" err="1">
                <a:solidFill>
                  <a:schemeClr val="bg2"/>
                </a:solidFill>
              </a:rPr>
              <a:t>-simple</a:t>
            </a:r>
            <a:r>
              <a:rPr lang="fr-FR" dirty="0">
                <a:solidFill>
                  <a:schemeClr val="bg2"/>
                </a:solidFill>
              </a:rPr>
              <a:t> et efficace </a:t>
            </a:r>
            <a:r>
              <a:rPr lang="fr-FR" dirty="0" err="1">
                <a:solidFill>
                  <a:schemeClr val="bg2"/>
                </a:solidFill>
              </a:rPr>
              <a:t>-dans</a:t>
            </a:r>
            <a:r>
              <a:rPr lang="fr-FR" dirty="0">
                <a:solidFill>
                  <a:schemeClr val="bg2"/>
                </a:solidFill>
              </a:rPr>
              <a:t> ce cas)</a:t>
            </a:r>
          </a:p>
          <a:p>
            <a:pPr>
              <a:buFontTx/>
              <a:buChar char="-"/>
            </a:pPr>
            <a:r>
              <a:rPr lang="fr-FR" dirty="0">
                <a:solidFill>
                  <a:schemeClr val="bg2"/>
                </a:solidFill>
              </a:rPr>
              <a:t>L’exposition / désensibilisation systématique</a:t>
            </a:r>
          </a:p>
          <a:p>
            <a:pPr>
              <a:buFontTx/>
              <a:buChar char="-"/>
            </a:pPr>
            <a:r>
              <a:rPr lang="fr-FR" dirty="0">
                <a:solidFill>
                  <a:schemeClr val="bg2"/>
                </a:solidFill>
              </a:rPr>
              <a:t>Punition (vraiment pas l’idéal…)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604A7B"/>
                </a:solidFill>
              </a:rPr>
              <a:t>Amélie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u="sng" dirty="0">
                <a:solidFill>
                  <a:srgbClr val="1F497D"/>
                </a:solidFill>
              </a:rPr>
              <a:t>JUSTIFICATION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1F497D"/>
                </a:solidFill>
              </a:rPr>
              <a:t>Les conséquents maintiennent le cpt (mère vient la chercher, lit à la maison tranquille).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1F497D"/>
                </a:solidFill>
              </a:rPr>
              <a:t>Aucun besoin essentiel en jeu.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1F497D"/>
                </a:solidFill>
              </a:rPr>
              <a:t>Possible de maintenir l’intervention en groupe et d’être cohérent.</a:t>
            </a:r>
          </a:p>
          <a:p>
            <a:r>
              <a:rPr lang="fr-FR" b="1" u="sng" dirty="0">
                <a:solidFill>
                  <a:srgbClr val="1F497D"/>
                </a:solidFill>
              </a:rPr>
              <a:t>EXEMPLE CONCRET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1F497D"/>
                </a:solidFill>
              </a:rPr>
              <a:t>Amélie reste à l’école et va à son cours d’éducation physique. Si elle appelle sa mère, cette dernière ne vient pas la chercher.</a:t>
            </a:r>
          </a:p>
          <a:p>
            <a:pPr>
              <a:buNone/>
            </a:pPr>
            <a:endParaRPr lang="fr-FR" dirty="0">
              <a:solidFill>
                <a:srgbClr val="1F497D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bg1">
                    <a:lumMod val="95000"/>
                    <a:lumOff val="5000"/>
                  </a:schemeClr>
                </a:solidFill>
              </a:rPr>
              <a:t>Marcel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u="sng" dirty="0">
                <a:solidFill>
                  <a:schemeClr val="bg2"/>
                </a:solidFill>
              </a:rPr>
              <a:t>FONCTION DU COMPORTEMENT</a:t>
            </a:r>
          </a:p>
          <a:p>
            <a:pPr>
              <a:buFontTx/>
              <a:buChar char="-"/>
            </a:pPr>
            <a:r>
              <a:rPr lang="fr-FR" dirty="0">
                <a:solidFill>
                  <a:schemeClr val="bg2"/>
                </a:solidFill>
              </a:rPr>
              <a:t>Obtenir la satisfaction de faire son travail de façon autonome.</a:t>
            </a:r>
          </a:p>
          <a:p>
            <a:pPr>
              <a:buNone/>
            </a:pPr>
            <a:endParaRPr lang="fr-FR" dirty="0">
              <a:solidFill>
                <a:schemeClr val="bg2"/>
              </a:solidFill>
            </a:endParaRPr>
          </a:p>
          <a:p>
            <a:r>
              <a:rPr lang="fr-FR" b="1" u="sng" dirty="0">
                <a:solidFill>
                  <a:schemeClr val="bg2"/>
                </a:solidFill>
              </a:rPr>
              <a:t>TECHNIQUE APPROPRIÉE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chemeClr val="bg2"/>
                </a:solidFill>
              </a:rPr>
              <a:t>Estompage</a:t>
            </a:r>
            <a:r>
              <a:rPr lang="fr-FR" dirty="0">
                <a:solidFill>
                  <a:schemeClr val="bg2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fr-FR" dirty="0">
                <a:solidFill>
                  <a:schemeClr val="bg2"/>
                </a:solidFill>
              </a:rPr>
              <a:t>Maintien (NON, car aucun renforçateur n’est présent dans le texte! OK seulement si on en ajoute un!)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D0D0D"/>
                </a:solidFill>
              </a:rPr>
              <a:t>Marcel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u="sng" dirty="0">
                <a:solidFill>
                  <a:srgbClr val="1F497D"/>
                </a:solidFill>
              </a:rPr>
              <a:t>JUSTIFICATION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1F497D"/>
                </a:solidFill>
              </a:rPr>
              <a:t>Marcel est maintenant capable de compléter sa tâche sans rappel on peut donc penser que le cpt est bien appris et qu’on peut maintenant viser l’autonomie.</a:t>
            </a:r>
          </a:p>
          <a:p>
            <a:r>
              <a:rPr lang="fr-FR" b="1" u="sng" dirty="0">
                <a:solidFill>
                  <a:srgbClr val="1F497D"/>
                </a:solidFill>
              </a:rPr>
              <a:t>EXEMPLE CONCRET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1F497D"/>
                </a:solidFill>
              </a:rPr>
              <a:t>Diminuer les rappels progressivement, par exemple une fois sur deux et après 5 réussites, espacer à une fois sur 3, ainsi de suite.</a:t>
            </a:r>
          </a:p>
          <a:p>
            <a:pPr>
              <a:buNone/>
            </a:pPr>
            <a:endParaRPr lang="fr-FR" dirty="0">
              <a:solidFill>
                <a:srgbClr val="1F497D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Éliott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b="1" u="sng" dirty="0">
                <a:solidFill>
                  <a:srgbClr val="1F497D"/>
                </a:solidFill>
              </a:rPr>
              <a:t>FONCTION DU COMPORTEMENT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1F497D"/>
                </a:solidFill>
              </a:rPr>
              <a:t>Diminuer sa colère/soulager sa frustration</a:t>
            </a:r>
          </a:p>
          <a:p>
            <a:pPr>
              <a:buNone/>
            </a:pPr>
            <a:r>
              <a:rPr lang="fr-FR" dirty="0">
                <a:solidFill>
                  <a:srgbClr val="1F497D"/>
                </a:solidFill>
              </a:rPr>
              <a:t>(dit ne pas être fier, plus fort que lui)</a:t>
            </a:r>
          </a:p>
          <a:p>
            <a:pPr>
              <a:buNone/>
            </a:pPr>
            <a:r>
              <a:rPr lang="fr-FR" dirty="0">
                <a:solidFill>
                  <a:srgbClr val="1F497D"/>
                </a:solidFill>
              </a:rPr>
              <a:t>Aucun gain social n’est mentionné.</a:t>
            </a:r>
          </a:p>
          <a:p>
            <a:r>
              <a:rPr lang="fr-FR" b="1" u="sng" dirty="0">
                <a:solidFill>
                  <a:srgbClr val="1F497D"/>
                </a:solidFill>
              </a:rPr>
              <a:t>TECHNIQUE(S)  APPROPRIÉE(S)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1F497D"/>
                </a:solidFill>
              </a:rPr>
              <a:t>Renforcement d’une compétence alternative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1F497D"/>
                </a:solidFill>
              </a:rPr>
              <a:t>Punition (Non, car reçoit déjà une conséquence et cela ne fonctionne pas! De plus, aucun apprentissage ne sera fait avec cette technique)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1F497D"/>
                </a:solidFill>
              </a:rPr>
              <a:t>Modification des antécédents (+/- car pas d’apprentissage)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Éliott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u="sng" dirty="0">
                <a:solidFill>
                  <a:srgbClr val="1F497D"/>
                </a:solidFill>
              </a:rPr>
              <a:t>JUSTIFICATION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1F497D"/>
                </a:solidFill>
              </a:rPr>
              <a:t>Comportement de frapper que l’on veut voir diminuer et le remplacer par un comportement adéquat qui remplira la même fonction: compétence alternative.</a:t>
            </a:r>
          </a:p>
          <a:p>
            <a:r>
              <a:rPr lang="fr-FR" b="1" u="sng" dirty="0">
                <a:solidFill>
                  <a:srgbClr val="1F497D"/>
                </a:solidFill>
              </a:rPr>
              <a:t>EXEMPLE CONCRET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1F497D"/>
                </a:solidFill>
              </a:rPr>
              <a:t>Lui enseigner à ignorer, ou à s’éloigner pour ensuite revenir sur la situation en communiquant et non en frappant.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1F497D"/>
                </a:solidFill>
              </a:rPr>
              <a:t>Lui fait une demande claire aux autres de cesser les commentaires.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1F497D"/>
                </a:solidFill>
              </a:rPr>
              <a:t>Serrer les poings sur un objet sans frapper.</a:t>
            </a:r>
          </a:p>
          <a:p>
            <a:pPr>
              <a:buNone/>
            </a:pPr>
            <a:r>
              <a:rPr lang="fr-FR" dirty="0">
                <a:solidFill>
                  <a:srgbClr val="1F497D"/>
                </a:solidFill>
              </a:rPr>
              <a:t>***Le féliciter quand il y arrive (façonnement possible)***</a:t>
            </a:r>
          </a:p>
          <a:p>
            <a:pPr>
              <a:buFontTx/>
              <a:buChar char="-"/>
            </a:pPr>
            <a:endParaRPr lang="fr-FR" dirty="0">
              <a:solidFill>
                <a:srgbClr val="1F497D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3">
                    <a:lumMod val="50000"/>
                  </a:schemeClr>
                </a:solidFill>
              </a:rPr>
              <a:t>Louis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u="sng" dirty="0">
                <a:solidFill>
                  <a:schemeClr val="bg2"/>
                </a:solidFill>
              </a:rPr>
              <a:t>FONCTION DU COMPORTEMENT</a:t>
            </a:r>
          </a:p>
          <a:p>
            <a:pPr>
              <a:buFontTx/>
              <a:buChar char="-"/>
            </a:pPr>
            <a:r>
              <a:rPr lang="fr-FR" dirty="0">
                <a:solidFill>
                  <a:schemeClr val="bg2"/>
                </a:solidFill>
              </a:rPr>
              <a:t>Obtenir un meilleur bien-être</a:t>
            </a:r>
          </a:p>
          <a:p>
            <a:pPr>
              <a:buNone/>
            </a:pPr>
            <a:r>
              <a:rPr lang="fr-FR" dirty="0">
                <a:solidFill>
                  <a:schemeClr val="bg2"/>
                </a:solidFill>
              </a:rPr>
              <a:t>     (dit qu’il s’en rend compte car il se sent moins bien, observe les effets positifs, dit que c’est essentiel à sa stabilité et qu’il aimerait y penser mais c’est difficile pour lui: il l’oublie)</a:t>
            </a:r>
          </a:p>
          <a:p>
            <a:r>
              <a:rPr lang="fr-FR" b="1" u="sng" dirty="0">
                <a:solidFill>
                  <a:schemeClr val="bg2"/>
                </a:solidFill>
              </a:rPr>
              <a:t>TECHNIQUE(S) APPROPRIÉE(S)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chemeClr val="bg2"/>
                </a:solidFill>
              </a:rPr>
              <a:t>Incitation</a:t>
            </a:r>
          </a:p>
          <a:p>
            <a:pPr>
              <a:buFontTx/>
              <a:buChar char="-"/>
            </a:pPr>
            <a:r>
              <a:rPr lang="fr-FR" dirty="0">
                <a:solidFill>
                  <a:schemeClr val="bg2"/>
                </a:solidFill>
              </a:rPr>
              <a:t>Renforcer l’absence du cpt inapproprié (oubli) – ok, mais moins efficace que l’incitation, idem pour le R+ (surtout que le cpt est </a:t>
            </a:r>
            <a:r>
              <a:rPr lang="fr-FR" dirty="0" err="1">
                <a:solidFill>
                  <a:schemeClr val="bg2"/>
                </a:solidFill>
              </a:rPr>
              <a:t>auto-renforcé</a:t>
            </a:r>
            <a:r>
              <a:rPr lang="fr-FR" dirty="0">
                <a:solidFill>
                  <a:schemeClr val="bg2"/>
                </a:solidFill>
              </a:rPr>
              <a:t> par le bien-être obtenu).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4F6228"/>
                </a:solidFill>
              </a:rPr>
              <a:t>Louis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 fontScale="85000" lnSpcReduction="10000"/>
          </a:bodyPr>
          <a:lstStyle/>
          <a:p>
            <a:r>
              <a:rPr lang="fr-FR" b="1" u="sng" dirty="0">
                <a:solidFill>
                  <a:srgbClr val="1F497D"/>
                </a:solidFill>
              </a:rPr>
              <a:t>JUSTIFICATION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1F497D"/>
                </a:solidFill>
              </a:rPr>
              <a:t>Le but est de prévenir l’oubli, le rappel est tout à fait indiqué.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1F497D"/>
                </a:solidFill>
              </a:rPr>
              <a:t>Le comportement deviendra autonome et le client a de l’intérêt pour le développer.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1F497D"/>
                </a:solidFill>
              </a:rPr>
              <a:t>Facile de développer un incitatif commun pour les intervenants (alarme cellulaire).</a:t>
            </a:r>
          </a:p>
          <a:p>
            <a:r>
              <a:rPr lang="fr-FR" b="1" u="sng" dirty="0">
                <a:solidFill>
                  <a:srgbClr val="1F497D"/>
                </a:solidFill>
              </a:rPr>
              <a:t>EXEMPLE CONCRET</a:t>
            </a:r>
          </a:p>
          <a:p>
            <a:pPr>
              <a:buNone/>
            </a:pPr>
            <a:r>
              <a:rPr lang="fr-FR" dirty="0">
                <a:solidFill>
                  <a:srgbClr val="1F497D"/>
                </a:solidFill>
              </a:rPr>
              <a:t>-      À chaque fois qu’il est l’heure pour Louis de prendre sa médication, un intervenant lui rappelle et/ou alarme avec sonnerie spéciale programmée sur le cellulaire de Louis.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Lucas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b="1" u="sng" dirty="0">
                <a:solidFill>
                  <a:schemeClr val="bg2"/>
                </a:solidFill>
              </a:rPr>
              <a:t>FONCTION(S) DU COMPORTEMENT</a:t>
            </a:r>
          </a:p>
          <a:p>
            <a:pPr>
              <a:buFontTx/>
              <a:buChar char="-"/>
            </a:pPr>
            <a:r>
              <a:rPr lang="fr-FR" dirty="0">
                <a:solidFill>
                  <a:schemeClr val="bg2"/>
                </a:solidFill>
              </a:rPr>
              <a:t>Obtenir l’attention d’</a:t>
            </a:r>
            <a:r>
              <a:rPr lang="fr-FR" dirty="0" err="1">
                <a:solidFill>
                  <a:schemeClr val="bg2"/>
                </a:solidFill>
              </a:rPr>
              <a:t>Océanne</a:t>
            </a:r>
            <a:endParaRPr lang="fr-FR" dirty="0">
              <a:solidFill>
                <a:schemeClr val="bg2"/>
              </a:solidFill>
            </a:endParaRPr>
          </a:p>
          <a:p>
            <a:pPr>
              <a:buFontTx/>
              <a:buChar char="-"/>
            </a:pPr>
            <a:r>
              <a:rPr lang="fr-FR" dirty="0">
                <a:solidFill>
                  <a:schemeClr val="bg2"/>
                </a:solidFill>
              </a:rPr>
              <a:t>Faire une activité avec </a:t>
            </a:r>
            <a:r>
              <a:rPr lang="fr-FR" dirty="0" err="1">
                <a:solidFill>
                  <a:schemeClr val="bg2"/>
                </a:solidFill>
              </a:rPr>
              <a:t>Océanne</a:t>
            </a:r>
            <a:r>
              <a:rPr lang="fr-FR" dirty="0">
                <a:solidFill>
                  <a:schemeClr val="bg2"/>
                </a:solidFill>
              </a:rPr>
              <a:t> / Éviter la lecture</a:t>
            </a:r>
          </a:p>
          <a:p>
            <a:pPr>
              <a:buNone/>
            </a:pPr>
            <a:endParaRPr lang="fr-FR" dirty="0">
              <a:solidFill>
                <a:schemeClr val="bg2"/>
              </a:solidFill>
            </a:endParaRPr>
          </a:p>
          <a:p>
            <a:r>
              <a:rPr lang="fr-FR" b="1" u="sng" dirty="0">
                <a:solidFill>
                  <a:schemeClr val="bg2"/>
                </a:solidFill>
              </a:rPr>
              <a:t>TECHNIQUE(S) APPROPRIÉE(S)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chemeClr val="bg2"/>
                </a:solidFill>
              </a:rPr>
              <a:t>Imitation (avec l’aide d’</a:t>
            </a:r>
            <a:r>
              <a:rPr lang="fr-FR" b="1" dirty="0" err="1">
                <a:solidFill>
                  <a:schemeClr val="bg2"/>
                </a:solidFill>
              </a:rPr>
              <a:t>Océanne</a:t>
            </a:r>
            <a:r>
              <a:rPr lang="fr-FR" b="1" dirty="0">
                <a:solidFill>
                  <a:schemeClr val="bg2"/>
                </a:solidFill>
              </a:rPr>
              <a:t>) et R+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chemeClr val="bg2"/>
                </a:solidFill>
              </a:rPr>
              <a:t>Attention sélective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chemeClr val="bg2"/>
                </a:solidFill>
              </a:rPr>
              <a:t>Façonnement…</a:t>
            </a:r>
          </a:p>
          <a:p>
            <a:pPr>
              <a:buNone/>
            </a:pPr>
            <a:r>
              <a:rPr lang="fr-FR" dirty="0">
                <a:solidFill>
                  <a:schemeClr val="bg2"/>
                </a:solidFill>
              </a:rPr>
              <a:t>Punition- non: technique déjà tentée par l’intervenante, sans résultat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E46C0A"/>
                </a:solidFill>
              </a:rPr>
              <a:t>Lucas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u="sng" dirty="0">
                <a:solidFill>
                  <a:srgbClr val="1F497D"/>
                </a:solidFill>
              </a:rPr>
              <a:t>JUSTIFICATION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1F497D"/>
                </a:solidFill>
              </a:rPr>
              <a:t>Le nouveau cpt est simple à reproduire (rester assis en silence).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1F497D"/>
                </a:solidFill>
              </a:rPr>
              <a:t>Modèle facile à identifier: amie </a:t>
            </a:r>
            <a:r>
              <a:rPr lang="fr-FR" dirty="0" err="1">
                <a:solidFill>
                  <a:srgbClr val="1F497D"/>
                </a:solidFill>
              </a:rPr>
              <a:t>Océanne</a:t>
            </a:r>
            <a:r>
              <a:rPr lang="fr-FR" dirty="0">
                <a:solidFill>
                  <a:srgbClr val="1F497D"/>
                </a:solidFill>
              </a:rPr>
              <a:t>. 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1F497D"/>
                </a:solidFill>
              </a:rPr>
              <a:t>ATT.SÉL. Le cpt n’est pas dangereux, et tous peuvent ignorer Lucas jusqu’à ce qu’il revienne s’asseoir= R+.</a:t>
            </a:r>
          </a:p>
          <a:p>
            <a:r>
              <a:rPr lang="fr-FR" b="1" u="sng" dirty="0">
                <a:solidFill>
                  <a:srgbClr val="1F497D"/>
                </a:solidFill>
              </a:rPr>
              <a:t>EXEMPLE CONCRET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1F497D"/>
                </a:solidFill>
              </a:rPr>
              <a:t>Demander d’imiter son amie, rester proche et féliciter.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1F497D"/>
                </a:solidFill>
              </a:rPr>
              <a:t>Continuer de lire l’histoire et ne pas donner d’attention jusqu’à ce qu’il revienne assis en silence.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Sandy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u="sng" dirty="0">
                <a:solidFill>
                  <a:schemeClr val="bg2"/>
                </a:solidFill>
              </a:rPr>
              <a:t>FONCTION DU COMPORTEMENT</a:t>
            </a:r>
          </a:p>
          <a:p>
            <a:pPr>
              <a:buFontTx/>
              <a:buChar char="-"/>
            </a:pPr>
            <a:r>
              <a:rPr lang="fr-FR" dirty="0">
                <a:solidFill>
                  <a:schemeClr val="bg2"/>
                </a:solidFill>
              </a:rPr>
              <a:t>Obtenir satisfaction en déchirant du papier.</a:t>
            </a:r>
          </a:p>
          <a:p>
            <a:pPr>
              <a:buNone/>
            </a:pPr>
            <a:endParaRPr lang="fr-FR" dirty="0">
              <a:solidFill>
                <a:schemeClr val="bg2"/>
              </a:solidFill>
            </a:endParaRPr>
          </a:p>
          <a:p>
            <a:r>
              <a:rPr lang="fr-FR" b="1" u="sng" dirty="0">
                <a:solidFill>
                  <a:schemeClr val="bg2"/>
                </a:solidFill>
              </a:rPr>
              <a:t>TECHNIQUE(S) APPROPRIÉE(S)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chemeClr val="bg2"/>
                </a:solidFill>
              </a:rPr>
              <a:t>Pratique négative/prescription du symptôme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chemeClr val="bg2"/>
                </a:solidFill>
              </a:rPr>
              <a:t>Satiété 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chemeClr val="bg2"/>
                </a:solidFill>
              </a:rPr>
              <a:t>Modification des antécédents (mais garder la participation)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D99694"/>
                </a:solidFill>
              </a:rPr>
              <a:t>Sandy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u="sng" dirty="0">
                <a:solidFill>
                  <a:srgbClr val="1F497D"/>
                </a:solidFill>
              </a:rPr>
              <a:t>JUSTIFICATION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1F497D"/>
                </a:solidFill>
              </a:rPr>
              <a:t>Dans le cas présent, c’est un comportement difficile à remplacer par un autre.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1F497D"/>
                </a:solidFill>
              </a:rPr>
              <a:t>Lui permettre de déchirer des papiers sans valeur lui permettra de combler son besoin et sera sans conséquence néfaste pour le groupe.</a:t>
            </a:r>
          </a:p>
          <a:p>
            <a:r>
              <a:rPr lang="fr-FR" b="1" u="sng" dirty="0">
                <a:solidFill>
                  <a:srgbClr val="1F497D"/>
                </a:solidFill>
              </a:rPr>
              <a:t>EXEMPLE CONCRET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1F497D"/>
                </a:solidFill>
              </a:rPr>
              <a:t>Lors de l’activité, mettre à sa disposition </a:t>
            </a:r>
            <a:r>
              <a:rPr lang="fr-FR" dirty="0" err="1">
                <a:solidFill>
                  <a:srgbClr val="1F497D"/>
                </a:solidFill>
              </a:rPr>
              <a:t>bcp</a:t>
            </a:r>
            <a:r>
              <a:rPr lang="fr-FR" dirty="0">
                <a:solidFill>
                  <a:srgbClr val="1F497D"/>
                </a:solidFill>
              </a:rPr>
              <a:t> de papier sans valeur et la laisser déchirer autant qu’elle le veut.</a:t>
            </a:r>
          </a:p>
          <a:p>
            <a:pPr>
              <a:buNone/>
            </a:pPr>
            <a:r>
              <a:rPr lang="fr-FR" dirty="0">
                <a:solidFill>
                  <a:srgbClr val="1F497D"/>
                </a:solidFill>
              </a:rPr>
              <a:t>	Attention avec la </a:t>
            </a:r>
            <a:r>
              <a:rPr lang="fr-FR" dirty="0" err="1">
                <a:solidFill>
                  <a:srgbClr val="1F497D"/>
                </a:solidFill>
              </a:rPr>
              <a:t>mod</a:t>
            </a:r>
            <a:r>
              <a:rPr lang="fr-FR" dirty="0">
                <a:solidFill>
                  <a:srgbClr val="1F497D"/>
                </a:solidFill>
              </a:rPr>
              <a:t>. antécédents de ne pas la pénaliser ou la mettre à part.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udio">
      <a:majorFont>
        <a:latin typeface="Corbel"/>
        <a:ea typeface=""/>
        <a:cs typeface=""/>
        <a:font script="Jpan" typeface="ＭＳ Ｐゴシック"/>
      </a:majorFont>
      <a:minorFont>
        <a:latin typeface="Corbel"/>
        <a:ea typeface=""/>
        <a:cs typeface=""/>
        <a:font script="Jpan" typeface="ＭＳ Ｐゴシック"/>
      </a:minorFont>
    </a:fontScheme>
    <a:fmtScheme name="Studio">
      <a:fillStyleLst>
        <a:solidFill>
          <a:schemeClr val="phClr"/>
        </a:solidFill>
        <a:gradFill rotWithShape="1">
          <a:gsLst>
            <a:gs pos="3800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</a:schemeClr>
            </a:gs>
            <a:gs pos="60000">
              <a:schemeClr val="phClr">
                <a:tint val="100000"/>
                <a:shade val="60000"/>
                <a:alpha val="100000"/>
                <a:satMod val="100000"/>
                <a:lumMod val="100000"/>
              </a:schemeClr>
            </a:gs>
            <a:gs pos="100000">
              <a:schemeClr val="phClr">
                <a:shade val="20000"/>
                <a:satMod val="100000"/>
                <a:lumMod val="100000"/>
              </a:schemeClr>
            </a:gs>
          </a:gsLst>
          <a:lin ang="5400000" scaled="0"/>
        </a:gradFill>
      </a:fillStyleLst>
      <a:lnStyleLst>
        <a:ln w="2857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01600" stA="26000" endPos="20000" dist="12700" dir="5400000" sy="-100000" rotWithShape="0"/>
          </a:effectLst>
        </a:effectStyle>
        <a:effectStyle>
          <a:effectLst>
            <a:outerShdw blurRad="444500" dist="317500" dir="5400000" sx="90000" sy="-2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chilly" dir="t"/>
          </a:scene3d>
          <a:sp3d contourW="12700" prstMaterial="softEdge">
            <a:bevelT w="63500" h="2540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30000">
              <a:schemeClr val="phClr">
                <a:tint val="10000"/>
                <a:alpha val="80000"/>
                <a:satMod val="300000"/>
              </a:schemeClr>
            </a:gs>
            <a:gs pos="100000">
              <a:schemeClr val="phClr">
                <a:tint val="80000"/>
                <a:shade val="100000"/>
                <a:alpha val="100000"/>
                <a:satMod val="200000"/>
              </a:schemeClr>
            </a:gs>
          </a:gsLst>
          <a:lin ang="5400000" scaled="1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Studio.thmx</Template>
  <TotalTime>143</TotalTime>
  <Words>789</Words>
  <Application>Microsoft Macintosh PowerPoint</Application>
  <PresentationFormat>Affichage à l'écran (4:3)</PresentationFormat>
  <Paragraphs>95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Corbel</vt:lpstr>
      <vt:lpstr>Wingdings</vt:lpstr>
      <vt:lpstr>Studio</vt:lpstr>
      <vt:lpstr>Corrigés cas d’analyse fonctionnelle Éliott à Marcel</vt:lpstr>
      <vt:lpstr>Éliott</vt:lpstr>
      <vt:lpstr>Éliott</vt:lpstr>
      <vt:lpstr>Louis</vt:lpstr>
      <vt:lpstr>Louis</vt:lpstr>
      <vt:lpstr>Lucas</vt:lpstr>
      <vt:lpstr>Lucas</vt:lpstr>
      <vt:lpstr>Sandy</vt:lpstr>
      <vt:lpstr>Sandy</vt:lpstr>
      <vt:lpstr>Amélie</vt:lpstr>
      <vt:lpstr>Amélie</vt:lpstr>
      <vt:lpstr>Marcel</vt:lpstr>
      <vt:lpstr>Marcel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Corrigé cas d’analyse fonctionelle Éliott à Marcel</dc:title>
  <dc:creator>Chantal Arbour</dc:creator>
  <cp:lastModifiedBy>Chantal Arbour</cp:lastModifiedBy>
  <cp:revision>17</cp:revision>
  <dcterms:created xsi:type="dcterms:W3CDTF">2019-09-29T14:16:40Z</dcterms:created>
  <dcterms:modified xsi:type="dcterms:W3CDTF">2020-09-25T02:36:54Z</dcterms:modified>
</cp:coreProperties>
</file>