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18"/>
  </p:notesMasterIdLst>
  <p:sldIdLst>
    <p:sldId id="256" r:id="rId2"/>
    <p:sldId id="277" r:id="rId3"/>
    <p:sldId id="264" r:id="rId4"/>
    <p:sldId id="265" r:id="rId5"/>
    <p:sldId id="266" r:id="rId6"/>
    <p:sldId id="268" r:id="rId7"/>
    <p:sldId id="269" r:id="rId8"/>
    <p:sldId id="270" r:id="rId9"/>
    <p:sldId id="271" r:id="rId10"/>
    <p:sldId id="267" r:id="rId11"/>
    <p:sldId id="272" r:id="rId12"/>
    <p:sldId id="273" r:id="rId13"/>
    <p:sldId id="274" r:id="rId14"/>
    <p:sldId id="275" r:id="rId15"/>
    <p:sldId id="278" r:id="rId16"/>
    <p:sldId id="276"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p:restoredTop sz="93673"/>
  </p:normalViewPr>
  <p:slideViewPr>
    <p:cSldViewPr snapToGrid="0" snapToObjects="1">
      <p:cViewPr varScale="1">
        <p:scale>
          <a:sx n="120" d="100"/>
          <a:sy n="120" d="100"/>
        </p:scale>
        <p:origin x="12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532617-60C0-C644-8D10-397B492A34F4}" type="datetimeFigureOut">
              <a:rPr lang="fr-FR" smtClean="0"/>
              <a:t>19/10/2020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74307D-412B-7849-8F05-3442E6D24095}" type="slidenum">
              <a:rPr lang="fr-FR" smtClean="0"/>
              <a:t>‹n°›</a:t>
            </a:fld>
            <a:endParaRPr lang="fr-FR"/>
          </a:p>
        </p:txBody>
      </p:sp>
    </p:spTree>
    <p:extLst>
      <p:ext uri="{BB962C8B-B14F-4D97-AF65-F5344CB8AC3E}">
        <p14:creationId xmlns:p14="http://schemas.microsoft.com/office/powerpoint/2010/main" val="1315664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Cliquez et modifiez le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D191E571-5DB2-2244-8863-20ACD8B87264}" type="datetimeFigureOut">
              <a:rPr lang="fr-FR" smtClean="0"/>
              <a:t>19/10/2020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Cliquez et modifiez le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Cliquez et modifiez le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Cliquez et modifiez le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Cliquez et modifiez le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Cliquez et modifiez le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Cliquez et modifiez le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191E571-5DB2-2244-8863-20ACD8B87264}" type="datetimeFigureOut">
              <a:rPr lang="fr-FR" smtClean="0"/>
              <a:t>19/10/2020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191E571-5DB2-2244-8863-20ACD8B87264}" type="datetimeFigureOut">
              <a:rPr lang="fr-FR" smtClean="0"/>
              <a:t>19/10/2020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191E571-5DB2-2244-8863-20ACD8B87264}" type="datetimeFigureOut">
              <a:rPr lang="fr-FR" smtClean="0"/>
              <a:t>19/10/2020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D191E571-5DB2-2244-8863-20ACD8B87264}" type="datetimeFigureOut">
              <a:rPr lang="fr-FR" smtClean="0"/>
              <a:t>19/10/2020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1E571-5DB2-2244-8863-20ACD8B87264}" type="datetimeFigureOut">
              <a:rPr lang="fr-FR" smtClean="0"/>
              <a:t>19/10/2020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Cliquez et modifiez le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191E571-5DB2-2244-8863-20ACD8B87264}" type="datetimeFigureOut">
              <a:rPr lang="fr-FR" smtClean="0"/>
              <a:t>19/10/2020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Cliquez et modifiez le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191E571-5DB2-2244-8863-20ACD8B87264}" type="datetimeFigureOut">
              <a:rPr lang="fr-FR" smtClean="0"/>
              <a:t>19/10/2020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92C550E-7EA2-F944-AC34-2B0E102EBACE}"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191E571-5DB2-2244-8863-20ACD8B87264}" type="datetimeFigureOut">
              <a:rPr lang="fr-FR" smtClean="0"/>
              <a:t>19/10/2020</a:t>
            </a:fld>
            <a:endParaRPr lang="fr-F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92C550E-7EA2-F944-AC34-2B0E102EBACE}" type="slidenum">
              <a:rPr lang="fr-FR" smtClean="0"/>
              <a:t>‹n°›</a:t>
            </a:fld>
            <a:endParaRPr lang="fr-FR"/>
          </a:p>
        </p:txBody>
      </p:sp>
    </p:spTree>
    <p:extLst>
      <p:ext uri="{BB962C8B-B14F-4D97-AF65-F5344CB8AC3E}">
        <p14:creationId xmlns:p14="http://schemas.microsoft.com/office/powerpoint/2010/main" val="24645349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5.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7.tiff"/><Relationship Id="rId4" Type="http://schemas.openxmlformats.org/officeDocument/2006/relationships/image" Target="../media/image16.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9.tiff"/><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24.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3.tiff"/><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566216" y="352424"/>
            <a:ext cx="8001000" cy="2971801"/>
          </a:xfrm>
        </p:spPr>
        <p:txBody>
          <a:bodyPr>
            <a:normAutofit/>
          </a:bodyPr>
          <a:lstStyle/>
          <a:p>
            <a:r>
              <a:rPr lang="fr-FR" b="1" dirty="0"/>
              <a:t>Les mécanismes de défense</a:t>
            </a:r>
            <a:endParaRPr lang="fr-FR" sz="3600" b="1" dirty="0"/>
          </a:p>
        </p:txBody>
      </p:sp>
      <p:sp>
        <p:nvSpPr>
          <p:cNvPr id="3" name="Sous-titre 2"/>
          <p:cNvSpPr>
            <a:spLocks noGrp="1"/>
          </p:cNvSpPr>
          <p:nvPr>
            <p:ph type="subTitle" idx="1"/>
          </p:nvPr>
        </p:nvSpPr>
        <p:spPr>
          <a:xfrm>
            <a:off x="684212" y="3843867"/>
            <a:ext cx="7189788" cy="1947333"/>
          </a:xfrm>
        </p:spPr>
        <p:txBody>
          <a:bodyPr>
            <a:normAutofit/>
          </a:bodyPr>
          <a:lstStyle/>
          <a:p>
            <a:r>
              <a:rPr lang="fr-FR" sz="2200" b="1" dirty="0"/>
              <a:t>Par </a:t>
            </a:r>
            <a:r>
              <a:rPr lang="fr-FR" sz="2200" b="1" i="1" dirty="0"/>
              <a:t>Chantal </a:t>
            </a:r>
            <a:r>
              <a:rPr lang="fr-FR" sz="2200" b="1" i="1" dirty="0" err="1"/>
              <a:t>Arbour</a:t>
            </a:r>
            <a:endParaRPr lang="fr-FR" sz="2200" b="1" i="1" dirty="0"/>
          </a:p>
          <a:p>
            <a:endParaRPr lang="fr-FR" dirty="0"/>
          </a:p>
          <a:p>
            <a:r>
              <a:rPr lang="fr-FR" dirty="0"/>
              <a:t>351-411-ME</a:t>
            </a:r>
          </a:p>
          <a:p>
            <a:r>
              <a:rPr lang="fr-FR" dirty="0"/>
              <a:t>Approches et techniques d’intervention</a:t>
            </a:r>
          </a:p>
        </p:txBody>
      </p:sp>
      <p:pic>
        <p:nvPicPr>
          <p:cNvPr id="4" name="Image 3"/>
          <p:cNvPicPr/>
          <p:nvPr/>
        </p:nvPicPr>
        <p:blipFill>
          <a:blip r:embed="rId4"/>
          <a:srcRect/>
          <a:stretch>
            <a:fillRect/>
          </a:stretch>
        </p:blipFill>
        <p:spPr bwMode="auto">
          <a:xfrm>
            <a:off x="0" y="5776383"/>
            <a:ext cx="2362994" cy="1081617"/>
          </a:xfrm>
          <a:prstGeom prst="rect">
            <a:avLst/>
          </a:prstGeom>
          <a:noFill/>
          <a:ln w="9525">
            <a:noFill/>
            <a:miter lim="800000"/>
            <a:headEnd/>
            <a:tailEnd/>
          </a:ln>
        </p:spPr>
      </p:pic>
      <p:pic>
        <p:nvPicPr>
          <p:cNvPr id="6" name="Image 5">
            <a:extLst>
              <a:ext uri="{FF2B5EF4-FFF2-40B4-BE49-F238E27FC236}">
                <a16:creationId xmlns:a16="http://schemas.microsoft.com/office/drawing/2014/main" id="{D060055F-E8D3-A64F-8E32-9125E41275E3}"/>
              </a:ext>
            </a:extLst>
          </p:cNvPr>
          <p:cNvPicPr>
            <a:picLocks noChangeAspect="1"/>
          </p:cNvPicPr>
          <p:nvPr/>
        </p:nvPicPr>
        <p:blipFill>
          <a:blip r:embed="rId5"/>
          <a:stretch>
            <a:fillRect/>
          </a:stretch>
        </p:blipFill>
        <p:spPr>
          <a:xfrm>
            <a:off x="6934088" y="1352549"/>
            <a:ext cx="4122963" cy="3573235"/>
          </a:xfrm>
          <a:prstGeom prst="rect">
            <a:avLst/>
          </a:prstGeom>
        </p:spPr>
      </p:pic>
      <p:pic>
        <p:nvPicPr>
          <p:cNvPr id="5" name="Son enregistré" descr="Son enregistré">
            <a:hlinkClick r:id="" action="ppaction://media"/>
            <a:extLst>
              <a:ext uri="{FF2B5EF4-FFF2-40B4-BE49-F238E27FC236}">
                <a16:creationId xmlns:a16="http://schemas.microsoft.com/office/drawing/2014/main" id="{7BC184EC-6DA0-9B4E-A67E-9F8D016CAA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57051" y="5791200"/>
            <a:ext cx="812800" cy="812800"/>
          </a:xfrm>
          <a:prstGeom prst="rect">
            <a:avLst/>
          </a:prstGeom>
        </p:spPr>
      </p:pic>
    </p:spTree>
    <p:extLst>
      <p:ext uri="{BB962C8B-B14F-4D97-AF65-F5344CB8AC3E}">
        <p14:creationId xmlns:p14="http://schemas.microsoft.com/office/powerpoint/2010/main" val="55919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le sujet cherche à donner une formulation logique à ses comportements et à ses émotions de façon à les justifier.</a:t>
            </a:r>
          </a:p>
          <a:p>
            <a:endParaRPr lang="fr-FR" sz="2400" dirty="0"/>
          </a:p>
          <a:p>
            <a:r>
              <a:rPr lang="fr-FR" sz="4000" b="1" dirty="0">
                <a:solidFill>
                  <a:schemeClr val="accent2">
                    <a:lumMod val="75000"/>
                  </a:schemeClr>
                </a:solidFill>
              </a:rPr>
              <a:t>										RATIONALISATION</a:t>
            </a:r>
          </a:p>
          <a:p>
            <a:r>
              <a:rPr lang="fr-FR" sz="2400" dirty="0"/>
              <a:t>												(intellectualisation)</a:t>
            </a:r>
          </a:p>
          <a:p>
            <a:endParaRPr lang="fr-FR" sz="2400" dirty="0"/>
          </a:p>
          <a:p>
            <a:endParaRPr lang="fr-FR" sz="2400" dirty="0"/>
          </a:p>
          <a:p>
            <a:r>
              <a:rPr lang="fr-FR" sz="2000" dirty="0"/>
              <a:t> </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6" name="Image 5"/>
          <p:cNvPicPr>
            <a:picLocks noChangeAspect="1"/>
          </p:cNvPicPr>
          <p:nvPr/>
        </p:nvPicPr>
        <p:blipFill>
          <a:blip r:embed="rId4"/>
          <a:stretch>
            <a:fillRect/>
          </a:stretch>
        </p:blipFill>
        <p:spPr>
          <a:xfrm>
            <a:off x="1735424" y="3087757"/>
            <a:ext cx="3270741" cy="3161195"/>
          </a:xfrm>
          <a:prstGeom prst="rect">
            <a:avLst/>
          </a:prstGeom>
        </p:spPr>
      </p:pic>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6619" y="5842552"/>
            <a:ext cx="812800" cy="812800"/>
          </a:xfrm>
          <a:prstGeom prst="rect">
            <a:avLst/>
          </a:prstGeom>
        </p:spPr>
      </p:pic>
    </p:spTree>
    <p:extLst>
      <p:ext uri="{BB962C8B-B14F-4D97-AF65-F5344CB8AC3E}">
        <p14:creationId xmlns:p14="http://schemas.microsoft.com/office/powerpoint/2010/main" val="174255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85"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la personne se retrouve à un stade de développement inférieur par rapport à celui où elle se situait auparavant ; les comportements sont alors moins matures et ils déresponsabilisent la personne.</a:t>
            </a:r>
          </a:p>
          <a:p>
            <a:endParaRPr lang="fr-FR" sz="2400" dirty="0"/>
          </a:p>
          <a:p>
            <a:r>
              <a:rPr lang="fr-FR" sz="2400" dirty="0"/>
              <a:t>			</a:t>
            </a:r>
            <a:r>
              <a:rPr lang="fr-FR" sz="4000" b="1" dirty="0">
                <a:solidFill>
                  <a:schemeClr val="accent2">
                    <a:lumMod val="75000"/>
                  </a:schemeClr>
                </a:solidFill>
              </a:rPr>
              <a:t>RÉGRESSION</a:t>
            </a:r>
          </a:p>
          <a:p>
            <a:r>
              <a:rPr lang="fr-FR" sz="2000" dirty="0"/>
              <a:t>  </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5" name="Image 4"/>
          <p:cNvPicPr>
            <a:picLocks noChangeAspect="1"/>
          </p:cNvPicPr>
          <p:nvPr/>
        </p:nvPicPr>
        <p:blipFill>
          <a:blip r:embed="rId4"/>
          <a:stretch>
            <a:fillRect/>
          </a:stretch>
        </p:blipFill>
        <p:spPr>
          <a:xfrm>
            <a:off x="8178800" y="3369207"/>
            <a:ext cx="2540000" cy="3175000"/>
          </a:xfrm>
          <a:prstGeom prst="rect">
            <a:avLst/>
          </a:prstGeom>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4328" y="5665146"/>
            <a:ext cx="812800" cy="812800"/>
          </a:xfrm>
          <a:prstGeom prst="rect">
            <a:avLst/>
          </a:prstGeom>
        </p:spPr>
      </p:pic>
    </p:spTree>
    <p:extLst>
      <p:ext uri="{BB962C8B-B14F-4D97-AF65-F5344CB8AC3E}">
        <p14:creationId xmlns:p14="http://schemas.microsoft.com/office/powerpoint/2010/main" val="198499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4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une personne adopte des comportements qui sont à l’opposé de ses désirs, sentiments ou idées réels car ces derniers sont jugés inacceptables.</a:t>
            </a:r>
          </a:p>
          <a:p>
            <a:endParaRPr lang="fr-FR" sz="2400" dirty="0"/>
          </a:p>
          <a:p>
            <a:r>
              <a:rPr lang="fr-FR" sz="2400" dirty="0"/>
              <a:t>		</a:t>
            </a:r>
            <a:r>
              <a:rPr lang="fr-FR" sz="4000" b="1" dirty="0">
                <a:solidFill>
                  <a:schemeClr val="accent2">
                    <a:lumMod val="75000"/>
                  </a:schemeClr>
                </a:solidFill>
              </a:rPr>
              <a:t>FORMATION </a:t>
            </a:r>
          </a:p>
          <a:p>
            <a:r>
              <a:rPr lang="fr-FR" sz="4000" b="1" dirty="0">
                <a:solidFill>
                  <a:schemeClr val="accent2">
                    <a:lumMod val="75000"/>
                  </a:schemeClr>
                </a:solidFill>
              </a:rPr>
              <a:t>	RÉACTIONNELLE</a:t>
            </a:r>
          </a:p>
          <a:p>
            <a:r>
              <a:rPr lang="fr-FR" sz="2400" dirty="0"/>
              <a:t>  </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6" name="Image 5"/>
          <p:cNvPicPr>
            <a:picLocks noChangeAspect="1"/>
          </p:cNvPicPr>
          <p:nvPr/>
        </p:nvPicPr>
        <p:blipFill>
          <a:blip r:embed="rId4"/>
          <a:stretch>
            <a:fillRect/>
          </a:stretch>
        </p:blipFill>
        <p:spPr>
          <a:xfrm>
            <a:off x="9472348" y="3317854"/>
            <a:ext cx="2071951" cy="2987813"/>
          </a:xfrm>
          <a:prstGeom prst="rect">
            <a:avLst/>
          </a:prstGeom>
        </p:spPr>
      </p:pic>
      <p:pic>
        <p:nvPicPr>
          <p:cNvPr id="7" name="Image 6"/>
          <p:cNvPicPr>
            <a:picLocks noChangeAspect="1"/>
          </p:cNvPicPr>
          <p:nvPr/>
        </p:nvPicPr>
        <p:blipFill>
          <a:blip r:embed="rId5"/>
          <a:stretch>
            <a:fillRect/>
          </a:stretch>
        </p:blipFill>
        <p:spPr>
          <a:xfrm>
            <a:off x="5499653" y="3249793"/>
            <a:ext cx="3603349" cy="3123933"/>
          </a:xfrm>
          <a:prstGeom prst="rect">
            <a:avLst/>
          </a:prstGeom>
        </p:spPr>
      </p:pic>
      <p:pic>
        <p:nvPicPr>
          <p:cNvPr id="5" name="Son enregistré" descr="Son enregistré">
            <a:hlinkClick r:id="" action="ppaction://media"/>
            <a:extLst>
              <a:ext uri="{FF2B5EF4-FFF2-40B4-BE49-F238E27FC236}">
                <a16:creationId xmlns:a16="http://schemas.microsoft.com/office/drawing/2014/main" id="{17809CD1-B86F-964B-BD6C-26078BD72B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75999" y="5899267"/>
            <a:ext cx="812800" cy="812800"/>
          </a:xfrm>
          <a:prstGeom prst="rect">
            <a:avLst/>
          </a:prstGeom>
        </p:spPr>
      </p:pic>
    </p:spTree>
    <p:extLst>
      <p:ext uri="{BB962C8B-B14F-4D97-AF65-F5344CB8AC3E}">
        <p14:creationId xmlns:p14="http://schemas.microsoft.com/office/powerpoint/2010/main" val="60692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l’individu n’arrive plus à intégrer la vision du positif et du négatif dans ses évaluations de lui-même et d’autrui, les comportements sont alors sous la forme du « tout ou rien ».</a:t>
            </a:r>
          </a:p>
          <a:p>
            <a:endParaRPr lang="fr-FR" sz="2400" dirty="0"/>
          </a:p>
          <a:p>
            <a:r>
              <a:rPr lang="fr-FR" sz="4000" b="1" dirty="0">
                <a:solidFill>
                  <a:schemeClr val="accent2">
                    <a:lumMod val="75000"/>
                  </a:schemeClr>
                </a:solidFill>
              </a:rPr>
              <a:t>CLIVAGE</a:t>
            </a:r>
            <a:r>
              <a:rPr lang="fr-FR" sz="2400" dirty="0"/>
              <a:t> </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5" name="Image 4"/>
          <p:cNvPicPr>
            <a:picLocks noChangeAspect="1"/>
          </p:cNvPicPr>
          <p:nvPr/>
        </p:nvPicPr>
        <p:blipFill>
          <a:blip r:embed="rId4"/>
          <a:stretch>
            <a:fillRect/>
          </a:stretch>
        </p:blipFill>
        <p:spPr>
          <a:xfrm>
            <a:off x="4465982" y="2656142"/>
            <a:ext cx="2319407" cy="3898163"/>
          </a:xfrm>
          <a:prstGeom prst="rect">
            <a:avLst/>
          </a:prstGeom>
        </p:spPr>
      </p:pic>
      <p:pic>
        <p:nvPicPr>
          <p:cNvPr id="6" name="Image 5"/>
          <p:cNvPicPr>
            <a:picLocks noChangeAspect="1"/>
          </p:cNvPicPr>
          <p:nvPr/>
        </p:nvPicPr>
        <p:blipFill>
          <a:blip r:embed="rId5"/>
          <a:stretch>
            <a:fillRect/>
          </a:stretch>
        </p:blipFill>
        <p:spPr>
          <a:xfrm>
            <a:off x="7513844" y="3363685"/>
            <a:ext cx="3302000" cy="3048000"/>
          </a:xfrm>
          <a:prstGeom prst="rect">
            <a:avLst/>
          </a:prstGeom>
        </p:spPr>
      </p:pic>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5891" y="5741505"/>
            <a:ext cx="812800" cy="812800"/>
          </a:xfrm>
          <a:prstGeom prst="rect">
            <a:avLst/>
          </a:prstGeom>
        </p:spPr>
      </p:pic>
    </p:spTree>
    <p:extLst>
      <p:ext uri="{BB962C8B-B14F-4D97-AF65-F5344CB8AC3E}">
        <p14:creationId xmlns:p14="http://schemas.microsoft.com/office/powerpoint/2010/main" val="9612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le sentiment d’infériorité/d’incompétence ou la frustration est ensevelie par une caractéristique désirable socialement ou une gratification pulsionnelle.</a:t>
            </a:r>
          </a:p>
          <a:p>
            <a:endParaRPr lang="fr-FR" sz="2400" dirty="0"/>
          </a:p>
          <a:p>
            <a:r>
              <a:rPr lang="fr-FR" sz="2400" dirty="0"/>
              <a:t>							</a:t>
            </a:r>
          </a:p>
          <a:p>
            <a:r>
              <a:rPr lang="fr-FR" sz="2400" b="1" dirty="0">
                <a:solidFill>
                  <a:schemeClr val="accent2">
                    <a:lumMod val="75000"/>
                  </a:schemeClr>
                </a:solidFill>
              </a:rPr>
              <a:t>					</a:t>
            </a:r>
            <a:r>
              <a:rPr lang="fr-FR" sz="4000" b="1" dirty="0">
                <a:solidFill>
                  <a:schemeClr val="accent2">
                    <a:lumMod val="75000"/>
                  </a:schemeClr>
                </a:solidFill>
              </a:rPr>
              <a:t>COMPENSATION</a:t>
            </a:r>
          </a:p>
          <a:p>
            <a:r>
              <a:rPr lang="fr-FR" sz="2000" dirty="0"/>
              <a:t>  </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6" name="Image 5"/>
          <p:cNvPicPr>
            <a:picLocks noChangeAspect="1"/>
          </p:cNvPicPr>
          <p:nvPr/>
        </p:nvPicPr>
        <p:blipFill>
          <a:blip r:embed="rId4"/>
          <a:stretch>
            <a:fillRect/>
          </a:stretch>
        </p:blipFill>
        <p:spPr>
          <a:xfrm>
            <a:off x="173268" y="3563177"/>
            <a:ext cx="2809185" cy="2368073"/>
          </a:xfrm>
          <a:prstGeom prst="rect">
            <a:avLst/>
          </a:prstGeom>
        </p:spPr>
      </p:pic>
      <p:pic>
        <p:nvPicPr>
          <p:cNvPr id="7" name="Image 6"/>
          <p:cNvPicPr>
            <a:picLocks noChangeAspect="1"/>
          </p:cNvPicPr>
          <p:nvPr/>
        </p:nvPicPr>
        <p:blipFill>
          <a:blip r:embed="rId5"/>
          <a:stretch>
            <a:fillRect/>
          </a:stretch>
        </p:blipFill>
        <p:spPr>
          <a:xfrm>
            <a:off x="9475083" y="4398139"/>
            <a:ext cx="2069216" cy="2271091"/>
          </a:xfrm>
          <a:prstGeom prst="rect">
            <a:avLst/>
          </a:prstGeom>
        </p:spPr>
      </p:pic>
      <p:pic>
        <p:nvPicPr>
          <p:cNvPr id="8" name="Image 7"/>
          <p:cNvPicPr>
            <a:picLocks noChangeAspect="1"/>
          </p:cNvPicPr>
          <p:nvPr/>
        </p:nvPicPr>
        <p:blipFill>
          <a:blip r:embed="rId6"/>
          <a:stretch>
            <a:fillRect/>
          </a:stretch>
        </p:blipFill>
        <p:spPr>
          <a:xfrm>
            <a:off x="7671108" y="2992188"/>
            <a:ext cx="1710880" cy="2365513"/>
          </a:xfrm>
          <a:prstGeom prst="rect">
            <a:avLst/>
          </a:prstGeom>
        </p:spPr>
      </p:pic>
      <p:pic>
        <p:nvPicPr>
          <p:cNvPr id="9"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30994" y="5727658"/>
            <a:ext cx="812800" cy="812800"/>
          </a:xfrm>
          <a:prstGeom prst="rect">
            <a:avLst/>
          </a:prstGeom>
        </p:spPr>
      </p:pic>
    </p:spTree>
    <p:extLst>
      <p:ext uri="{BB962C8B-B14F-4D97-AF65-F5344CB8AC3E}">
        <p14:creationId xmlns:p14="http://schemas.microsoft.com/office/powerpoint/2010/main" val="70629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l’individu se replie sur lui-même et s’isole pour éviter le contact avec la réalité sociale extérieure qui lui est souffrante.</a:t>
            </a:r>
          </a:p>
          <a:p>
            <a:endParaRPr lang="fr-FR" sz="2400" dirty="0"/>
          </a:p>
          <a:p>
            <a:r>
              <a:rPr lang="fr-FR" sz="2400" dirty="0"/>
              <a:t>							</a:t>
            </a:r>
          </a:p>
          <a:p>
            <a:r>
              <a:rPr lang="fr-FR" sz="2400" b="1" dirty="0">
                <a:solidFill>
                  <a:schemeClr val="accent2">
                    <a:lumMod val="75000"/>
                  </a:schemeClr>
                </a:solidFill>
              </a:rPr>
              <a:t>					</a:t>
            </a:r>
            <a:r>
              <a:rPr lang="fr-FR" sz="4000" b="1" dirty="0">
                <a:solidFill>
                  <a:schemeClr val="accent2">
                    <a:lumMod val="75000"/>
                  </a:schemeClr>
                </a:solidFill>
              </a:rPr>
              <a:t>RETRAIT</a:t>
            </a:r>
          </a:p>
          <a:p>
            <a:r>
              <a:rPr lang="fr-FR" sz="2000" dirty="0"/>
              <a:t>  </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5" name="Image 4">
            <a:extLst>
              <a:ext uri="{FF2B5EF4-FFF2-40B4-BE49-F238E27FC236}">
                <a16:creationId xmlns:a16="http://schemas.microsoft.com/office/drawing/2014/main" id="{2F8F419C-DAC4-0646-8007-3FCEC0A7A046}"/>
              </a:ext>
            </a:extLst>
          </p:cNvPr>
          <p:cNvPicPr>
            <a:picLocks noChangeAspect="1"/>
          </p:cNvPicPr>
          <p:nvPr/>
        </p:nvPicPr>
        <p:blipFill>
          <a:blip r:embed="rId4"/>
          <a:stretch>
            <a:fillRect/>
          </a:stretch>
        </p:blipFill>
        <p:spPr>
          <a:xfrm>
            <a:off x="6178697" y="3232298"/>
            <a:ext cx="4323183" cy="2956294"/>
          </a:xfrm>
          <a:prstGeom prst="rect">
            <a:avLst/>
          </a:prstGeom>
        </p:spPr>
      </p:pic>
      <p:pic>
        <p:nvPicPr>
          <p:cNvPr id="10" name="Son enregistré" descr="Son enregistré">
            <a:hlinkClick r:id="" action="ppaction://media"/>
            <a:extLst>
              <a:ext uri="{FF2B5EF4-FFF2-40B4-BE49-F238E27FC236}">
                <a16:creationId xmlns:a16="http://schemas.microsoft.com/office/drawing/2014/main" id="{91159F53-C85A-764B-B7F7-953CB6E2DC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5254" y="5861493"/>
            <a:ext cx="812800" cy="812800"/>
          </a:xfrm>
          <a:prstGeom prst="rect">
            <a:avLst/>
          </a:prstGeom>
        </p:spPr>
      </p:pic>
    </p:spTree>
    <p:extLst>
      <p:ext uri="{BB962C8B-B14F-4D97-AF65-F5344CB8AC3E}">
        <p14:creationId xmlns:p14="http://schemas.microsoft.com/office/powerpoint/2010/main" val="269375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l’engagement dans des comportements antisociaux ou excessifs, envers soi-même ou les autres, pouvant donner lieu à des conséquences négatives est un moyen de gérer des émotions désagréables. </a:t>
            </a:r>
          </a:p>
          <a:p>
            <a:endParaRPr lang="fr-FR" sz="2400" dirty="0"/>
          </a:p>
          <a:p>
            <a:r>
              <a:rPr lang="fr-FR" sz="2400" dirty="0"/>
              <a:t>	</a:t>
            </a:r>
            <a:r>
              <a:rPr lang="fr-FR" sz="4000" b="1" dirty="0">
                <a:solidFill>
                  <a:schemeClr val="accent2">
                    <a:lumMod val="75000"/>
                  </a:schemeClr>
                </a:solidFill>
              </a:rPr>
              <a:t>PASSAGE À L’ACTE</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7" name="Image 6"/>
          <p:cNvPicPr>
            <a:picLocks noChangeAspect="1"/>
          </p:cNvPicPr>
          <p:nvPr/>
        </p:nvPicPr>
        <p:blipFill>
          <a:blip r:embed="rId4"/>
          <a:stretch>
            <a:fillRect/>
          </a:stretch>
        </p:blipFill>
        <p:spPr>
          <a:xfrm>
            <a:off x="7843572" y="3668092"/>
            <a:ext cx="2489200" cy="2463800"/>
          </a:xfrm>
          <a:prstGeom prst="rect">
            <a:avLst/>
          </a:prstGeom>
        </p:spPr>
      </p:pic>
      <p:pic>
        <p:nvPicPr>
          <p:cNvPr id="8"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37454" y="5634242"/>
            <a:ext cx="812800" cy="812800"/>
          </a:xfrm>
          <a:prstGeom prst="rect">
            <a:avLst/>
          </a:prstGeom>
        </p:spPr>
      </p:pic>
    </p:spTree>
    <p:extLst>
      <p:ext uri="{BB962C8B-B14F-4D97-AF65-F5344CB8AC3E}">
        <p14:creationId xmlns:p14="http://schemas.microsoft.com/office/powerpoint/2010/main" val="162828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endParaRPr lang="fr-FR" sz="2000" dirty="0">
              <a:sym typeface="Symbol" charset="2"/>
            </a:endParaRPr>
          </a:p>
          <a:p>
            <a:r>
              <a:rPr lang="fr-FR" sz="2400" dirty="0"/>
              <a:t>Mécanisme par lequel sont repoussées et maintenues dans l’inconscient toutes les représentations (images, pensées, souvenirs) qui risquent de provoquer de l’angoisse et/ou de la </a:t>
            </a:r>
            <a:r>
              <a:rPr lang="fr-FR" sz="2400" dirty="0" err="1"/>
              <a:t>soufffrance</a:t>
            </a:r>
            <a:r>
              <a:rPr lang="fr-FR" sz="2400" dirty="0"/>
              <a:t>.</a:t>
            </a:r>
          </a:p>
          <a:p>
            <a:endParaRPr lang="fr-FR" sz="2000" dirty="0"/>
          </a:p>
          <a:p>
            <a:r>
              <a:rPr lang="fr-FR" sz="2000" dirty="0"/>
              <a:t>  </a:t>
            </a:r>
          </a:p>
          <a:p>
            <a:r>
              <a:rPr lang="fr-FR" sz="2000" dirty="0"/>
              <a:t>										</a:t>
            </a:r>
            <a:r>
              <a:rPr lang="fr-FR" sz="4000" b="1" dirty="0">
                <a:solidFill>
                  <a:schemeClr val="accent2">
                    <a:lumMod val="75000"/>
                  </a:schemeClr>
                </a:solidFill>
              </a:rPr>
              <a:t>REFOULEMENT</a:t>
            </a:r>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6" name="Image 5"/>
          <p:cNvPicPr>
            <a:picLocks noChangeAspect="1"/>
          </p:cNvPicPr>
          <p:nvPr/>
        </p:nvPicPr>
        <p:blipFill>
          <a:blip r:embed="rId4"/>
          <a:stretch>
            <a:fillRect/>
          </a:stretch>
        </p:blipFill>
        <p:spPr>
          <a:xfrm>
            <a:off x="1277179" y="3472069"/>
            <a:ext cx="2727706" cy="2576167"/>
          </a:xfrm>
          <a:prstGeom prst="rect">
            <a:avLst/>
          </a:prstGeom>
        </p:spPr>
      </p:pic>
      <p:pic>
        <p:nvPicPr>
          <p:cNvPr id="8"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8909" y="5711947"/>
            <a:ext cx="812800" cy="812800"/>
          </a:xfrm>
          <a:prstGeom prst="rect">
            <a:avLst/>
          </a:prstGeom>
        </p:spPr>
      </p:pic>
    </p:spTree>
    <p:extLst>
      <p:ext uri="{BB962C8B-B14F-4D97-AF65-F5344CB8AC3E}">
        <p14:creationId xmlns:p14="http://schemas.microsoft.com/office/powerpoint/2010/main" val="86922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2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la personne se protège d’une réalité désagréable/inacceptable/angoissante en refusant de l’admettre et donc, de l’affronter.  		</a:t>
            </a:r>
          </a:p>
          <a:p>
            <a:pPr marL="342900" indent="-342900">
              <a:buFont typeface="Symbol" charset="2"/>
              <a:buChar char="Þ"/>
            </a:pPr>
            <a:endParaRPr lang="fr-FR" sz="2400" b="1" dirty="0">
              <a:solidFill>
                <a:schemeClr val="accent2">
                  <a:lumMod val="75000"/>
                </a:schemeClr>
              </a:solidFill>
            </a:endParaRPr>
          </a:p>
          <a:p>
            <a:pPr marL="342900" indent="-342900">
              <a:buFont typeface="Symbol" charset="2"/>
              <a:buChar char="Þ"/>
            </a:pPr>
            <a:endParaRPr lang="fr-FR" sz="2400" b="1" dirty="0">
              <a:solidFill>
                <a:schemeClr val="accent2">
                  <a:lumMod val="75000"/>
                </a:schemeClr>
              </a:solidFill>
            </a:endParaRPr>
          </a:p>
          <a:p>
            <a:r>
              <a:rPr lang="fr-FR" sz="2400" b="1" dirty="0">
                <a:solidFill>
                  <a:schemeClr val="accent2">
                    <a:lumMod val="75000"/>
                  </a:schemeClr>
                </a:solidFill>
              </a:rPr>
              <a:t>			</a:t>
            </a:r>
            <a:r>
              <a:rPr lang="fr-FR" sz="4000" b="1" dirty="0">
                <a:solidFill>
                  <a:schemeClr val="accent2">
                    <a:lumMod val="75000"/>
                  </a:schemeClr>
                </a:solidFill>
              </a:rPr>
              <a:t>DÉNI DE LA RÉALITÉ</a:t>
            </a:r>
          </a:p>
          <a:p>
            <a:endParaRPr lang="fr-FR" sz="2000" dirty="0"/>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5" name="Image 4"/>
          <p:cNvPicPr>
            <a:picLocks noChangeAspect="1"/>
          </p:cNvPicPr>
          <p:nvPr/>
        </p:nvPicPr>
        <p:blipFill>
          <a:blip r:embed="rId4"/>
          <a:stretch>
            <a:fillRect/>
          </a:stretch>
        </p:blipFill>
        <p:spPr>
          <a:xfrm>
            <a:off x="7335077" y="3216733"/>
            <a:ext cx="3396422" cy="4572107"/>
          </a:xfrm>
          <a:prstGeom prst="rect">
            <a:avLst/>
          </a:prstGeom>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18982" y="5881062"/>
            <a:ext cx="812800" cy="812800"/>
          </a:xfrm>
          <a:prstGeom prst="rect">
            <a:avLst/>
          </a:prstGeom>
        </p:spPr>
      </p:pic>
    </p:spTree>
    <p:extLst>
      <p:ext uri="{BB962C8B-B14F-4D97-AF65-F5344CB8AC3E}">
        <p14:creationId xmlns:p14="http://schemas.microsoft.com/office/powerpoint/2010/main" val="138130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9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la personne se réfugie dans l’imaginaire (rêves éveillés) pour satisfaire des désirs et des pulsions frustrés, inassouvis. Pendant le temps de la fantaisie, la personne évite de faire face à la réalité. </a:t>
            </a:r>
          </a:p>
          <a:p>
            <a:endParaRPr lang="fr-FR" sz="2400" dirty="0"/>
          </a:p>
          <a:p>
            <a:endParaRPr lang="fr-FR" sz="2400" dirty="0"/>
          </a:p>
          <a:p>
            <a:r>
              <a:rPr lang="fr-FR" sz="2400" dirty="0"/>
              <a:t>												</a:t>
            </a:r>
            <a:r>
              <a:rPr lang="fr-FR" sz="4000" b="1" dirty="0">
                <a:solidFill>
                  <a:schemeClr val="accent2">
                    <a:lumMod val="75000"/>
                  </a:schemeClr>
                </a:solidFill>
              </a:rPr>
              <a:t>FANTAISIE </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6" name="Image 5"/>
          <p:cNvPicPr>
            <a:picLocks noChangeAspect="1"/>
          </p:cNvPicPr>
          <p:nvPr/>
        </p:nvPicPr>
        <p:blipFill>
          <a:blip r:embed="rId4"/>
          <a:stretch>
            <a:fillRect/>
          </a:stretch>
        </p:blipFill>
        <p:spPr>
          <a:xfrm>
            <a:off x="3808420" y="3340857"/>
            <a:ext cx="1373884" cy="3517143"/>
          </a:xfrm>
          <a:prstGeom prst="rect">
            <a:avLst/>
          </a:prstGeom>
        </p:spPr>
      </p:pic>
      <p:pic>
        <p:nvPicPr>
          <p:cNvPr id="5" name="Son enregistré" descr="Son enregistré">
            <a:hlinkClick r:id="" action="ppaction://media"/>
            <a:extLst>
              <a:ext uri="{FF2B5EF4-FFF2-40B4-BE49-F238E27FC236}">
                <a16:creationId xmlns:a16="http://schemas.microsoft.com/office/drawing/2014/main" id="{03A96802-A923-4B4A-8566-AE090A9996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52716" y="5822043"/>
            <a:ext cx="812800" cy="812800"/>
          </a:xfrm>
          <a:prstGeom prst="rect">
            <a:avLst/>
          </a:prstGeom>
        </p:spPr>
      </p:pic>
    </p:spTree>
    <p:extLst>
      <p:ext uri="{BB962C8B-B14F-4D97-AF65-F5344CB8AC3E}">
        <p14:creationId xmlns:p14="http://schemas.microsoft.com/office/powerpoint/2010/main" val="31020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l’accent, l’intérêt, l’intensité d’une représentation sont susceptibles de se détacher de l’objet initial pour s’attacher à d’autres représentations, moins anxiogènes ou moins menaçantes. </a:t>
            </a:r>
          </a:p>
          <a:p>
            <a:endParaRPr lang="fr-FR" sz="2400" dirty="0"/>
          </a:p>
          <a:p>
            <a:r>
              <a:rPr lang="fr-FR" sz="2400" dirty="0"/>
              <a:t>		</a:t>
            </a:r>
            <a:r>
              <a:rPr lang="fr-FR" sz="4000" b="1" dirty="0">
                <a:solidFill>
                  <a:schemeClr val="accent2">
                    <a:lumMod val="75000"/>
                  </a:schemeClr>
                </a:solidFill>
              </a:rPr>
              <a:t>DÉPLACEMENT</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5" name="Image 4"/>
          <p:cNvPicPr>
            <a:picLocks noChangeAspect="1"/>
          </p:cNvPicPr>
          <p:nvPr/>
        </p:nvPicPr>
        <p:blipFill>
          <a:blip r:embed="rId4"/>
          <a:stretch>
            <a:fillRect/>
          </a:stretch>
        </p:blipFill>
        <p:spPr>
          <a:xfrm>
            <a:off x="7938052" y="3302602"/>
            <a:ext cx="2620366" cy="3144440"/>
          </a:xfrm>
          <a:prstGeom prst="rect">
            <a:avLst/>
          </a:prstGeom>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7899" y="5779655"/>
            <a:ext cx="812800" cy="812800"/>
          </a:xfrm>
          <a:prstGeom prst="rect">
            <a:avLst/>
          </a:prstGeom>
        </p:spPr>
      </p:pic>
    </p:spTree>
    <p:extLst>
      <p:ext uri="{BB962C8B-B14F-4D97-AF65-F5344CB8AC3E}">
        <p14:creationId xmlns:p14="http://schemas.microsoft.com/office/powerpoint/2010/main" val="166038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0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un conflit psychique est transposé en douleurs physiques ou à un niveau plus intense, en symptômes plus importants sur le plan moteur ou sensitif.</a:t>
            </a:r>
          </a:p>
          <a:p>
            <a:endParaRPr lang="fr-FR" sz="2000" dirty="0"/>
          </a:p>
          <a:p>
            <a:endParaRPr lang="fr-FR" sz="2000" dirty="0"/>
          </a:p>
          <a:p>
            <a:r>
              <a:rPr lang="fr-FR" sz="2000" dirty="0"/>
              <a:t>	</a:t>
            </a:r>
            <a:r>
              <a:rPr lang="fr-FR" sz="4000" b="1" dirty="0">
                <a:solidFill>
                  <a:schemeClr val="accent2">
                    <a:lumMod val="75000"/>
                  </a:schemeClr>
                </a:solidFill>
              </a:rPr>
              <a:t>SOMATISATION</a:t>
            </a:r>
          </a:p>
          <a:p>
            <a:r>
              <a:rPr lang="fr-FR" sz="2000" dirty="0"/>
              <a:t>			(CONVERSION)</a:t>
            </a:r>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5" name="Image 4"/>
          <p:cNvPicPr>
            <a:picLocks noChangeAspect="1"/>
          </p:cNvPicPr>
          <p:nvPr/>
        </p:nvPicPr>
        <p:blipFill>
          <a:blip r:embed="rId4"/>
          <a:stretch>
            <a:fillRect/>
          </a:stretch>
        </p:blipFill>
        <p:spPr>
          <a:xfrm>
            <a:off x="7296180" y="2977116"/>
            <a:ext cx="3024959" cy="3880884"/>
          </a:xfrm>
          <a:prstGeom prst="rect">
            <a:avLst/>
          </a:prstGeom>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7899" y="5634242"/>
            <a:ext cx="812800" cy="812800"/>
          </a:xfrm>
          <a:prstGeom prst="rect">
            <a:avLst/>
          </a:prstGeom>
        </p:spPr>
      </p:pic>
    </p:spTree>
    <p:extLst>
      <p:ext uri="{BB962C8B-B14F-4D97-AF65-F5344CB8AC3E}">
        <p14:creationId xmlns:p14="http://schemas.microsoft.com/office/powerpoint/2010/main" val="191305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99767"/>
            <a:ext cx="10893953" cy="4825773"/>
          </a:xfrm>
        </p:spPr>
        <p:txBody>
          <a:bodyPr>
            <a:noAutofit/>
          </a:bodyPr>
          <a:lstStyle/>
          <a:p>
            <a:r>
              <a:rPr lang="fr-FR" sz="2000" dirty="0"/>
              <a:t> </a:t>
            </a:r>
          </a:p>
          <a:p>
            <a:r>
              <a:rPr lang="fr-FR" sz="2400" dirty="0"/>
              <a:t>Mécanisme par lequel un sujet qui fait face à un malaise (vide) identitaire assimile un aspect, une propriété ou un attribut d’une autre personne ou d’une institution et se transforme totalement ou en partie sur le modèle de cet attribut.</a:t>
            </a:r>
          </a:p>
          <a:p>
            <a:endParaRPr lang="fr-FR" sz="2400" dirty="0"/>
          </a:p>
          <a:p>
            <a:r>
              <a:rPr lang="fr-FR" sz="2400" dirty="0"/>
              <a:t>														</a:t>
            </a:r>
            <a:r>
              <a:rPr lang="fr-FR" sz="4000" b="1" dirty="0">
                <a:solidFill>
                  <a:schemeClr val="accent2">
                    <a:lumMod val="75000"/>
                  </a:schemeClr>
                </a:solidFill>
              </a:rPr>
              <a:t>IDENTIFICATION</a:t>
            </a:r>
            <a:endParaRPr lang="fr-FR" sz="2400" dirty="0"/>
          </a:p>
          <a:p>
            <a:endParaRPr lang="fr-FR" sz="2400" dirty="0"/>
          </a:p>
          <a:p>
            <a:endParaRPr lang="fr-FR" sz="2400" dirty="0"/>
          </a:p>
          <a:p>
            <a:r>
              <a:rPr lang="fr-FR" sz="2000" dirty="0"/>
              <a:t>  </a:t>
            </a:r>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6" name="Image 5"/>
          <p:cNvPicPr>
            <a:picLocks noChangeAspect="1"/>
          </p:cNvPicPr>
          <p:nvPr/>
        </p:nvPicPr>
        <p:blipFill>
          <a:blip r:embed="rId4"/>
          <a:stretch>
            <a:fillRect/>
          </a:stretch>
        </p:blipFill>
        <p:spPr>
          <a:xfrm>
            <a:off x="1521381" y="3684369"/>
            <a:ext cx="4934226" cy="2727316"/>
          </a:xfrm>
          <a:prstGeom prst="rect">
            <a:avLst/>
          </a:prstGeom>
        </p:spPr>
      </p:pic>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09745" y="5598885"/>
            <a:ext cx="812800" cy="812800"/>
          </a:xfrm>
          <a:prstGeom prst="rect">
            <a:avLst/>
          </a:prstGeom>
        </p:spPr>
      </p:pic>
    </p:spTree>
    <p:extLst>
      <p:ext uri="{BB962C8B-B14F-4D97-AF65-F5344CB8AC3E}">
        <p14:creationId xmlns:p14="http://schemas.microsoft.com/office/powerpoint/2010/main" val="59274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0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sont attribués à autrui des désirs ou des sentiments qu’une personne refuse de reconnaître comme étant les siens. </a:t>
            </a:r>
          </a:p>
          <a:p>
            <a:endParaRPr lang="fr-FR" sz="2000" dirty="0"/>
          </a:p>
          <a:p>
            <a:endParaRPr lang="fr-FR" sz="2000" dirty="0"/>
          </a:p>
          <a:p>
            <a:endParaRPr lang="fr-FR" sz="2000" dirty="0"/>
          </a:p>
          <a:p>
            <a:r>
              <a:rPr lang="fr-FR" sz="2000" dirty="0"/>
              <a:t>											</a:t>
            </a:r>
            <a:r>
              <a:rPr lang="fr-FR" sz="4000" b="1" dirty="0">
                <a:solidFill>
                  <a:schemeClr val="accent2">
                    <a:lumMod val="75000"/>
                  </a:schemeClr>
                </a:solidFill>
              </a:rPr>
              <a:t>PROJECTION</a:t>
            </a:r>
          </a:p>
          <a:p>
            <a:endParaRPr lang="fr-FR" sz="2000" dirty="0"/>
          </a:p>
          <a:p>
            <a:endParaRPr lang="fr-FR" sz="2000" dirty="0"/>
          </a:p>
          <a:p>
            <a:endParaRPr lang="fr-FR" sz="20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5" name="Image 4"/>
          <p:cNvPicPr>
            <a:picLocks noChangeAspect="1"/>
          </p:cNvPicPr>
          <p:nvPr/>
        </p:nvPicPr>
        <p:blipFill>
          <a:blip r:embed="rId4"/>
          <a:stretch>
            <a:fillRect/>
          </a:stretch>
        </p:blipFill>
        <p:spPr>
          <a:xfrm>
            <a:off x="1393687" y="3352800"/>
            <a:ext cx="3313650" cy="2766898"/>
          </a:xfrm>
          <a:prstGeom prst="rect">
            <a:avLst/>
          </a:prstGeom>
        </p:spPr>
      </p:pic>
      <p:pic>
        <p:nvPicPr>
          <p:cNvPr id="6"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71200" y="5598885"/>
            <a:ext cx="812800" cy="812800"/>
          </a:xfrm>
          <a:prstGeom prst="rect">
            <a:avLst/>
          </a:prstGeom>
        </p:spPr>
      </p:pic>
    </p:spTree>
    <p:extLst>
      <p:ext uri="{BB962C8B-B14F-4D97-AF65-F5344CB8AC3E}">
        <p14:creationId xmlns:p14="http://schemas.microsoft.com/office/powerpoint/2010/main" val="5775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1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2292" y="286374"/>
            <a:ext cx="8598431" cy="1264181"/>
          </a:xfrm>
        </p:spPr>
        <p:txBody>
          <a:bodyPr>
            <a:normAutofit/>
          </a:bodyPr>
          <a:lstStyle/>
          <a:p>
            <a:r>
              <a:rPr lang="fr-FR" b="1" dirty="0"/>
              <a:t>Les principaux mécanismes </a:t>
            </a:r>
            <a:br>
              <a:rPr lang="fr-FR" b="1" dirty="0"/>
            </a:br>
            <a:r>
              <a:rPr lang="fr-FR" b="1" dirty="0"/>
              <a:t>de défense </a:t>
            </a:r>
          </a:p>
        </p:txBody>
      </p:sp>
      <p:sp>
        <p:nvSpPr>
          <p:cNvPr id="3" name="Espace réservé du texte 2"/>
          <p:cNvSpPr>
            <a:spLocks noGrp="1"/>
          </p:cNvSpPr>
          <p:nvPr>
            <p:ph type="body" idx="1"/>
          </p:nvPr>
        </p:nvSpPr>
        <p:spPr>
          <a:xfrm>
            <a:off x="650346" y="1585912"/>
            <a:ext cx="10893953" cy="4825773"/>
          </a:xfrm>
        </p:spPr>
        <p:txBody>
          <a:bodyPr>
            <a:noAutofit/>
          </a:bodyPr>
          <a:lstStyle/>
          <a:p>
            <a:r>
              <a:rPr lang="fr-FR" sz="2000" dirty="0"/>
              <a:t> </a:t>
            </a:r>
          </a:p>
          <a:p>
            <a:r>
              <a:rPr lang="fr-FR" sz="2400" dirty="0"/>
              <a:t>Mécanisme par lequel des tendances désavouées par le moi sont déplacées vers d’autres tendances pouvant être utilisées à des fins valables, utiles et appréciées.  </a:t>
            </a:r>
          </a:p>
          <a:p>
            <a:endParaRPr lang="fr-FR" sz="2400" dirty="0"/>
          </a:p>
          <a:p>
            <a:endParaRPr lang="fr-FR" sz="2400" dirty="0"/>
          </a:p>
          <a:p>
            <a:r>
              <a:rPr lang="fr-FR" sz="2400" dirty="0"/>
              <a:t>										</a:t>
            </a:r>
            <a:r>
              <a:rPr lang="fr-FR" sz="4000" b="1" dirty="0">
                <a:solidFill>
                  <a:schemeClr val="accent2">
                    <a:lumMod val="75000"/>
                  </a:schemeClr>
                </a:solidFill>
              </a:rPr>
              <a:t>SUBLIMATION</a:t>
            </a:r>
            <a:endParaRPr lang="fr-FR" sz="2400" dirty="0"/>
          </a:p>
          <a:p>
            <a:endParaRPr lang="fr-FR" sz="2400" dirty="0"/>
          </a:p>
        </p:txBody>
      </p:sp>
      <p:sp>
        <p:nvSpPr>
          <p:cNvPr id="4" name="Rectangle à coins arrondis 3"/>
          <p:cNvSpPr/>
          <p:nvPr/>
        </p:nvSpPr>
        <p:spPr>
          <a:xfrm>
            <a:off x="8676745" y="321732"/>
            <a:ext cx="3312054" cy="59673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i="1" dirty="0">
              <a:solidFill>
                <a:schemeClr val="accent1"/>
              </a:solidFill>
            </a:endParaRPr>
          </a:p>
          <a:p>
            <a:endParaRPr lang="fr-FR" i="1" dirty="0">
              <a:solidFill>
                <a:schemeClr val="accent1"/>
              </a:solidFill>
            </a:endParaRPr>
          </a:p>
          <a:p>
            <a:endParaRPr lang="fr-FR" i="1" dirty="0">
              <a:solidFill>
                <a:schemeClr val="accent1"/>
              </a:solidFill>
            </a:endParaRPr>
          </a:p>
          <a:p>
            <a:r>
              <a:rPr lang="fr-FR" i="1" dirty="0">
                <a:solidFill>
                  <a:schemeClr val="accent1"/>
                </a:solidFill>
              </a:rPr>
              <a:t>Cahier de notes p. 63-64</a:t>
            </a:r>
          </a:p>
          <a:p>
            <a:endParaRPr lang="fr-FR" i="1" dirty="0">
              <a:solidFill>
                <a:schemeClr val="accent6"/>
              </a:solidFill>
            </a:endParaRPr>
          </a:p>
          <a:p>
            <a:endParaRPr lang="fr-FR" i="1" dirty="0">
              <a:solidFill>
                <a:schemeClr val="accent6"/>
              </a:solidFill>
            </a:endParaRPr>
          </a:p>
          <a:p>
            <a:pPr algn="ctr"/>
            <a:endParaRPr lang="fr-FR" dirty="0"/>
          </a:p>
        </p:txBody>
      </p:sp>
      <p:pic>
        <p:nvPicPr>
          <p:cNvPr id="5" name="Image 4"/>
          <p:cNvPicPr>
            <a:picLocks noChangeAspect="1"/>
          </p:cNvPicPr>
          <p:nvPr/>
        </p:nvPicPr>
        <p:blipFill>
          <a:blip r:embed="rId4"/>
          <a:stretch>
            <a:fillRect/>
          </a:stretch>
        </p:blipFill>
        <p:spPr>
          <a:xfrm>
            <a:off x="1354482" y="3262520"/>
            <a:ext cx="3175000" cy="3009900"/>
          </a:xfrm>
          <a:prstGeom prst="rect">
            <a:avLst/>
          </a:prstGeom>
        </p:spPr>
      </p:pic>
      <p:pic>
        <p:nvPicPr>
          <p:cNvPr id="6" name="Image 5"/>
          <p:cNvPicPr>
            <a:picLocks noChangeAspect="1"/>
          </p:cNvPicPr>
          <p:nvPr/>
        </p:nvPicPr>
        <p:blipFill>
          <a:blip r:embed="rId5"/>
          <a:stretch>
            <a:fillRect/>
          </a:stretch>
        </p:blipFill>
        <p:spPr>
          <a:xfrm>
            <a:off x="8676745" y="3564421"/>
            <a:ext cx="2629921" cy="2406098"/>
          </a:xfrm>
          <a:prstGeom prst="rect">
            <a:avLst/>
          </a:prstGeom>
        </p:spPr>
      </p:pic>
      <p:pic>
        <p:nvPicPr>
          <p:cNvPr id="7" name="Son enregistr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9083" y="5784702"/>
            <a:ext cx="812800" cy="812800"/>
          </a:xfrm>
          <a:prstGeom prst="rect">
            <a:avLst/>
          </a:prstGeom>
        </p:spPr>
      </p:pic>
    </p:spTree>
    <p:extLst>
      <p:ext uri="{BB962C8B-B14F-4D97-AF65-F5344CB8AC3E}">
        <p14:creationId xmlns:p14="http://schemas.microsoft.com/office/powerpoint/2010/main" val="213163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2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3216</TotalTime>
  <Words>812</Words>
  <Application>Microsoft Macintosh PowerPoint</Application>
  <PresentationFormat>Grand écran</PresentationFormat>
  <Paragraphs>178</Paragraphs>
  <Slides>16</Slides>
  <Notes>0</Notes>
  <HiddenSlides>0</HiddenSlides>
  <MMClips>16</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Calibri</vt:lpstr>
      <vt:lpstr>Century Gothic</vt:lpstr>
      <vt:lpstr>Symbol</vt:lpstr>
      <vt:lpstr>Wingdings 3</vt:lpstr>
      <vt:lpstr>Secteur</vt:lpstr>
      <vt:lpstr>Les mécanismes de défense</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lpstr>Les principaux mécanismes  de défense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jeune adulte (20-40 ans)  Développement physique  et sexuel</dc:title>
  <dc:creator>Philippe Bouchard</dc:creator>
  <cp:lastModifiedBy>Chantal Arbour</cp:lastModifiedBy>
  <cp:revision>83</cp:revision>
  <dcterms:created xsi:type="dcterms:W3CDTF">2020-04-01T01:19:52Z</dcterms:created>
  <dcterms:modified xsi:type="dcterms:W3CDTF">2020-10-20T02:37:41Z</dcterms:modified>
</cp:coreProperties>
</file>