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38"/>
  </p:notesMasterIdLst>
  <p:handoutMasterIdLst>
    <p:handoutMasterId r:id="rId39"/>
  </p:handoutMasterIdLst>
  <p:sldIdLst>
    <p:sldId id="256" r:id="rId2"/>
    <p:sldId id="438" r:id="rId3"/>
    <p:sldId id="402" r:id="rId4"/>
    <p:sldId id="419" r:id="rId5"/>
    <p:sldId id="403" r:id="rId6"/>
    <p:sldId id="420" r:id="rId7"/>
    <p:sldId id="417" r:id="rId8"/>
    <p:sldId id="422" r:id="rId9"/>
    <p:sldId id="410" r:id="rId10"/>
    <p:sldId id="423" r:id="rId11"/>
    <p:sldId id="404" r:id="rId12"/>
    <p:sldId id="424" r:id="rId13"/>
    <p:sldId id="416" r:id="rId14"/>
    <p:sldId id="425" r:id="rId15"/>
    <p:sldId id="414" r:id="rId16"/>
    <p:sldId id="426" r:id="rId17"/>
    <p:sldId id="408" r:id="rId18"/>
    <p:sldId id="427" r:id="rId19"/>
    <p:sldId id="418" r:id="rId20"/>
    <p:sldId id="428" r:id="rId21"/>
    <p:sldId id="405" r:id="rId22"/>
    <p:sldId id="429" r:id="rId23"/>
    <p:sldId id="415" r:id="rId24"/>
    <p:sldId id="430" r:id="rId25"/>
    <p:sldId id="413" r:id="rId26"/>
    <p:sldId id="431" r:id="rId27"/>
    <p:sldId id="412" r:id="rId28"/>
    <p:sldId id="432" r:id="rId29"/>
    <p:sldId id="406" r:id="rId30"/>
    <p:sldId id="433" r:id="rId31"/>
    <p:sldId id="409" r:id="rId32"/>
    <p:sldId id="434" r:id="rId33"/>
    <p:sldId id="407" r:id="rId34"/>
    <p:sldId id="435" r:id="rId35"/>
    <p:sldId id="411" r:id="rId36"/>
    <p:sldId id="436" r:id="rId37"/>
  </p:sldIdLst>
  <p:sldSz cx="9144000" cy="6858000" type="screen4x3"/>
  <p:notesSz cx="7315200" cy="9601200"/>
  <p:defaultTextStyle>
    <a:defPPr>
      <a:defRPr lang="fr-CA"/>
    </a:defPPr>
    <a:lvl1pPr algn="l" rtl="0" fontAlgn="base">
      <a:spcBef>
        <a:spcPct val="0"/>
      </a:spcBef>
      <a:spcAft>
        <a:spcPct val="0"/>
      </a:spcAft>
      <a:defRPr kern="1200">
        <a:solidFill>
          <a:schemeClr val="tx1"/>
        </a:solidFill>
        <a:latin typeface="Verdana" charset="0"/>
        <a:ea typeface="ＭＳ Ｐゴシック" charset="-128"/>
        <a:cs typeface="+mn-cs"/>
      </a:defRPr>
    </a:lvl1pPr>
    <a:lvl2pPr marL="457200" algn="l" rtl="0" fontAlgn="base">
      <a:spcBef>
        <a:spcPct val="0"/>
      </a:spcBef>
      <a:spcAft>
        <a:spcPct val="0"/>
      </a:spcAft>
      <a:defRPr kern="1200">
        <a:solidFill>
          <a:schemeClr val="tx1"/>
        </a:solidFill>
        <a:latin typeface="Verdana" charset="0"/>
        <a:ea typeface="ＭＳ Ｐゴシック" charset="-128"/>
        <a:cs typeface="+mn-cs"/>
      </a:defRPr>
    </a:lvl2pPr>
    <a:lvl3pPr marL="914400" algn="l" rtl="0" fontAlgn="base">
      <a:spcBef>
        <a:spcPct val="0"/>
      </a:spcBef>
      <a:spcAft>
        <a:spcPct val="0"/>
      </a:spcAft>
      <a:defRPr kern="1200">
        <a:solidFill>
          <a:schemeClr val="tx1"/>
        </a:solidFill>
        <a:latin typeface="Verdana" charset="0"/>
        <a:ea typeface="ＭＳ Ｐゴシック" charset="-128"/>
        <a:cs typeface="+mn-cs"/>
      </a:defRPr>
    </a:lvl3pPr>
    <a:lvl4pPr marL="1371600" algn="l" rtl="0" fontAlgn="base">
      <a:spcBef>
        <a:spcPct val="0"/>
      </a:spcBef>
      <a:spcAft>
        <a:spcPct val="0"/>
      </a:spcAft>
      <a:defRPr kern="1200">
        <a:solidFill>
          <a:schemeClr val="tx1"/>
        </a:solidFill>
        <a:latin typeface="Verdana" charset="0"/>
        <a:ea typeface="ＭＳ Ｐゴシック" charset="-128"/>
        <a:cs typeface="+mn-cs"/>
      </a:defRPr>
    </a:lvl4pPr>
    <a:lvl5pPr marL="1828800" algn="l" rtl="0" fontAlgn="base">
      <a:spcBef>
        <a:spcPct val="0"/>
      </a:spcBef>
      <a:spcAft>
        <a:spcPct val="0"/>
      </a:spcAft>
      <a:defRPr kern="1200">
        <a:solidFill>
          <a:schemeClr val="tx1"/>
        </a:solidFill>
        <a:latin typeface="Verdana" charset="0"/>
        <a:ea typeface="ＭＳ Ｐゴシック" charset="-128"/>
        <a:cs typeface="+mn-cs"/>
      </a:defRPr>
    </a:lvl5pPr>
    <a:lvl6pPr marL="2286000" algn="l" defTabSz="914400" rtl="0" eaLnBrk="1" latinLnBrk="0" hangingPunct="1">
      <a:defRPr kern="1200">
        <a:solidFill>
          <a:schemeClr val="tx1"/>
        </a:solidFill>
        <a:latin typeface="Verdana" charset="0"/>
        <a:ea typeface="ＭＳ Ｐゴシック" charset="-128"/>
        <a:cs typeface="+mn-cs"/>
      </a:defRPr>
    </a:lvl6pPr>
    <a:lvl7pPr marL="2743200" algn="l" defTabSz="914400" rtl="0" eaLnBrk="1" latinLnBrk="0" hangingPunct="1">
      <a:defRPr kern="1200">
        <a:solidFill>
          <a:schemeClr val="tx1"/>
        </a:solidFill>
        <a:latin typeface="Verdana" charset="0"/>
        <a:ea typeface="ＭＳ Ｐゴシック" charset="-128"/>
        <a:cs typeface="+mn-cs"/>
      </a:defRPr>
    </a:lvl7pPr>
    <a:lvl8pPr marL="3200400" algn="l" defTabSz="914400" rtl="0" eaLnBrk="1" latinLnBrk="0" hangingPunct="1">
      <a:defRPr kern="1200">
        <a:solidFill>
          <a:schemeClr val="tx1"/>
        </a:solidFill>
        <a:latin typeface="Verdana" charset="0"/>
        <a:ea typeface="ＭＳ Ｐゴシック" charset="-128"/>
        <a:cs typeface="+mn-cs"/>
      </a:defRPr>
    </a:lvl8pPr>
    <a:lvl9pPr marL="3657600" algn="l" defTabSz="914400" rtl="0" eaLnBrk="1" latinLnBrk="0" hangingPunct="1">
      <a:defRPr kern="1200">
        <a:solidFill>
          <a:schemeClr val="tx1"/>
        </a:solidFill>
        <a:latin typeface="Verdana"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DB37D0"/>
    <a:srgbClr val="7AB3C6"/>
    <a:srgbClr val="FF9300"/>
    <a:srgbClr val="8BCDE2"/>
    <a:srgbClr val="609FB2"/>
    <a:srgbClr val="5E8D9C"/>
    <a:srgbClr val="70A5B7"/>
    <a:srgbClr val="F5D10A"/>
    <a:srgbClr val="609E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40"/>
    <p:restoredTop sz="94694"/>
  </p:normalViewPr>
  <p:slideViewPr>
    <p:cSldViewPr>
      <p:cViewPr varScale="1">
        <p:scale>
          <a:sx n="121" d="100"/>
          <a:sy n="121" d="100"/>
        </p:scale>
        <p:origin x="220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defRPr sz="1200">
                <a:ea typeface="+mn-ea"/>
              </a:defRPr>
            </a:lvl1pPr>
          </a:lstStyle>
          <a:p>
            <a:pPr>
              <a:defRPr/>
            </a:pPr>
            <a:endParaRPr lang="fr-FR"/>
          </a:p>
        </p:txBody>
      </p:sp>
      <p:sp>
        <p:nvSpPr>
          <p:cNvPr id="100355"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a:defRPr sz="1200">
                <a:ea typeface="+mn-ea"/>
              </a:defRPr>
            </a:lvl1pPr>
          </a:lstStyle>
          <a:p>
            <a:pPr>
              <a:defRPr/>
            </a:pPr>
            <a:endParaRPr lang="fr-FR"/>
          </a:p>
        </p:txBody>
      </p:sp>
      <p:sp>
        <p:nvSpPr>
          <p:cNvPr id="100356"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defRPr sz="1200">
                <a:ea typeface="+mn-ea"/>
              </a:defRPr>
            </a:lvl1pPr>
          </a:lstStyle>
          <a:p>
            <a:pPr>
              <a:defRPr/>
            </a:pPr>
            <a:endParaRPr lang="fr-FR"/>
          </a:p>
        </p:txBody>
      </p:sp>
      <p:sp>
        <p:nvSpPr>
          <p:cNvPr id="100357"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a:defRPr sz="1200"/>
            </a:lvl1pPr>
          </a:lstStyle>
          <a:p>
            <a:pPr>
              <a:defRPr/>
            </a:pPr>
            <a:fld id="{DB945267-C75C-4678-984C-77F1E34A1381}" type="slidenum">
              <a:rPr lang="fr-FR"/>
              <a:pPr>
                <a:defRPr/>
              </a:pPr>
              <a:t>‹n°›</a:t>
            </a:fld>
            <a:endParaRPr lang="fr-FR"/>
          </a:p>
        </p:txBody>
      </p:sp>
    </p:spTree>
    <p:extLst>
      <p:ext uri="{BB962C8B-B14F-4D97-AF65-F5344CB8AC3E}">
        <p14:creationId xmlns:p14="http://schemas.microsoft.com/office/powerpoint/2010/main" val="1323911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87ED7BC3-8E81-4425-9E87-9B022F90DBB4}" type="datetimeFigureOut">
              <a:rPr lang="fr-FR" smtClean="0"/>
              <a:t>02/11/2021</a:t>
            </a:fld>
            <a:endParaRPr lang="fr-CA"/>
          </a:p>
        </p:txBody>
      </p:sp>
      <p:sp>
        <p:nvSpPr>
          <p:cNvPr id="4" name="Espace réservé de l'image des diapositives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87A8F3F0-8F08-44CD-8744-8FF35CF70FC4}" type="slidenum">
              <a:rPr lang="fr-CA" smtClean="0"/>
              <a:t>‹n°›</a:t>
            </a:fld>
            <a:endParaRPr lang="fr-CA"/>
          </a:p>
        </p:txBody>
      </p:sp>
    </p:spTree>
    <p:extLst>
      <p:ext uri="{BB962C8B-B14F-4D97-AF65-F5344CB8AC3E}">
        <p14:creationId xmlns:p14="http://schemas.microsoft.com/office/powerpoint/2010/main" val="77236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106B4A3-4212-4E39-93DE-E053E8F69C28}" type="datetimeFigureOut">
              <a:rPr lang="en-US" smtClean="0"/>
              <a:pPr/>
              <a:t>11/2/21</a:t>
            </a:fld>
            <a:endParaRPr lang="en-US"/>
          </a:p>
        </p:txBody>
      </p:sp>
      <p:sp>
        <p:nvSpPr>
          <p:cNvPr id="19" name="Espace réservé du pied de page 18"/>
          <p:cNvSpPr>
            <a:spLocks noGrp="1"/>
          </p:cNvSpPr>
          <p:nvPr>
            <p:ph type="ftr" sz="quarter" idx="11"/>
          </p:nvPr>
        </p:nvSpPr>
        <p:spPr/>
        <p:txBody>
          <a:bodyPr/>
          <a:lstStyle/>
          <a:p>
            <a:endParaRPr kumimoji="0" lang="en-US"/>
          </a:p>
        </p:txBody>
      </p:sp>
      <p:sp>
        <p:nvSpPr>
          <p:cNvPr id="27" name="Espace réservé du numéro de diapositive 26"/>
          <p:cNvSpPr>
            <a:spLocks noGrp="1"/>
          </p:cNvSpPr>
          <p:nvPr>
            <p:ph type="sldNum" sz="quarter" idx="12"/>
          </p:nvPr>
        </p:nvSpPr>
        <p:spPr/>
        <p:txBody>
          <a:bodyPr/>
          <a:lstStyle/>
          <a:p>
            <a:fld id="{A3DCDF73-85D2-4237-9B32-053DBDB0C312}"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BC8841D4-1858-4835-B24F-CC7A5C2ABFAE}" type="slidenum">
              <a:rPr lang="fr-CA" smtClean="0"/>
              <a:pPr>
                <a:defRPr/>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35F7BD8C-AF00-464A-8196-66397F4966EA}" type="slidenum">
              <a:rPr lang="fr-CA" smtClean="0"/>
              <a:pPr>
                <a:defRPr/>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68A6AE8F-900C-4182-88E7-24CEED4E16D7}" type="slidenum">
              <a:rPr lang="fr-CA" smtClean="0"/>
              <a:pPr>
                <a:defRPr/>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A6BE07AF-D377-433B-8FDD-BF8AB2E8B5ED}" type="slidenum">
              <a:rPr lang="fr-CA" smtClean="0"/>
              <a:pPr>
                <a:defRPr/>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29E57380-68C4-4D7F-8A6B-5B193D8DFD93}" type="slidenum">
              <a:rPr lang="fr-CA" smtClean="0"/>
              <a:pPr>
                <a:defRPr/>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4FCE7F61-F8A3-4F27-8A74-0B0576850565}" type="slidenum">
              <a:rPr lang="fr-CA" smtClean="0"/>
              <a:pPr>
                <a:defRPr/>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numéro de diapositive 7"/>
          <p:cNvSpPr>
            <a:spLocks noGrp="1"/>
          </p:cNvSpPr>
          <p:nvPr>
            <p:ph type="sldNum" sz="quarter" idx="11"/>
          </p:nvPr>
        </p:nvSpPr>
        <p:spPr/>
        <p:txBody>
          <a:bodyPr/>
          <a:lstStyle/>
          <a:p>
            <a:pPr>
              <a:defRPr/>
            </a:pPr>
            <a:fld id="{8D304AB3-0B36-4033-BD58-65CFB9BD77A6}" type="slidenum">
              <a:rPr lang="fr-CA" smtClean="0"/>
              <a:pPr>
                <a:defRPr/>
              </a:pPr>
              <a:t>‹n°›</a:t>
            </a:fld>
            <a:endParaRPr lang="fr-CA"/>
          </a:p>
        </p:txBody>
      </p:sp>
      <p:sp>
        <p:nvSpPr>
          <p:cNvPr id="9" name="Espace réservé du pied de page 8"/>
          <p:cNvSpPr>
            <a:spLocks noGrp="1"/>
          </p:cNvSpPr>
          <p:nvPr>
            <p:ph type="ftr" sz="quarter" idx="12"/>
          </p:nvPr>
        </p:nvSpPr>
        <p:spPr/>
        <p:txBody>
          <a:bodyPr/>
          <a:lstStyle/>
          <a:p>
            <a:pPr>
              <a:defRPr/>
            </a:pP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D19DB0C3-D43E-47F8-8164-220BCAD451DB}" type="slidenum">
              <a:rPr lang="fr-CA" smtClean="0"/>
              <a:pPr>
                <a:defRPr/>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pPr>
              <a:defRPr/>
            </a:pPr>
            <a:fld id="{3ECA7AAB-7A9F-44A8-AF8A-08E7CA52FAFF}" type="slidenum">
              <a:rPr lang="fr-CA" smtClean="0"/>
              <a:pPr>
                <a:defRPr/>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404B69AB-CCED-4750-80CE-BBE08B9F09B2}" type="slidenum">
              <a:rPr lang="fr-CA" smtClean="0"/>
              <a:pPr>
                <a:defRPr/>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A6BE07AF-D377-433B-8FDD-BF8AB2E8B5ED}" type="slidenum">
              <a:rPr lang="fr-CA" smtClean="0"/>
              <a:pPr>
                <a:defRPr/>
              </a:pPr>
              <a:t>‹n°›</a:t>
            </a:fld>
            <a:endParaRPr lang="fr-CA"/>
          </a:p>
        </p:txBody>
      </p:sp>
    </p:spTree>
  </p:cSld>
  <p:clrMap bg1="dk1" tx1="lt1" bg2="dk2" tx2="lt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19559"/>
            <a:ext cx="9144000" cy="1540768"/>
          </a:xfrm>
        </p:spPr>
        <p:style>
          <a:lnRef idx="2">
            <a:schemeClr val="accent1"/>
          </a:lnRef>
          <a:fillRef idx="1">
            <a:schemeClr val="lt1"/>
          </a:fillRef>
          <a:effectRef idx="0">
            <a:schemeClr val="accent1"/>
          </a:effectRef>
          <a:fontRef idx="minor">
            <a:schemeClr val="dk1"/>
          </a:fontRef>
        </p:style>
        <p:txBody>
          <a:bodyPr/>
          <a:lstStyle/>
          <a:p>
            <a:pPr eaLnBrk="1" hangingPunct="1"/>
            <a:r>
              <a:rPr lang="fr-CA" dirty="0">
                <a:solidFill>
                  <a:srgbClr val="609EB1"/>
                </a:solidFill>
              </a:rPr>
              <a:t>LES TECHNIQUES </a:t>
            </a:r>
            <a:br>
              <a:rPr lang="fr-CA" dirty="0">
                <a:solidFill>
                  <a:srgbClr val="609EB1"/>
                </a:solidFill>
              </a:rPr>
            </a:br>
            <a:r>
              <a:rPr lang="fr-CA" dirty="0">
                <a:solidFill>
                  <a:srgbClr val="609EB1"/>
                </a:solidFill>
              </a:rPr>
              <a:t>DE REDL ET WINEMAN</a:t>
            </a:r>
          </a:p>
        </p:txBody>
      </p:sp>
      <p:pic>
        <p:nvPicPr>
          <p:cNvPr id="15363" name="Picture 4"/>
          <p:cNvPicPr>
            <a:picLocks noChangeAspect="1" noChangeArrowheads="1"/>
          </p:cNvPicPr>
          <p:nvPr/>
        </p:nvPicPr>
        <p:blipFill>
          <a:blip r:embed="rId2" cstate="print"/>
          <a:srcRect/>
          <a:stretch>
            <a:fillRect/>
          </a:stretch>
        </p:blipFill>
        <p:spPr bwMode="auto">
          <a:xfrm>
            <a:off x="3131840" y="2276872"/>
            <a:ext cx="2915973" cy="2880320"/>
          </a:xfrm>
          <a:prstGeom prst="rect">
            <a:avLst/>
          </a:prstGeom>
          <a:noFill/>
          <a:ln w="9525">
            <a:noFill/>
            <a:miter lim="800000"/>
            <a:headEnd/>
            <a:tailEnd/>
          </a:ln>
        </p:spPr>
      </p:pic>
      <p:sp>
        <p:nvSpPr>
          <p:cNvPr id="4" name="ZoneTexte 3"/>
          <p:cNvSpPr txBox="1"/>
          <p:nvPr/>
        </p:nvSpPr>
        <p:spPr>
          <a:xfrm>
            <a:off x="1115616" y="5589240"/>
            <a:ext cx="4392488" cy="830997"/>
          </a:xfrm>
          <a:prstGeom prst="rect">
            <a:avLst/>
          </a:prstGeom>
          <a:noFill/>
        </p:spPr>
        <p:txBody>
          <a:bodyPr wrap="square" rtlCol="0">
            <a:spAutoFit/>
          </a:bodyPr>
          <a:lstStyle/>
          <a:p>
            <a:r>
              <a:rPr lang="fr-CA" sz="1600" i="1" dirty="0">
                <a:solidFill>
                  <a:schemeClr val="accent2"/>
                </a:solidFill>
              </a:rPr>
              <a:t>Approches et techniques d’intervention</a:t>
            </a:r>
          </a:p>
          <a:p>
            <a:r>
              <a:rPr lang="fr-CA" sz="1600" i="1" dirty="0">
                <a:solidFill>
                  <a:schemeClr val="accent2"/>
                </a:solidFill>
              </a:rPr>
              <a:t>Johanne Carrier</a:t>
            </a:r>
          </a:p>
          <a:p>
            <a:r>
              <a:rPr lang="fr-CA" sz="1600" i="1" dirty="0" err="1">
                <a:solidFill>
                  <a:schemeClr val="accent2"/>
                </a:solidFill>
              </a:rPr>
              <a:t>Mérici</a:t>
            </a:r>
            <a:endParaRPr lang="fr-CA" sz="1600" i="1" dirty="0">
              <a:solidFill>
                <a:schemeClr val="accent2"/>
              </a:solidFill>
            </a:endParaRPr>
          </a:p>
        </p:txBody>
      </p:sp>
      <p:pic>
        <p:nvPicPr>
          <p:cNvPr id="6" name="Image 5"/>
          <p:cNvPicPr>
            <a:picLocks noChangeAspect="1"/>
          </p:cNvPicPr>
          <p:nvPr/>
        </p:nvPicPr>
        <p:blipFill>
          <a:blip r:embed="rId3"/>
          <a:stretch>
            <a:fillRect/>
          </a:stretch>
        </p:blipFill>
        <p:spPr>
          <a:xfrm>
            <a:off x="0" y="5589240"/>
            <a:ext cx="1093456" cy="1058182"/>
          </a:xfrm>
          <a:prstGeom prst="rect">
            <a:avLst/>
          </a:prstGeom>
        </p:spPr>
      </p:pic>
      <p:cxnSp>
        <p:nvCxnSpPr>
          <p:cNvPr id="5" name="Connecteur droit 4"/>
          <p:cNvCxnSpPr/>
          <p:nvPr/>
        </p:nvCxnSpPr>
        <p:spPr>
          <a:xfrm>
            <a:off x="0" y="5517232"/>
            <a:ext cx="9144000" cy="0"/>
          </a:xfrm>
          <a:prstGeom prst="line">
            <a:avLst/>
          </a:prstGeom>
          <a:ln w="38100" cmpd="sng">
            <a:solidFill>
              <a:srgbClr val="609FB2"/>
            </a:solidFill>
          </a:ln>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a:off x="0" y="6669360"/>
            <a:ext cx="9144000" cy="0"/>
          </a:xfrm>
          <a:prstGeom prst="line">
            <a:avLst/>
          </a:prstGeom>
          <a:ln w="38100" cmpd="sng">
            <a:solidFill>
              <a:srgbClr val="F5D10A"/>
            </a:solidFill>
          </a:ln>
        </p:spPr>
        <p:style>
          <a:lnRef idx="2">
            <a:schemeClr val="accent1"/>
          </a:lnRef>
          <a:fillRef idx="0">
            <a:schemeClr val="accent1"/>
          </a:fillRef>
          <a:effectRef idx="1">
            <a:schemeClr val="accent1"/>
          </a:effectRef>
          <a:fontRef idx="minor">
            <a:schemeClr val="tx1"/>
          </a:fontRef>
        </p:style>
      </p:cxnSp>
      <p:sp>
        <p:nvSpPr>
          <p:cNvPr id="2" name="Bulle rectangulaire 1"/>
          <p:cNvSpPr/>
          <p:nvPr/>
        </p:nvSpPr>
        <p:spPr>
          <a:xfrm>
            <a:off x="251520" y="2712454"/>
            <a:ext cx="2448272" cy="1220602"/>
          </a:xfrm>
          <a:prstGeom prst="wedgeRectCallout">
            <a:avLst>
              <a:gd name="adj1" fmla="val 47140"/>
              <a:gd name="adj2" fmla="val 843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M</a:t>
            </a:r>
            <a:r>
              <a:rPr lang="fr-FR" dirty="0"/>
              <a:t>ISES EN SITUATION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2717E0-5762-4444-9B66-124D1589DA5E}"/>
              </a:ext>
            </a:extLst>
          </p:cNvPr>
          <p:cNvSpPr>
            <a:spLocks noGrp="1"/>
          </p:cNvSpPr>
          <p:nvPr>
            <p:ph type="title"/>
          </p:nvPr>
        </p:nvSpPr>
        <p:spPr/>
        <p:txBody>
          <a:bodyPr/>
          <a:lstStyle/>
          <a:p>
            <a:r>
              <a:rPr lang="fr-FR" i="1" dirty="0">
                <a:solidFill>
                  <a:srgbClr val="FFFF00"/>
                </a:solidFill>
              </a:rPr>
              <a:t>MÉLANIE</a:t>
            </a:r>
          </a:p>
        </p:txBody>
      </p:sp>
      <p:sp>
        <p:nvSpPr>
          <p:cNvPr id="3" name="Espace réservé du contenu 2">
            <a:extLst>
              <a:ext uri="{FF2B5EF4-FFF2-40B4-BE49-F238E27FC236}">
                <a16:creationId xmlns:a16="http://schemas.microsoft.com/office/drawing/2014/main" id="{A6C13372-55C4-164D-B8C1-11AC61641A39}"/>
              </a:ext>
            </a:extLst>
          </p:cNvPr>
          <p:cNvSpPr>
            <a:spLocks noGrp="1"/>
          </p:cNvSpPr>
          <p:nvPr>
            <p:ph idx="1"/>
          </p:nvPr>
        </p:nvSpPr>
        <p:spPr/>
        <p:txBody>
          <a:bodyPr>
            <a:normAutofit fontScale="92500" lnSpcReduction="10000"/>
          </a:bodyPr>
          <a:lstStyle/>
          <a:p>
            <a:r>
              <a:rPr lang="fr-FR" dirty="0"/>
              <a:t>APPEL DIRECT (11)</a:t>
            </a:r>
          </a:p>
          <a:p>
            <a:pPr lvl="1"/>
            <a:r>
              <a:rPr lang="fr-FR" dirty="0"/>
              <a:t>La cliente est capable d’identifier ses </a:t>
            </a:r>
            <a:r>
              <a:rPr lang="fr-FR" u="sng" dirty="0"/>
              <a:t>valeurs</a:t>
            </a:r>
            <a:r>
              <a:rPr lang="fr-FR" dirty="0"/>
              <a:t> et l’éducateur </a:t>
            </a:r>
            <a:r>
              <a:rPr lang="fr-FR" u="sng" dirty="0"/>
              <a:t>connaît les valeurs </a:t>
            </a:r>
            <a:r>
              <a:rPr lang="fr-FR" dirty="0"/>
              <a:t>de la cliente. </a:t>
            </a:r>
            <a:r>
              <a:rPr lang="fr-FR" dirty="0">
                <a:solidFill>
                  <a:schemeClr val="accent2">
                    <a:lumMod val="60000"/>
                    <a:lumOff val="40000"/>
                  </a:schemeClr>
                </a:solidFill>
              </a:rPr>
              <a:t>(Elle dit vouloir quitter rapidement pour retourner dans sa famille qui est importante pour elle.)</a:t>
            </a:r>
          </a:p>
          <a:p>
            <a:pPr lvl="1"/>
            <a:r>
              <a:rPr lang="fr-FR" dirty="0"/>
              <a:t>La cliente est capable de faire la différence entre le bien et le mal.  </a:t>
            </a:r>
            <a:r>
              <a:rPr lang="fr-FR" dirty="0">
                <a:solidFill>
                  <a:schemeClr val="accent2">
                    <a:lumMod val="60000"/>
                    <a:lumOff val="40000"/>
                  </a:schemeClr>
                </a:solidFill>
              </a:rPr>
              <a:t>(Elle sait que ce comportement n’est pas bon pour elle.)</a:t>
            </a:r>
            <a:endParaRPr lang="fr-CA" dirty="0">
              <a:solidFill>
                <a:schemeClr val="accent2">
                  <a:lumMod val="60000"/>
                  <a:lumOff val="40000"/>
                </a:schemeClr>
              </a:solidFill>
            </a:endParaRPr>
          </a:p>
          <a:p>
            <a:pPr lvl="1"/>
            <a:r>
              <a:rPr lang="fr-FR" dirty="0"/>
              <a:t>L’intervenant désire </a:t>
            </a:r>
            <a:r>
              <a:rPr lang="fr-FR" u="sng" dirty="0"/>
              <a:t>éviter</a:t>
            </a:r>
            <a:r>
              <a:rPr lang="fr-FR" dirty="0"/>
              <a:t> l’apparition de certains comportements. </a:t>
            </a:r>
            <a:r>
              <a:rPr lang="fr-FR" dirty="0">
                <a:solidFill>
                  <a:schemeClr val="accent2">
                    <a:lumMod val="60000"/>
                    <a:lumOff val="40000"/>
                  </a:schemeClr>
                </a:solidFill>
              </a:rPr>
              <a:t>(Elle doit cesser de tenir des propos suicidaires.)</a:t>
            </a:r>
            <a:endParaRPr lang="fr-CA" dirty="0">
              <a:solidFill>
                <a:schemeClr val="accent2">
                  <a:lumMod val="60000"/>
                  <a:lumOff val="40000"/>
                </a:schemeClr>
              </a:solidFill>
            </a:endParaRPr>
          </a:p>
          <a:p>
            <a:endParaRPr lang="fr-FR" dirty="0"/>
          </a:p>
        </p:txBody>
      </p:sp>
    </p:spTree>
    <p:extLst>
      <p:ext uri="{BB962C8B-B14F-4D97-AF65-F5344CB8AC3E}">
        <p14:creationId xmlns:p14="http://schemas.microsoft.com/office/powerpoint/2010/main" val="422939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00B050"/>
                </a:solidFill>
              </a:rPr>
              <a:t>MARIE</a:t>
            </a:r>
          </a:p>
        </p:txBody>
      </p:sp>
      <p:sp>
        <p:nvSpPr>
          <p:cNvPr id="3" name="Espace réservé du contenu 2"/>
          <p:cNvSpPr>
            <a:spLocks noGrp="1"/>
          </p:cNvSpPr>
          <p:nvPr>
            <p:ph idx="1"/>
          </p:nvPr>
        </p:nvSpPr>
        <p:spPr>
          <a:xfrm>
            <a:off x="457200" y="1600200"/>
            <a:ext cx="8363272" cy="4565104"/>
          </a:xfrm>
        </p:spPr>
        <p:txBody>
          <a:bodyPr>
            <a:normAutofit fontScale="775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Marie est une jeune femme de 20 ans qui fréquente la cuisine collective de l’organisme où vous travaillez comme éducateur(</a:t>
            </a:r>
            <a:r>
              <a:rPr lang="fr-FR" dirty="0" err="1"/>
              <a:t>trice</a:t>
            </a:r>
            <a:r>
              <a:rPr lang="fr-FR" dirty="0"/>
              <a:t>).  Marie reconnaît avoir des difficultés à maintenir ses relations avec les autres, car elle a tendance à vouloir contrôler les gens. Elle dit que c’est une mauvaise habitude qui dure depuis son enfance. Elle vous a déjà confié qu’elle souhaiterait que ça change, mais qu’elle ne se rend pas compte quand cela survient. Pendant l’atelier culinaire hebdomadaire, elle est jumelée avec une autre cliente.  Quand vient le temps d’exécuter la recette, Marie dit à sa coéquipière, sur un ton directif:  « </a:t>
            </a:r>
            <a:r>
              <a:rPr lang="fr-FR" i="1" dirty="0"/>
              <a:t>Qu’est-ce que tu fais là?  T’as pas à faire ça de même! ». Elle prend la main de sa coéquipière, brasse avec elle la préparation à l’aide de la cuillère de bois et dit: « Brasse en faisant des huit!</a:t>
            </a:r>
            <a:r>
              <a:rPr lang="fr-FR" dirty="0"/>
              <a:t> ».</a:t>
            </a:r>
          </a:p>
        </p:txBody>
      </p:sp>
    </p:spTree>
    <p:extLst>
      <p:ext uri="{BB962C8B-B14F-4D97-AF65-F5344CB8AC3E}">
        <p14:creationId xmlns:p14="http://schemas.microsoft.com/office/powerpoint/2010/main" val="2650966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27AC5A-1FE6-A94A-9C30-2D626FD146EE}"/>
              </a:ext>
            </a:extLst>
          </p:cNvPr>
          <p:cNvSpPr>
            <a:spLocks noGrp="1"/>
          </p:cNvSpPr>
          <p:nvPr>
            <p:ph type="title"/>
          </p:nvPr>
        </p:nvSpPr>
        <p:spPr/>
        <p:txBody>
          <a:bodyPr/>
          <a:lstStyle/>
          <a:p>
            <a:r>
              <a:rPr lang="fr-FR" i="1" dirty="0">
                <a:solidFill>
                  <a:srgbClr val="00B050"/>
                </a:solidFill>
              </a:rPr>
              <a:t>MARIE</a:t>
            </a:r>
          </a:p>
        </p:txBody>
      </p:sp>
      <p:sp>
        <p:nvSpPr>
          <p:cNvPr id="3" name="Espace réservé du contenu 2">
            <a:extLst>
              <a:ext uri="{FF2B5EF4-FFF2-40B4-BE49-F238E27FC236}">
                <a16:creationId xmlns:a16="http://schemas.microsoft.com/office/drawing/2014/main" id="{43A31CB0-3D5D-A145-92B6-6282614C2D38}"/>
              </a:ext>
            </a:extLst>
          </p:cNvPr>
          <p:cNvSpPr>
            <a:spLocks noGrp="1"/>
          </p:cNvSpPr>
          <p:nvPr>
            <p:ph idx="1"/>
          </p:nvPr>
        </p:nvSpPr>
        <p:spPr/>
        <p:txBody>
          <a:bodyPr>
            <a:normAutofit fontScale="92500" lnSpcReduction="20000"/>
          </a:bodyPr>
          <a:lstStyle/>
          <a:p>
            <a:r>
              <a:rPr lang="fr-FR" dirty="0"/>
              <a:t>INTERVENTION PAR UN SIGNE QUELCONQUE (2)</a:t>
            </a:r>
          </a:p>
          <a:p>
            <a:pPr marL="36576" indent="0">
              <a:buNone/>
            </a:pPr>
            <a:endParaRPr lang="fr-FR" dirty="0"/>
          </a:p>
          <a:p>
            <a:pPr lvl="1"/>
            <a:r>
              <a:rPr lang="fr-FR" dirty="0"/>
              <a:t>La cliente a un </a:t>
            </a:r>
            <a:r>
              <a:rPr lang="fr-FR" b="1" u="sng" dirty="0"/>
              <a:t>désir</a:t>
            </a:r>
            <a:r>
              <a:rPr lang="fr-FR" dirty="0"/>
              <a:t> de contrôle personnel. </a:t>
            </a:r>
            <a:r>
              <a:rPr lang="fr-FR" dirty="0">
                <a:solidFill>
                  <a:schemeClr val="accent2">
                    <a:lumMod val="60000"/>
                    <a:lumOff val="40000"/>
                  </a:schemeClr>
                </a:solidFill>
              </a:rPr>
              <a:t>(…elle souhaiterait que ça change, ne s’en pas compte.)</a:t>
            </a:r>
          </a:p>
          <a:p>
            <a:pPr lvl="1"/>
            <a:r>
              <a:rPr lang="fr-FR" dirty="0"/>
              <a:t>La cliente a une capacité de raisonnement. </a:t>
            </a:r>
            <a:r>
              <a:rPr lang="fr-FR" dirty="0">
                <a:solidFill>
                  <a:schemeClr val="accent2">
                    <a:lumMod val="60000"/>
                    <a:lumOff val="40000"/>
                  </a:schemeClr>
                </a:solidFill>
              </a:rPr>
              <a:t>(Marie reconnaît avoir des difficultés à maintenir ses relations avec les autres, car elle a tendance à vouloir contrôler les gens.)</a:t>
            </a:r>
          </a:p>
          <a:p>
            <a:pPr lvl="1"/>
            <a:r>
              <a:rPr lang="fr-FR" dirty="0"/>
              <a:t>Des pulsions nuisent au contrôle. </a:t>
            </a:r>
            <a:r>
              <a:rPr lang="fr-FR" dirty="0">
                <a:solidFill>
                  <a:schemeClr val="accent2">
                    <a:lumMod val="60000"/>
                    <a:lumOff val="40000"/>
                  </a:schemeClr>
                </a:solidFill>
              </a:rPr>
              <a:t>(Elle dit que c’est une mauvaise habitude qui dure depuis son enfance.)</a:t>
            </a:r>
          </a:p>
        </p:txBody>
      </p:sp>
    </p:spTree>
    <p:extLst>
      <p:ext uri="{BB962C8B-B14F-4D97-AF65-F5344CB8AC3E}">
        <p14:creationId xmlns:p14="http://schemas.microsoft.com/office/powerpoint/2010/main" val="844433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8151A-BD62-4FCB-BEE1-8007EF5AF8AA}"/>
              </a:ext>
            </a:extLst>
          </p:cNvPr>
          <p:cNvSpPr>
            <a:spLocks noGrp="1"/>
          </p:cNvSpPr>
          <p:nvPr>
            <p:ph type="title"/>
          </p:nvPr>
        </p:nvSpPr>
        <p:spPr/>
        <p:txBody>
          <a:bodyPr/>
          <a:lstStyle/>
          <a:p>
            <a:r>
              <a:rPr lang="fr-CA" i="1" dirty="0">
                <a:solidFill>
                  <a:srgbClr val="FF9300"/>
                </a:solidFill>
              </a:rPr>
              <a:t>LUCAS</a:t>
            </a:r>
          </a:p>
        </p:txBody>
      </p:sp>
      <p:sp>
        <p:nvSpPr>
          <p:cNvPr id="3" name="Espace réservé du contenu 2">
            <a:extLst>
              <a:ext uri="{FF2B5EF4-FFF2-40B4-BE49-F238E27FC236}">
                <a16:creationId xmlns:a16="http://schemas.microsoft.com/office/drawing/2014/main" id="{D538B629-70C2-4A8B-99B1-77347B4AEBD4}"/>
              </a:ext>
            </a:extLst>
          </p:cNvPr>
          <p:cNvSpPr>
            <a:spLocks noGrp="1"/>
          </p:cNvSpPr>
          <p:nvPr>
            <p:ph idx="1"/>
          </p:nvPr>
        </p:nvSpPr>
        <p:spPr>
          <a:xfrm>
            <a:off x="457200" y="1600200"/>
            <a:ext cx="7931224" cy="4525963"/>
          </a:xfrm>
        </p:spPr>
        <p:txBody>
          <a:bodyPr>
            <a:normAutofit fontScale="62500" lnSpcReduction="20000"/>
          </a:bodyPr>
          <a:lstStyle/>
          <a:p>
            <a:pPr marL="0" indent="0" algn="just">
              <a:lnSpc>
                <a:spcPct val="115000"/>
              </a:lnSpc>
              <a:spcBef>
                <a:spcPts val="720"/>
              </a:spcBef>
              <a:spcAft>
                <a:spcPts val="0"/>
              </a:spcAft>
              <a:buNone/>
            </a:pPr>
            <a:r>
              <a:rPr lang="fr-CA" sz="3200" dirty="0">
                <a:latin typeface="Arial" panose="020B0604020202020204" pitchFamily="34" charset="0"/>
              </a:rPr>
              <a:t>Vous travaillez au CIUSSS. Vous accompagnez les parents de Lucas, 6 ans, vivant avec un trouble du spectre de l’autisme. Votre travail vise principalement à aider Lucas à mieux comprendre les situations de la vie courante. Entre autres, vous avez planifié la visite chez le dentiste avec Lucas et ses parents en lui lisant des livres et en regardant des vidéos. Lorsque vous vous êtes rendus pour une première visite de la salle d’examen du dentiste, Lucas s’est mis à crier et à pleurer. Les parents doivent absolument amener Lucas pour un examen dentaire, car il n’y est jamais allé et les parents observent qu’il a mal aux dents. Lucas dit: « C’est pas grave. Ma dent va tomber et là, pus mal. » La prochaine étape est d’amener Lucas à nouveau au bureau du dentiste pour lui présenter l’hygiéniste dentaire. Vous savez qu’il peut arriver à se contrôler avec des efforts. Que pouvez-vous proposer pour cette prochaine visite?</a:t>
            </a:r>
            <a:endParaRPr lang="fr-CA"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951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BCEAE0-AE38-004F-BD47-254CFD3C9E6E}"/>
              </a:ext>
            </a:extLst>
          </p:cNvPr>
          <p:cNvSpPr>
            <a:spLocks noGrp="1"/>
          </p:cNvSpPr>
          <p:nvPr>
            <p:ph type="title"/>
          </p:nvPr>
        </p:nvSpPr>
        <p:spPr/>
        <p:txBody>
          <a:bodyPr/>
          <a:lstStyle/>
          <a:p>
            <a:r>
              <a:rPr lang="fr-FR" i="1" dirty="0">
                <a:solidFill>
                  <a:srgbClr val="FF9300"/>
                </a:solidFill>
              </a:rPr>
              <a:t>LUCAS</a:t>
            </a:r>
          </a:p>
        </p:txBody>
      </p:sp>
      <p:sp>
        <p:nvSpPr>
          <p:cNvPr id="3" name="Espace réservé du contenu 2">
            <a:extLst>
              <a:ext uri="{FF2B5EF4-FFF2-40B4-BE49-F238E27FC236}">
                <a16:creationId xmlns:a16="http://schemas.microsoft.com/office/drawing/2014/main" id="{C10FC7E3-E3E7-5148-9E13-A904E6CC88D0}"/>
              </a:ext>
            </a:extLst>
          </p:cNvPr>
          <p:cNvSpPr>
            <a:spLocks noGrp="1"/>
          </p:cNvSpPr>
          <p:nvPr>
            <p:ph idx="1"/>
          </p:nvPr>
        </p:nvSpPr>
        <p:spPr/>
        <p:txBody>
          <a:bodyPr>
            <a:normAutofit fontScale="92500" lnSpcReduction="20000"/>
          </a:bodyPr>
          <a:lstStyle/>
          <a:p>
            <a:r>
              <a:rPr lang="fr-FR" dirty="0"/>
              <a:t>PROMESSES ET RÉCOMPENSES (16)</a:t>
            </a:r>
          </a:p>
          <a:p>
            <a:pPr marL="36576" indent="0">
              <a:buNone/>
            </a:pPr>
            <a:endParaRPr lang="fr-FR" dirty="0"/>
          </a:p>
          <a:p>
            <a:pPr lvl="1"/>
            <a:r>
              <a:rPr lang="fr-FR" dirty="0"/>
              <a:t>Le client n’accorde pas de valeur au comportement souhaité. </a:t>
            </a:r>
            <a:r>
              <a:rPr lang="fr-FR" dirty="0">
                <a:solidFill>
                  <a:schemeClr val="accent2">
                    <a:lumMod val="60000"/>
                    <a:lumOff val="40000"/>
                  </a:schemeClr>
                </a:solidFill>
              </a:rPr>
              <a:t>(</a:t>
            </a:r>
            <a:r>
              <a:rPr lang="fr-CA" sz="2800" dirty="0">
                <a:solidFill>
                  <a:schemeClr val="accent2">
                    <a:lumMod val="60000"/>
                    <a:lumOff val="40000"/>
                  </a:schemeClr>
                </a:solidFill>
                <a:latin typeface="Arial" panose="020B0604020202020204" pitchFamily="34" charset="0"/>
              </a:rPr>
              <a:t>Lucas dit: « C’est pas grave. Ma dent va tomber et là, pus mal. » )</a:t>
            </a:r>
            <a:endParaRPr lang="fr-FR" dirty="0">
              <a:solidFill>
                <a:schemeClr val="accent2">
                  <a:lumMod val="60000"/>
                  <a:lumOff val="40000"/>
                </a:schemeClr>
              </a:solidFill>
            </a:endParaRPr>
          </a:p>
          <a:p>
            <a:pPr lvl="1"/>
            <a:r>
              <a:rPr lang="fr-FR" dirty="0"/>
              <a:t>Lorsque ce qui est demandé nécessite un </a:t>
            </a:r>
            <a:r>
              <a:rPr lang="fr-FR" u="sng" dirty="0"/>
              <a:t>effort</a:t>
            </a:r>
            <a:r>
              <a:rPr lang="fr-FR" dirty="0"/>
              <a:t> important. </a:t>
            </a:r>
            <a:r>
              <a:rPr lang="fr-FR" dirty="0">
                <a:solidFill>
                  <a:schemeClr val="accent2">
                    <a:lumMod val="60000"/>
                    <a:lumOff val="40000"/>
                  </a:schemeClr>
                </a:solidFill>
              </a:rPr>
              <a:t>(</a:t>
            </a:r>
            <a:r>
              <a:rPr lang="fr-CA" sz="2800" dirty="0">
                <a:solidFill>
                  <a:schemeClr val="accent2">
                    <a:lumMod val="60000"/>
                    <a:lumOff val="40000"/>
                  </a:schemeClr>
                </a:solidFill>
                <a:latin typeface="Arial" panose="020B0604020202020204" pitchFamily="34" charset="0"/>
              </a:rPr>
              <a:t>Vous savez qu’il peut arriver à se contrôler avec des efforts.)</a:t>
            </a:r>
            <a:endParaRPr lang="fr-FR" dirty="0">
              <a:solidFill>
                <a:schemeClr val="accent2">
                  <a:lumMod val="60000"/>
                  <a:lumOff val="40000"/>
                </a:schemeClr>
              </a:solidFill>
            </a:endParaRPr>
          </a:p>
          <a:p>
            <a:pPr marL="448056" lvl="1" indent="0">
              <a:buNone/>
            </a:pPr>
            <a:endParaRPr lang="fr-FR" dirty="0"/>
          </a:p>
          <a:p>
            <a:pPr marL="448056" lvl="1" indent="0" algn="ctr">
              <a:buNone/>
            </a:pPr>
            <a:r>
              <a:rPr lang="fr-FR" dirty="0"/>
              <a:t>***  ATTENTION: UTILISATION OCCASIONNELLE LORSQUE L’ENFANT REFUSE DE LE FAIRE ***</a:t>
            </a:r>
            <a:endParaRPr lang="fr-CA" dirty="0"/>
          </a:p>
          <a:p>
            <a:endParaRPr lang="fr-FR" dirty="0"/>
          </a:p>
        </p:txBody>
      </p:sp>
    </p:spTree>
    <p:extLst>
      <p:ext uri="{BB962C8B-B14F-4D97-AF65-F5344CB8AC3E}">
        <p14:creationId xmlns:p14="http://schemas.microsoft.com/office/powerpoint/2010/main" val="215191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8B2A4F-E7BA-4230-A3ED-92539E50C5A4}"/>
              </a:ext>
            </a:extLst>
          </p:cNvPr>
          <p:cNvSpPr>
            <a:spLocks noGrp="1"/>
          </p:cNvSpPr>
          <p:nvPr>
            <p:ph type="title"/>
          </p:nvPr>
        </p:nvSpPr>
        <p:spPr/>
        <p:txBody>
          <a:bodyPr>
            <a:normAutofit/>
          </a:bodyPr>
          <a:lstStyle/>
          <a:p>
            <a:r>
              <a:rPr lang="fr-CA" i="1" dirty="0">
                <a:solidFill>
                  <a:srgbClr val="92D050"/>
                </a:solidFill>
              </a:rPr>
              <a:t>GABRIEL</a:t>
            </a:r>
          </a:p>
        </p:txBody>
      </p:sp>
      <p:sp>
        <p:nvSpPr>
          <p:cNvPr id="3" name="Espace réservé du contenu 2">
            <a:extLst>
              <a:ext uri="{FF2B5EF4-FFF2-40B4-BE49-F238E27FC236}">
                <a16:creationId xmlns:a16="http://schemas.microsoft.com/office/drawing/2014/main" id="{C5F193F1-C0C0-4785-AC48-5C66BFA6E389}"/>
              </a:ext>
            </a:extLst>
          </p:cNvPr>
          <p:cNvSpPr>
            <a:spLocks noGrp="1"/>
          </p:cNvSpPr>
          <p:nvPr>
            <p:ph idx="1"/>
          </p:nvPr>
        </p:nvSpPr>
        <p:spPr/>
        <p:txBody>
          <a:bodyPr>
            <a:normAutofit fontScale="77500" lnSpcReduction="20000"/>
          </a:bodyPr>
          <a:lstStyle/>
          <a:p>
            <a:pPr marL="36576" indent="0" algn="just">
              <a:lnSpc>
                <a:spcPct val="150000"/>
              </a:lnSpc>
              <a:buNone/>
            </a:pPr>
            <a:r>
              <a:rPr lang="fr-CA" dirty="0"/>
              <a:t>Vous êtes éducateur au CRDI de Québec auprès d’enfants autistes ayant une déficience intellectuelle. Pendant le repas, alors que tous les usagers sont assis autour de la table, Gabriel, 10 ans, commence à crier et à se frapper la tête sur la table de façon répétitive. Vous approchez de Gabriel et vous lui demandez de vous regarder, mais vous n’arrivez pas à obtenir son regard et il continue à crier et se frappe la tête de plus en plus fort sur la table.  </a:t>
            </a:r>
          </a:p>
        </p:txBody>
      </p:sp>
    </p:spTree>
    <p:extLst>
      <p:ext uri="{BB962C8B-B14F-4D97-AF65-F5344CB8AC3E}">
        <p14:creationId xmlns:p14="http://schemas.microsoft.com/office/powerpoint/2010/main" val="3020302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6F240A-5D31-9A4F-B33B-98E7B923E89C}"/>
              </a:ext>
            </a:extLst>
          </p:cNvPr>
          <p:cNvSpPr>
            <a:spLocks noGrp="1"/>
          </p:cNvSpPr>
          <p:nvPr>
            <p:ph type="title"/>
          </p:nvPr>
        </p:nvSpPr>
        <p:spPr/>
        <p:txBody>
          <a:bodyPr/>
          <a:lstStyle/>
          <a:p>
            <a:r>
              <a:rPr lang="fr-FR" i="1" dirty="0">
                <a:solidFill>
                  <a:srgbClr val="92D050"/>
                </a:solidFill>
              </a:rPr>
              <a:t>GABRIEL</a:t>
            </a:r>
          </a:p>
        </p:txBody>
      </p:sp>
      <p:sp>
        <p:nvSpPr>
          <p:cNvPr id="3" name="Espace réservé du contenu 2">
            <a:extLst>
              <a:ext uri="{FF2B5EF4-FFF2-40B4-BE49-F238E27FC236}">
                <a16:creationId xmlns:a16="http://schemas.microsoft.com/office/drawing/2014/main" id="{C074995C-08BF-774A-8D09-340996550574}"/>
              </a:ext>
            </a:extLst>
          </p:cNvPr>
          <p:cNvSpPr>
            <a:spLocks noGrp="1"/>
          </p:cNvSpPr>
          <p:nvPr>
            <p:ph idx="1"/>
          </p:nvPr>
        </p:nvSpPr>
        <p:spPr/>
        <p:txBody>
          <a:bodyPr/>
          <a:lstStyle/>
          <a:p>
            <a:r>
              <a:rPr lang="fr-FR" dirty="0"/>
              <a:t>CONTRAINTE PHYSIQUE (14)</a:t>
            </a:r>
          </a:p>
          <a:p>
            <a:pPr lvl="1"/>
            <a:r>
              <a:rPr lang="fr-FR" dirty="0"/>
              <a:t>Lors d’une situation de </a:t>
            </a:r>
            <a:r>
              <a:rPr lang="fr-FR" u="sng" dirty="0"/>
              <a:t>crise</a:t>
            </a:r>
            <a:r>
              <a:rPr lang="fr-FR" dirty="0"/>
              <a:t> extrême pouvant être </a:t>
            </a:r>
            <a:r>
              <a:rPr lang="fr-FR" b="1" u="sng" dirty="0"/>
              <a:t>dangereuse</a:t>
            </a:r>
            <a:r>
              <a:rPr lang="fr-FR" dirty="0"/>
              <a:t> pour le client ou pour les autres. </a:t>
            </a:r>
            <a:r>
              <a:rPr lang="fr-FR" dirty="0">
                <a:solidFill>
                  <a:schemeClr val="accent2">
                    <a:lumMod val="60000"/>
                    <a:lumOff val="40000"/>
                  </a:schemeClr>
                </a:solidFill>
              </a:rPr>
              <a:t>(</a:t>
            </a:r>
            <a:r>
              <a:rPr lang="fr-CA" dirty="0">
                <a:solidFill>
                  <a:schemeClr val="accent2">
                    <a:lumMod val="60000"/>
                    <a:lumOff val="40000"/>
                  </a:schemeClr>
                </a:solidFill>
              </a:rPr>
              <a:t>Se frappe la tête de plus en plus fort sur la table.)</a:t>
            </a:r>
          </a:p>
          <a:p>
            <a:pPr lvl="1"/>
            <a:r>
              <a:rPr lang="fr-FR" dirty="0"/>
              <a:t>Lorsque le client n’est plus en mesure </a:t>
            </a:r>
            <a:r>
              <a:rPr lang="fr-FR" u="sng" dirty="0"/>
              <a:t>d’user de ses contrôles internes.</a:t>
            </a:r>
            <a:r>
              <a:rPr lang="fr-FR" dirty="0"/>
              <a:t> </a:t>
            </a:r>
            <a:r>
              <a:rPr lang="fr-FR" dirty="0">
                <a:solidFill>
                  <a:schemeClr val="accent2">
                    <a:lumMod val="60000"/>
                    <a:lumOff val="40000"/>
                  </a:schemeClr>
                </a:solidFill>
              </a:rPr>
              <a:t>(</a:t>
            </a:r>
            <a:r>
              <a:rPr lang="fr-CA" dirty="0">
                <a:solidFill>
                  <a:schemeClr val="accent2">
                    <a:lumMod val="60000"/>
                    <a:lumOff val="40000"/>
                  </a:schemeClr>
                </a:solidFill>
              </a:rPr>
              <a:t>Vous lui demandez de vous regarder, mais vous n’arrivez pas à obtenir son regard)</a:t>
            </a:r>
          </a:p>
          <a:p>
            <a:pPr marL="36576" indent="0">
              <a:buNone/>
            </a:pPr>
            <a:endParaRPr lang="fr-FR" dirty="0"/>
          </a:p>
        </p:txBody>
      </p:sp>
    </p:spTree>
    <p:extLst>
      <p:ext uri="{BB962C8B-B14F-4D97-AF65-F5344CB8AC3E}">
        <p14:creationId xmlns:p14="http://schemas.microsoft.com/office/powerpoint/2010/main" val="1734953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DB37D0"/>
                </a:solidFill>
              </a:rPr>
              <a:t>MADAME CARRIER</a:t>
            </a:r>
          </a:p>
        </p:txBody>
      </p:sp>
      <p:sp>
        <p:nvSpPr>
          <p:cNvPr id="3" name="Espace réservé du contenu 2"/>
          <p:cNvSpPr>
            <a:spLocks noGrp="1"/>
          </p:cNvSpPr>
          <p:nvPr>
            <p:ph idx="1"/>
          </p:nvPr>
        </p:nvSpPr>
        <p:spPr>
          <a:xfrm>
            <a:off x="457200" y="1844824"/>
            <a:ext cx="8147248" cy="4525963"/>
          </a:xfrm>
        </p:spPr>
        <p:txBody>
          <a:bodyPr>
            <a:normAutofit fontScale="775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Comme éducateur(</a:t>
            </a:r>
            <a:r>
              <a:rPr lang="fr-FR" dirty="0" err="1"/>
              <a:t>trice</a:t>
            </a:r>
            <a:r>
              <a:rPr lang="fr-FR" dirty="0"/>
              <a:t>) en centre d’hébergement, vous travaillez auprès de Madame Carrier qui a 88 ans et a besoin d’aide pour se déplacer et se pencher. Elle vous demande de l’emmener au Bingo depuis 9 heures ce matin, alors que l’activité est prévue à 14h00. Elle dit: « J’ai hâte de jouer et surtout de gagner! ». Durant l’activité, vous observez que madame Carrier regarde le sol plutôt que de regarder sa carte qui est placée sur la table devant elle. Son visage est rouge et vous l’entendez jurer à 3 reprises en haussant le ton de voix. Vous vous approchez. Elle regarde toujours le sol , dit:   "Maudit! J’peux plus jouer et j’pourrai rien gagner!  » et vous constatez que son marqueur est sur le sol.</a:t>
            </a:r>
          </a:p>
        </p:txBody>
      </p:sp>
    </p:spTree>
    <p:extLst>
      <p:ext uri="{BB962C8B-B14F-4D97-AF65-F5344CB8AC3E}">
        <p14:creationId xmlns:p14="http://schemas.microsoft.com/office/powerpoint/2010/main" val="679967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8ED30-8182-1C40-ADD4-F171BA476971}"/>
              </a:ext>
            </a:extLst>
          </p:cNvPr>
          <p:cNvSpPr>
            <a:spLocks noGrp="1"/>
          </p:cNvSpPr>
          <p:nvPr>
            <p:ph type="title"/>
          </p:nvPr>
        </p:nvSpPr>
        <p:spPr/>
        <p:txBody>
          <a:bodyPr/>
          <a:lstStyle/>
          <a:p>
            <a:r>
              <a:rPr lang="fr-FR" i="1" dirty="0">
                <a:solidFill>
                  <a:srgbClr val="DB37D0"/>
                </a:solidFill>
              </a:rPr>
              <a:t>MADAME CARRIER</a:t>
            </a:r>
          </a:p>
        </p:txBody>
      </p:sp>
      <p:sp>
        <p:nvSpPr>
          <p:cNvPr id="3" name="Espace réservé du contenu 2">
            <a:extLst>
              <a:ext uri="{FF2B5EF4-FFF2-40B4-BE49-F238E27FC236}">
                <a16:creationId xmlns:a16="http://schemas.microsoft.com/office/drawing/2014/main" id="{B4B58963-C9CE-7042-BDD7-3D8F750C3551}"/>
              </a:ext>
            </a:extLst>
          </p:cNvPr>
          <p:cNvSpPr>
            <a:spLocks noGrp="1"/>
          </p:cNvSpPr>
          <p:nvPr>
            <p:ph idx="1"/>
          </p:nvPr>
        </p:nvSpPr>
        <p:spPr/>
        <p:txBody>
          <a:bodyPr>
            <a:normAutofit/>
          </a:bodyPr>
          <a:lstStyle/>
          <a:p>
            <a:r>
              <a:rPr lang="fr-FR" dirty="0"/>
              <a:t>AIDE OPPORTUNE (7)</a:t>
            </a:r>
          </a:p>
          <a:p>
            <a:pPr lvl="1"/>
            <a:r>
              <a:rPr lang="fr-FR" dirty="0"/>
              <a:t>Lors de réactions </a:t>
            </a:r>
            <a:r>
              <a:rPr lang="fr-FR" u="sng" dirty="0"/>
              <a:t>agressives</a:t>
            </a:r>
            <a:r>
              <a:rPr lang="fr-FR" dirty="0"/>
              <a:t> liées à la </a:t>
            </a:r>
            <a:r>
              <a:rPr lang="fr-FR" u="sng" dirty="0"/>
              <a:t>frustration.</a:t>
            </a:r>
            <a:r>
              <a:rPr lang="fr-FR" dirty="0"/>
              <a:t> </a:t>
            </a:r>
            <a:r>
              <a:rPr lang="fr-FR" dirty="0">
                <a:solidFill>
                  <a:schemeClr val="accent2">
                    <a:lumMod val="60000"/>
                    <a:lumOff val="40000"/>
                  </a:schemeClr>
                </a:solidFill>
              </a:rPr>
              <a:t>(Elle regarde toujours le sol , dit:   "Maudit! J’peux plus jouer et j’pourrai rien gagner!  » et vous constatez que son marqueur est sur le sol.)</a:t>
            </a:r>
          </a:p>
          <a:p>
            <a:pPr lvl="1"/>
            <a:r>
              <a:rPr lang="fr-FR" dirty="0"/>
              <a:t>La cliente a besoin d’être soutenue pour atteindre son but. </a:t>
            </a:r>
            <a:r>
              <a:rPr lang="fr-FR" dirty="0">
                <a:solidFill>
                  <a:schemeClr val="accent2">
                    <a:lumMod val="60000"/>
                    <a:lumOff val="40000"/>
                  </a:schemeClr>
                </a:solidFill>
              </a:rPr>
              <a:t>(Madame Carrier qui a 88 ans et a besoin d’aide pour se déplacer et se pencher. / Son marqueur est sur le sol.)</a:t>
            </a:r>
          </a:p>
        </p:txBody>
      </p:sp>
    </p:spTree>
    <p:extLst>
      <p:ext uri="{BB962C8B-B14F-4D97-AF65-F5344CB8AC3E}">
        <p14:creationId xmlns:p14="http://schemas.microsoft.com/office/powerpoint/2010/main" val="1534876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5FB6D-3D45-4AB5-AB68-D19941A2C003}"/>
              </a:ext>
            </a:extLst>
          </p:cNvPr>
          <p:cNvSpPr>
            <a:spLocks noGrp="1"/>
          </p:cNvSpPr>
          <p:nvPr>
            <p:ph type="title"/>
          </p:nvPr>
        </p:nvSpPr>
        <p:spPr/>
        <p:txBody>
          <a:bodyPr/>
          <a:lstStyle/>
          <a:p>
            <a:r>
              <a:rPr lang="fr-CA" i="1" dirty="0">
                <a:solidFill>
                  <a:srgbClr val="7AB3C6"/>
                </a:solidFill>
              </a:rPr>
              <a:t>TERRY</a:t>
            </a:r>
          </a:p>
        </p:txBody>
      </p:sp>
      <p:sp>
        <p:nvSpPr>
          <p:cNvPr id="3" name="Espace réservé du contenu 2">
            <a:extLst>
              <a:ext uri="{FF2B5EF4-FFF2-40B4-BE49-F238E27FC236}">
                <a16:creationId xmlns:a16="http://schemas.microsoft.com/office/drawing/2014/main" id="{95AF5F7C-46B7-463D-9118-A1752E16AD5B}"/>
              </a:ext>
            </a:extLst>
          </p:cNvPr>
          <p:cNvSpPr>
            <a:spLocks noGrp="1"/>
          </p:cNvSpPr>
          <p:nvPr>
            <p:ph idx="1"/>
          </p:nvPr>
        </p:nvSpPr>
        <p:spPr>
          <a:xfrm>
            <a:off x="457200" y="1417638"/>
            <a:ext cx="8291264" cy="4525963"/>
          </a:xfrm>
        </p:spPr>
        <p:txBody>
          <a:bodyPr>
            <a:normAutofit fontScale="62500" lnSpcReduction="20000"/>
          </a:bodyPr>
          <a:lstStyle/>
          <a:p>
            <a:pPr marL="36576" indent="0" algn="just">
              <a:lnSpc>
                <a:spcPct val="160000"/>
              </a:lnSpc>
              <a:buNone/>
            </a:pPr>
            <a:r>
              <a:rPr lang="fr-CA" dirty="0"/>
              <a:t>Vous travaillez comme éducateur  dans une maison de thérapie fermée pour adultes aux prises avec une dépendance au jeu. Terry apprend de sa conjointe, lors du seul appel téléphonique auquel il a droit une fois par semaine, que son frère est à l’hôpital suite à un infarctus. Sa conjointe ne peut lui donner davantage de détails pendant cet appel, car elle n’a pas parlé avec un membre de la famille aujourd’hui. Elle dit qu’elle devrait avoir des nouvelles dans une heure.  Suite au téléphone, Terry se rend à un atelier de formation que vous animez.  Contrairement à son habitude, Terry semble anxieux, car il garde le silence lorsque vous lui demandez de participer et il soupire à une dizaine de reprises.  À la fin de l’atelier, il vous demande pour faire un autre appel téléphonique. </a:t>
            </a:r>
          </a:p>
        </p:txBody>
      </p:sp>
    </p:spTree>
    <p:extLst>
      <p:ext uri="{BB962C8B-B14F-4D97-AF65-F5344CB8AC3E}">
        <p14:creationId xmlns:p14="http://schemas.microsoft.com/office/powerpoint/2010/main" val="126418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2D22C9-3DD6-C044-A956-10A89479D7FC}"/>
              </a:ext>
            </a:extLst>
          </p:cNvPr>
          <p:cNvSpPr>
            <a:spLocks noGrp="1"/>
          </p:cNvSpPr>
          <p:nvPr>
            <p:ph type="title"/>
          </p:nvPr>
        </p:nvSpPr>
        <p:spPr/>
        <p:txBody>
          <a:bodyPr/>
          <a:lstStyle/>
          <a:p>
            <a:r>
              <a:rPr lang="fr-FR" dirty="0">
                <a:solidFill>
                  <a:srgbClr val="FF0000"/>
                </a:solidFill>
              </a:rPr>
              <a:t>OBJECTIF</a:t>
            </a:r>
          </a:p>
        </p:txBody>
      </p:sp>
      <p:sp>
        <p:nvSpPr>
          <p:cNvPr id="3" name="Espace réservé du contenu 2">
            <a:extLst>
              <a:ext uri="{FF2B5EF4-FFF2-40B4-BE49-F238E27FC236}">
                <a16:creationId xmlns:a16="http://schemas.microsoft.com/office/drawing/2014/main" id="{6E7AF95D-B0D5-0846-8B02-644036950EB8}"/>
              </a:ext>
            </a:extLst>
          </p:cNvPr>
          <p:cNvSpPr>
            <a:spLocks noGrp="1"/>
          </p:cNvSpPr>
          <p:nvPr>
            <p:ph idx="1"/>
          </p:nvPr>
        </p:nvSpPr>
        <p:spPr/>
        <p:txBody>
          <a:bodyPr/>
          <a:lstStyle/>
          <a:p>
            <a:pPr marL="36576" indent="0">
              <a:buNone/>
            </a:pPr>
            <a:r>
              <a:rPr lang="fr-FR" dirty="0"/>
              <a:t>Associer les techniques de manipulation du comportement de surface et leurs indications à des situations.</a:t>
            </a:r>
          </a:p>
          <a:p>
            <a:endParaRPr lang="fr-FR" dirty="0"/>
          </a:p>
          <a:p>
            <a:endParaRPr lang="fr-FR" dirty="0"/>
          </a:p>
          <a:p>
            <a:endParaRPr lang="fr-FR" dirty="0"/>
          </a:p>
        </p:txBody>
      </p:sp>
    </p:spTree>
    <p:extLst>
      <p:ext uri="{BB962C8B-B14F-4D97-AF65-F5344CB8AC3E}">
        <p14:creationId xmlns:p14="http://schemas.microsoft.com/office/powerpoint/2010/main" val="341791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C8B48A-B984-4645-B4CD-45965BEB88FF}"/>
              </a:ext>
            </a:extLst>
          </p:cNvPr>
          <p:cNvSpPr>
            <a:spLocks noGrp="1"/>
          </p:cNvSpPr>
          <p:nvPr>
            <p:ph type="title"/>
          </p:nvPr>
        </p:nvSpPr>
        <p:spPr/>
        <p:txBody>
          <a:bodyPr/>
          <a:lstStyle/>
          <a:p>
            <a:r>
              <a:rPr lang="fr-FR" i="1" dirty="0">
                <a:solidFill>
                  <a:srgbClr val="7AB3C6"/>
                </a:solidFill>
              </a:rPr>
              <a:t>TERRY</a:t>
            </a:r>
          </a:p>
        </p:txBody>
      </p:sp>
      <p:sp>
        <p:nvSpPr>
          <p:cNvPr id="3" name="Espace réservé du contenu 2">
            <a:extLst>
              <a:ext uri="{FF2B5EF4-FFF2-40B4-BE49-F238E27FC236}">
                <a16:creationId xmlns:a16="http://schemas.microsoft.com/office/drawing/2014/main" id="{4A8EB719-F86F-464A-A05A-F3AB2396DD9B}"/>
              </a:ext>
            </a:extLst>
          </p:cNvPr>
          <p:cNvSpPr>
            <a:spLocks noGrp="1"/>
          </p:cNvSpPr>
          <p:nvPr>
            <p:ph idx="1"/>
          </p:nvPr>
        </p:nvSpPr>
        <p:spPr/>
        <p:txBody>
          <a:bodyPr>
            <a:normAutofit lnSpcReduction="10000"/>
          </a:bodyPr>
          <a:lstStyle/>
          <a:p>
            <a:r>
              <a:rPr lang="fr-FR" dirty="0"/>
              <a:t>PERMISSION FORMELLE (15)</a:t>
            </a:r>
          </a:p>
          <a:p>
            <a:pPr marL="36576" indent="0">
              <a:buNone/>
            </a:pPr>
            <a:endParaRPr lang="fr-FR" dirty="0"/>
          </a:p>
          <a:p>
            <a:pPr lvl="1"/>
            <a:r>
              <a:rPr lang="fr-FR" dirty="0"/>
              <a:t>Lors de situations d’</a:t>
            </a:r>
            <a:r>
              <a:rPr lang="fr-FR" u="sng" dirty="0"/>
              <a:t>anxiété</a:t>
            </a:r>
            <a:r>
              <a:rPr lang="fr-FR" dirty="0"/>
              <a:t>. </a:t>
            </a:r>
            <a:r>
              <a:rPr lang="fr-FR" dirty="0">
                <a:solidFill>
                  <a:schemeClr val="accent2">
                    <a:lumMod val="60000"/>
                    <a:lumOff val="40000"/>
                  </a:schemeClr>
                </a:solidFill>
              </a:rPr>
              <a:t>(Son frère a subi un infarctus et le seul appel téléphonique auquel il a droit ne lui a pas permis d’avoir des informations récentes. </a:t>
            </a:r>
            <a:r>
              <a:rPr lang="fr-CA" dirty="0">
                <a:solidFill>
                  <a:schemeClr val="accent2">
                    <a:lumMod val="60000"/>
                    <a:lumOff val="40000"/>
                  </a:schemeClr>
                </a:solidFill>
              </a:rPr>
              <a:t>Terry semble anxieux, car il garde le silence lorsque vous lui demandez de participer et il soupire à une dizaine de reprises.  À la fin de l’atelier, il vous demande pour faire un autre appel téléphonique.</a:t>
            </a:r>
            <a:r>
              <a:rPr lang="fr-FR" dirty="0">
                <a:solidFill>
                  <a:schemeClr val="accent2">
                    <a:lumMod val="60000"/>
                    <a:lumOff val="40000"/>
                  </a:schemeClr>
                </a:solidFill>
              </a:rPr>
              <a:t>) </a:t>
            </a:r>
            <a:endParaRPr lang="fr-CA" dirty="0">
              <a:solidFill>
                <a:schemeClr val="accent2">
                  <a:lumMod val="60000"/>
                  <a:lumOff val="40000"/>
                </a:schemeClr>
              </a:solidFill>
            </a:endParaRPr>
          </a:p>
        </p:txBody>
      </p:sp>
    </p:spTree>
    <p:extLst>
      <p:ext uri="{BB962C8B-B14F-4D97-AF65-F5344CB8AC3E}">
        <p14:creationId xmlns:p14="http://schemas.microsoft.com/office/powerpoint/2010/main" val="3979102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FF40FF"/>
                </a:solidFill>
              </a:rPr>
              <a:t>JULIE</a:t>
            </a:r>
            <a:endParaRPr lang="fr-FR" i="1" dirty="0">
              <a:solidFill>
                <a:srgbClr val="FF40FF"/>
              </a:solidFill>
            </a:endParaRPr>
          </a:p>
        </p:txBody>
      </p:sp>
      <p:sp>
        <p:nvSpPr>
          <p:cNvPr id="3" name="Espace réservé du contenu 2"/>
          <p:cNvSpPr>
            <a:spLocks noGrp="1"/>
          </p:cNvSpPr>
          <p:nvPr>
            <p:ph idx="1"/>
          </p:nvPr>
        </p:nvSpPr>
        <p:spPr>
          <a:xfrm>
            <a:off x="457200" y="1600200"/>
            <a:ext cx="8291264" cy="4853136"/>
          </a:xfrm>
        </p:spPr>
        <p:txBody>
          <a:bodyPr>
            <a:normAutofit fontScale="85000" lnSpcReduction="1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Vous êtes éducateur(</a:t>
            </a:r>
            <a:r>
              <a:rPr lang="fr-FR" dirty="0" err="1"/>
              <a:t>trice</a:t>
            </a:r>
            <a:r>
              <a:rPr lang="fr-FR" dirty="0"/>
              <a:t>) dans un foyer de groupe pour adolescentes au CJQ.  Julie est âgée de 15 ans.  Elle a un trouble déficitaire de l’attention avec hyperactivité.  En soirée, trois filles et l’éducateur(</a:t>
            </a:r>
            <a:r>
              <a:rPr lang="fr-FR" dirty="0" err="1"/>
              <a:t>trice</a:t>
            </a:r>
            <a:r>
              <a:rPr lang="fr-FR" dirty="0"/>
              <a:t>) sont assis à la cuisine et s’appliquent à dessiner en écoutant de la musique.  Julie renverse un verre de jus de raisin sur le dessin de l’éducateur(</a:t>
            </a:r>
            <a:r>
              <a:rPr lang="fr-FR" dirty="0" err="1"/>
              <a:t>trice</a:t>
            </a:r>
            <a:r>
              <a:rPr lang="fr-FR" dirty="0"/>
              <a:t>) en voulant regarder ce que dessine une des jeunes.  Julie se lève, se prend la tête à deux mains en disant: « Chu donc ben conne.  J’viens de </a:t>
            </a:r>
            <a:r>
              <a:rPr lang="fr-FR" dirty="0" err="1"/>
              <a:t>scrapper</a:t>
            </a:r>
            <a:r>
              <a:rPr lang="fr-FR" dirty="0"/>
              <a:t> ton dessin.  Maudite imbécile. ».  Elle se rassoit et commence à se gratter les bras avec ses ongles en y laissant des marques rouges. Un silence s’installe dans la pièce.</a:t>
            </a:r>
          </a:p>
        </p:txBody>
      </p:sp>
    </p:spTree>
    <p:extLst>
      <p:ext uri="{BB962C8B-B14F-4D97-AF65-F5344CB8AC3E}">
        <p14:creationId xmlns:p14="http://schemas.microsoft.com/office/powerpoint/2010/main" val="1148422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CB8D42-8170-7D43-9CBB-0ADD477D468E}"/>
              </a:ext>
            </a:extLst>
          </p:cNvPr>
          <p:cNvSpPr>
            <a:spLocks noGrp="1"/>
          </p:cNvSpPr>
          <p:nvPr>
            <p:ph type="title"/>
          </p:nvPr>
        </p:nvSpPr>
        <p:spPr/>
        <p:txBody>
          <a:bodyPr/>
          <a:lstStyle/>
          <a:p>
            <a:r>
              <a:rPr lang="fr-FR" i="1" dirty="0">
                <a:solidFill>
                  <a:srgbClr val="FF40FF"/>
                </a:solidFill>
              </a:rPr>
              <a:t>JULIE</a:t>
            </a:r>
          </a:p>
        </p:txBody>
      </p:sp>
      <p:sp>
        <p:nvSpPr>
          <p:cNvPr id="3" name="Espace réservé du contenu 2">
            <a:extLst>
              <a:ext uri="{FF2B5EF4-FFF2-40B4-BE49-F238E27FC236}">
                <a16:creationId xmlns:a16="http://schemas.microsoft.com/office/drawing/2014/main" id="{5CD44126-E3D9-6340-A8FF-45A893B65BCB}"/>
              </a:ext>
            </a:extLst>
          </p:cNvPr>
          <p:cNvSpPr>
            <a:spLocks noGrp="1"/>
          </p:cNvSpPr>
          <p:nvPr>
            <p:ph idx="1"/>
          </p:nvPr>
        </p:nvSpPr>
        <p:spPr/>
        <p:txBody>
          <a:bodyPr>
            <a:normAutofit fontScale="85000" lnSpcReduction="20000"/>
          </a:bodyPr>
          <a:lstStyle/>
          <a:p>
            <a:r>
              <a:rPr lang="fr-FR" dirty="0"/>
              <a:t>DÉCONTAMINATION DE L A TENSION PAR L’HUMOUR (6)</a:t>
            </a:r>
          </a:p>
          <a:p>
            <a:pPr lvl="1"/>
            <a:r>
              <a:rPr lang="fr-FR" dirty="0"/>
              <a:t>La cliente  a fait une </a:t>
            </a:r>
            <a:r>
              <a:rPr lang="fr-FR" u="sng" dirty="0"/>
              <a:t>erreur et vit de la culpabilité</a:t>
            </a:r>
            <a:r>
              <a:rPr lang="fr-FR" dirty="0"/>
              <a:t>. </a:t>
            </a:r>
            <a:r>
              <a:rPr lang="fr-FR" dirty="0">
                <a:solidFill>
                  <a:schemeClr val="accent2">
                    <a:lumMod val="60000"/>
                    <a:lumOff val="40000"/>
                  </a:schemeClr>
                </a:solidFill>
              </a:rPr>
              <a:t>(Julie renverse un verre de jus de raisin sur le dessin de l’éducateur(</a:t>
            </a:r>
            <a:r>
              <a:rPr lang="fr-FR" dirty="0" err="1">
                <a:solidFill>
                  <a:schemeClr val="accent2">
                    <a:lumMod val="60000"/>
                    <a:lumOff val="40000"/>
                  </a:schemeClr>
                </a:solidFill>
              </a:rPr>
              <a:t>trice</a:t>
            </a:r>
            <a:r>
              <a:rPr lang="fr-FR" dirty="0">
                <a:solidFill>
                  <a:schemeClr val="accent2">
                    <a:lumMod val="60000"/>
                    <a:lumOff val="40000"/>
                  </a:schemeClr>
                </a:solidFill>
              </a:rPr>
              <a:t>) en voulant regarder ce que dessine une des jeunes.)</a:t>
            </a:r>
          </a:p>
          <a:p>
            <a:pPr lvl="1"/>
            <a:r>
              <a:rPr lang="fr-FR" dirty="0"/>
              <a:t>Il est nécessaire de créer une diversion afin de laisser un temps pour diminuer les tensions. </a:t>
            </a:r>
            <a:r>
              <a:rPr lang="fr-FR" dirty="0">
                <a:solidFill>
                  <a:schemeClr val="accent2">
                    <a:lumMod val="60000"/>
                    <a:lumOff val="40000"/>
                  </a:schemeClr>
                </a:solidFill>
              </a:rPr>
              <a:t>(Julie se lève, se prend la tête à deux mains en disant: « Chu donc ben conne.  J’viens de </a:t>
            </a:r>
            <a:r>
              <a:rPr lang="fr-FR" dirty="0" err="1">
                <a:solidFill>
                  <a:schemeClr val="accent2">
                    <a:lumMod val="60000"/>
                    <a:lumOff val="40000"/>
                  </a:schemeClr>
                </a:solidFill>
              </a:rPr>
              <a:t>scrapper</a:t>
            </a:r>
            <a:r>
              <a:rPr lang="fr-FR" dirty="0">
                <a:solidFill>
                  <a:schemeClr val="accent2">
                    <a:lumMod val="60000"/>
                    <a:lumOff val="40000"/>
                  </a:schemeClr>
                </a:solidFill>
              </a:rPr>
              <a:t> ton dessin.  Maudite imbécile. ».  Elle se rassoit et commence à se gratter les bras avec ses ongles en y laissant des marques rouges. Un silence s’installe dans la pièce.)</a:t>
            </a:r>
          </a:p>
          <a:p>
            <a:pPr lvl="1"/>
            <a:endParaRPr lang="fr-CA" dirty="0"/>
          </a:p>
        </p:txBody>
      </p:sp>
    </p:spTree>
    <p:extLst>
      <p:ext uri="{BB962C8B-B14F-4D97-AF65-F5344CB8AC3E}">
        <p14:creationId xmlns:p14="http://schemas.microsoft.com/office/powerpoint/2010/main" val="1015247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B2AC07-08FF-4193-9BB8-BA98330FB9CF}"/>
              </a:ext>
            </a:extLst>
          </p:cNvPr>
          <p:cNvSpPr>
            <a:spLocks noGrp="1"/>
          </p:cNvSpPr>
          <p:nvPr>
            <p:ph type="title"/>
          </p:nvPr>
        </p:nvSpPr>
        <p:spPr/>
        <p:txBody>
          <a:bodyPr>
            <a:normAutofit/>
          </a:bodyPr>
          <a:lstStyle/>
          <a:p>
            <a:r>
              <a:rPr lang="fr-CA" sz="3600" i="1" dirty="0">
                <a:solidFill>
                  <a:srgbClr val="00B050"/>
                </a:solidFill>
                <a:latin typeface="+mn-lt"/>
              </a:rPr>
              <a:t>CARL</a:t>
            </a:r>
          </a:p>
        </p:txBody>
      </p:sp>
      <p:sp>
        <p:nvSpPr>
          <p:cNvPr id="3" name="Espace réservé du contenu 2">
            <a:extLst>
              <a:ext uri="{FF2B5EF4-FFF2-40B4-BE49-F238E27FC236}">
                <a16:creationId xmlns:a16="http://schemas.microsoft.com/office/drawing/2014/main" id="{53498405-8AC1-4CE3-A79A-5FFDD3542B30}"/>
              </a:ext>
            </a:extLst>
          </p:cNvPr>
          <p:cNvSpPr>
            <a:spLocks noGrp="1"/>
          </p:cNvSpPr>
          <p:nvPr>
            <p:ph idx="1"/>
          </p:nvPr>
        </p:nvSpPr>
        <p:spPr>
          <a:xfrm>
            <a:off x="287525" y="1268760"/>
            <a:ext cx="8532948" cy="4968552"/>
          </a:xfrm>
        </p:spPr>
        <p:txBody>
          <a:bodyPr>
            <a:noAutofit/>
          </a:bodyPr>
          <a:lstStyle/>
          <a:p>
            <a:pPr marL="36576" indent="0" algn="just">
              <a:lnSpc>
                <a:spcPct val="170000"/>
              </a:lnSpc>
              <a:buNone/>
            </a:pPr>
            <a:r>
              <a:rPr lang="fr-CA" sz="2000" dirty="0"/>
              <a:t>Vous travaillez comme éducateur(</a:t>
            </a:r>
            <a:r>
              <a:rPr lang="fr-CA" sz="2000" dirty="0" err="1"/>
              <a:t>trice</a:t>
            </a:r>
            <a:r>
              <a:rPr lang="fr-CA" sz="2000" dirty="0"/>
              <a:t>) dans une école secondaire en classe d’adaptation scolaire.  Carl, 16 ans, vit avec une trisomie 21.  Dans la classe de Carl, un programme d’éducation à la sexualité est en cours depuis le début de l’année scolaire.  Carl a appris plusieurs choses concernant la sexualité et les relations amoureuses.  Entre autres, il sait que les gestes intimes doivent être faits dans des endroits intimes qu’il a aussi appris à identifier et qu’il est capable de nommer. Depuis 2 ou 3 semaines, Carl dit: « J’ai hâte d’avoir une blonde, moi. ». Aujourd’hui, vous observez que Carl se frotte sur le coin du bureau de l’enseignante et les autres élèves le regardent.</a:t>
            </a:r>
          </a:p>
        </p:txBody>
      </p:sp>
    </p:spTree>
    <p:extLst>
      <p:ext uri="{BB962C8B-B14F-4D97-AF65-F5344CB8AC3E}">
        <p14:creationId xmlns:p14="http://schemas.microsoft.com/office/powerpoint/2010/main" val="3539917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780DA3-9E80-984A-9DF7-6541EC222F27}"/>
              </a:ext>
            </a:extLst>
          </p:cNvPr>
          <p:cNvSpPr>
            <a:spLocks noGrp="1"/>
          </p:cNvSpPr>
          <p:nvPr>
            <p:ph type="title"/>
          </p:nvPr>
        </p:nvSpPr>
        <p:spPr/>
        <p:txBody>
          <a:bodyPr/>
          <a:lstStyle/>
          <a:p>
            <a:r>
              <a:rPr lang="fr-FR" i="1" dirty="0">
                <a:solidFill>
                  <a:srgbClr val="00B050"/>
                </a:solidFill>
              </a:rPr>
              <a:t>CARL</a:t>
            </a:r>
          </a:p>
        </p:txBody>
      </p:sp>
      <p:sp>
        <p:nvSpPr>
          <p:cNvPr id="3" name="Espace réservé du contenu 2">
            <a:extLst>
              <a:ext uri="{FF2B5EF4-FFF2-40B4-BE49-F238E27FC236}">
                <a16:creationId xmlns:a16="http://schemas.microsoft.com/office/drawing/2014/main" id="{439400FC-0E93-BF48-8AFA-75AD74341C82}"/>
              </a:ext>
            </a:extLst>
          </p:cNvPr>
          <p:cNvSpPr>
            <a:spLocks noGrp="1"/>
          </p:cNvSpPr>
          <p:nvPr>
            <p:ph idx="1"/>
          </p:nvPr>
        </p:nvSpPr>
        <p:spPr/>
        <p:txBody>
          <a:bodyPr>
            <a:normAutofit fontScale="85000" lnSpcReduction="20000"/>
          </a:bodyPr>
          <a:lstStyle/>
          <a:p>
            <a:r>
              <a:rPr lang="fr-FR" dirty="0"/>
              <a:t>INTERDICTION FORMELLE (15)</a:t>
            </a:r>
          </a:p>
          <a:p>
            <a:pPr marL="36576" indent="0">
              <a:buNone/>
            </a:pPr>
            <a:endParaRPr lang="fr-FR" dirty="0"/>
          </a:p>
          <a:p>
            <a:pPr lvl="1"/>
            <a:r>
              <a:rPr lang="fr-FR" dirty="0"/>
              <a:t>Lorsqu’il est nécessaire de </a:t>
            </a:r>
            <a:r>
              <a:rPr lang="fr-FR" u="sng" dirty="0"/>
              <a:t>rappeler</a:t>
            </a:r>
            <a:r>
              <a:rPr lang="fr-FR" dirty="0"/>
              <a:t> une règle déjà discutée ou établie. </a:t>
            </a:r>
            <a:r>
              <a:rPr lang="fr-FR" dirty="0">
                <a:solidFill>
                  <a:schemeClr val="accent2">
                    <a:lumMod val="60000"/>
                    <a:lumOff val="40000"/>
                  </a:schemeClr>
                </a:solidFill>
              </a:rPr>
              <a:t>(</a:t>
            </a:r>
            <a:r>
              <a:rPr lang="fr-CA" sz="2800" dirty="0">
                <a:solidFill>
                  <a:schemeClr val="accent2">
                    <a:lumMod val="60000"/>
                    <a:lumOff val="40000"/>
                  </a:schemeClr>
                </a:solidFill>
              </a:rPr>
              <a:t>Carl a appris plusieurs choses concernant la sexualité et les relations amoureuses.  Entre autres, il sait que les gestes intimes doivent être faits dans des endroits intimes qu’il a aussi appris à identifier et qu’il est capable de nommer.)</a:t>
            </a:r>
          </a:p>
          <a:p>
            <a:pPr lvl="1"/>
            <a:r>
              <a:rPr lang="fr-CA" sz="2800" dirty="0"/>
              <a:t>Lors de comportements qui peuvent porter atteinte à l’image du client face au groupe. </a:t>
            </a:r>
            <a:r>
              <a:rPr lang="fr-CA" sz="2800" dirty="0">
                <a:solidFill>
                  <a:schemeClr val="accent2">
                    <a:lumMod val="60000"/>
                    <a:lumOff val="40000"/>
                  </a:schemeClr>
                </a:solidFill>
              </a:rPr>
              <a:t>(Aujourd’hui, vous observez que Carl se frotte sur le coin du bureau de l’enseignante et les autres élèves le regardent.)</a:t>
            </a:r>
            <a:endParaRPr lang="fr-CA" dirty="0">
              <a:solidFill>
                <a:schemeClr val="accent2">
                  <a:lumMod val="60000"/>
                  <a:lumOff val="40000"/>
                </a:schemeClr>
              </a:solidFill>
            </a:endParaRPr>
          </a:p>
          <a:p>
            <a:pPr marL="448056" lvl="1" indent="0">
              <a:buNone/>
            </a:pPr>
            <a:endParaRPr lang="fr-FR" dirty="0"/>
          </a:p>
        </p:txBody>
      </p:sp>
    </p:spTree>
    <p:extLst>
      <p:ext uri="{BB962C8B-B14F-4D97-AF65-F5344CB8AC3E}">
        <p14:creationId xmlns:p14="http://schemas.microsoft.com/office/powerpoint/2010/main" val="1313989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FF0000"/>
                </a:solidFill>
              </a:rPr>
              <a:t>A</a:t>
            </a:r>
            <a:r>
              <a:rPr lang="fr-FR" i="1" dirty="0">
                <a:solidFill>
                  <a:srgbClr val="FF0000"/>
                </a:solidFill>
              </a:rPr>
              <a:t>NTHONY ET STEEVE</a:t>
            </a:r>
          </a:p>
        </p:txBody>
      </p:sp>
      <p:sp>
        <p:nvSpPr>
          <p:cNvPr id="3" name="Espace réservé du contenu 2"/>
          <p:cNvSpPr>
            <a:spLocks noGrp="1"/>
          </p:cNvSpPr>
          <p:nvPr>
            <p:ph idx="1"/>
          </p:nvPr>
        </p:nvSpPr>
        <p:spPr>
          <a:xfrm>
            <a:off x="457200" y="1600200"/>
            <a:ext cx="8147248" cy="4525963"/>
          </a:xfrm>
        </p:spPr>
        <p:txBody>
          <a:bodyPr>
            <a:normAutofit fontScale="775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Vous animez, pour une première fois, une activité sur les relations amoureuses avec les élèves du groupe d’adaptation scolaire au secondaire. Votre objectif est d’amener les jeunes à comprendre les différentes orientations sexuelles pour mieux les respecter.  Après 15 minutes, vous observez que Anthony et Steeve ricanent à chaque fois que vous prononcez un terme relié à la sexualité. Un autre jeune demande: « Comment ça s’appellent les parties de la fille? ». Vous continuez de parler du sujet de votre activité, mais vous observez que d’autres jeunes ont cessé de porter attention à ce que vous dites. Vous vous demandez si vous devez continuer votre activité comme prévu, car les jeunes ne semblent pas comprendre de quoi vous voulez les entretenir. </a:t>
            </a:r>
          </a:p>
        </p:txBody>
      </p:sp>
    </p:spTree>
    <p:extLst>
      <p:ext uri="{BB962C8B-B14F-4D97-AF65-F5344CB8AC3E}">
        <p14:creationId xmlns:p14="http://schemas.microsoft.com/office/powerpoint/2010/main" val="4144725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3F7CB-2DE2-964B-82B3-AAB5A0F5ED67}"/>
              </a:ext>
            </a:extLst>
          </p:cNvPr>
          <p:cNvSpPr>
            <a:spLocks noGrp="1"/>
          </p:cNvSpPr>
          <p:nvPr>
            <p:ph type="title"/>
          </p:nvPr>
        </p:nvSpPr>
        <p:spPr/>
        <p:txBody>
          <a:bodyPr/>
          <a:lstStyle/>
          <a:p>
            <a:r>
              <a:rPr lang="fr-FR" i="1" dirty="0">
                <a:solidFill>
                  <a:srgbClr val="FF0000"/>
                </a:solidFill>
              </a:rPr>
              <a:t>ANTHONY ET STEEVE</a:t>
            </a:r>
          </a:p>
        </p:txBody>
      </p:sp>
      <p:sp>
        <p:nvSpPr>
          <p:cNvPr id="3" name="Espace réservé du contenu 2">
            <a:extLst>
              <a:ext uri="{FF2B5EF4-FFF2-40B4-BE49-F238E27FC236}">
                <a16:creationId xmlns:a16="http://schemas.microsoft.com/office/drawing/2014/main" id="{8BF04A6E-BA7C-804E-82F6-5CAAB39FE047}"/>
              </a:ext>
            </a:extLst>
          </p:cNvPr>
          <p:cNvSpPr>
            <a:spLocks noGrp="1"/>
          </p:cNvSpPr>
          <p:nvPr>
            <p:ph idx="1"/>
          </p:nvPr>
        </p:nvSpPr>
        <p:spPr/>
        <p:txBody>
          <a:bodyPr>
            <a:normAutofit/>
          </a:bodyPr>
          <a:lstStyle/>
          <a:p>
            <a:r>
              <a:rPr lang="fr-FR" dirty="0"/>
              <a:t>RESTRUCTURATION (10)</a:t>
            </a:r>
          </a:p>
          <a:p>
            <a:pPr marL="36576" indent="0">
              <a:buNone/>
            </a:pPr>
            <a:endParaRPr lang="fr-FR" dirty="0"/>
          </a:p>
          <a:p>
            <a:pPr lvl="1"/>
            <a:r>
              <a:rPr lang="fr-FR" dirty="0"/>
              <a:t>Lorsque les défis proposés sont trop grands. </a:t>
            </a:r>
            <a:r>
              <a:rPr lang="fr-FR" dirty="0">
                <a:solidFill>
                  <a:schemeClr val="accent2">
                    <a:lumMod val="60000"/>
                    <a:lumOff val="40000"/>
                  </a:schemeClr>
                </a:solidFill>
              </a:rPr>
              <a:t>(Les jeunes ne semblent pas comprendre de quoi vous voulez les entretenir.)</a:t>
            </a:r>
            <a:endParaRPr lang="fr-CA" dirty="0">
              <a:solidFill>
                <a:schemeClr val="accent2">
                  <a:lumMod val="60000"/>
                  <a:lumOff val="40000"/>
                </a:schemeClr>
              </a:solidFill>
            </a:endParaRPr>
          </a:p>
          <a:p>
            <a:endParaRPr lang="fr-FR" dirty="0"/>
          </a:p>
        </p:txBody>
      </p:sp>
    </p:spTree>
    <p:extLst>
      <p:ext uri="{BB962C8B-B14F-4D97-AF65-F5344CB8AC3E}">
        <p14:creationId xmlns:p14="http://schemas.microsoft.com/office/powerpoint/2010/main" val="2034783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FFFF00"/>
                </a:solidFill>
              </a:rPr>
              <a:t>D</a:t>
            </a:r>
            <a:r>
              <a:rPr lang="fr-FR" i="1" dirty="0">
                <a:solidFill>
                  <a:srgbClr val="FFFF00"/>
                </a:solidFill>
              </a:rPr>
              <a:t>YLAN</a:t>
            </a:r>
          </a:p>
        </p:txBody>
      </p:sp>
      <p:sp>
        <p:nvSpPr>
          <p:cNvPr id="3" name="Espace réservé du contenu 2"/>
          <p:cNvSpPr>
            <a:spLocks noGrp="1"/>
          </p:cNvSpPr>
          <p:nvPr>
            <p:ph idx="1"/>
          </p:nvPr>
        </p:nvSpPr>
        <p:spPr>
          <a:xfrm>
            <a:off x="457200" y="1772816"/>
            <a:ext cx="8075240" cy="4525963"/>
          </a:xfrm>
        </p:spPr>
        <p:txBody>
          <a:bodyPr>
            <a:normAutofit fontScale="92500" lnSpcReduction="10000"/>
          </a:bodyPr>
          <a:lstStyle/>
          <a:p>
            <a:pPr marL="0" lvl="0" indent="0" algn="just">
              <a:spcBef>
                <a:spcPts val="0"/>
              </a:spcBef>
              <a:buClrTx/>
              <a:buSzTx/>
              <a:buNone/>
              <a:defRPr/>
            </a:pPr>
            <a:r>
              <a:rPr lang="fr-FR" dirty="0"/>
              <a:t>Dans la classe d’adaptation scolaire où vous travaillez, Dylan, 9 ans présente des comportements d’opposition. L’enseignante demande aux élèves de la classe d’écrire une phrase pour remercier l’enseignante suppléante. Dylan dit: « Moi, j’fais pas ça. » et se met à fouiller dans son bureau. Il sort ses ciseaux. Pendant que chaque élève rédige sa phrase, il se promène à travers les bureaux et agite ses ciseaux en direction des visages des autres élèves.  </a:t>
            </a:r>
          </a:p>
        </p:txBody>
      </p:sp>
    </p:spTree>
    <p:extLst>
      <p:ext uri="{BB962C8B-B14F-4D97-AF65-F5344CB8AC3E}">
        <p14:creationId xmlns:p14="http://schemas.microsoft.com/office/powerpoint/2010/main" val="2908346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1082D2-9684-874F-A89F-76D94302C553}"/>
              </a:ext>
            </a:extLst>
          </p:cNvPr>
          <p:cNvSpPr>
            <a:spLocks noGrp="1"/>
          </p:cNvSpPr>
          <p:nvPr>
            <p:ph type="title"/>
          </p:nvPr>
        </p:nvSpPr>
        <p:spPr/>
        <p:txBody>
          <a:bodyPr/>
          <a:lstStyle/>
          <a:p>
            <a:r>
              <a:rPr lang="fr-FR" i="1" dirty="0">
                <a:solidFill>
                  <a:srgbClr val="FFFF00"/>
                </a:solidFill>
              </a:rPr>
              <a:t>DYLAN</a:t>
            </a:r>
          </a:p>
        </p:txBody>
      </p:sp>
      <p:sp>
        <p:nvSpPr>
          <p:cNvPr id="3" name="Espace réservé du contenu 2">
            <a:extLst>
              <a:ext uri="{FF2B5EF4-FFF2-40B4-BE49-F238E27FC236}">
                <a16:creationId xmlns:a16="http://schemas.microsoft.com/office/drawing/2014/main" id="{2C393555-2B84-9749-B619-65E2260426EE}"/>
              </a:ext>
            </a:extLst>
          </p:cNvPr>
          <p:cNvSpPr>
            <a:spLocks noGrp="1"/>
          </p:cNvSpPr>
          <p:nvPr>
            <p:ph idx="1"/>
          </p:nvPr>
        </p:nvSpPr>
        <p:spPr/>
        <p:txBody>
          <a:bodyPr/>
          <a:lstStyle/>
          <a:p>
            <a:r>
              <a:rPr lang="fr-FR" dirty="0"/>
              <a:t>LIMITATION DES OUTILS (12)</a:t>
            </a:r>
          </a:p>
          <a:p>
            <a:pPr marL="36576" indent="0">
              <a:buNone/>
            </a:pPr>
            <a:endParaRPr lang="fr-FR" dirty="0"/>
          </a:p>
          <a:p>
            <a:pPr lvl="1"/>
            <a:r>
              <a:rPr lang="fr-FR" dirty="0"/>
              <a:t>Lorsqu’un objet peut s’avérer </a:t>
            </a:r>
            <a:r>
              <a:rPr lang="fr-FR" u="sng" dirty="0"/>
              <a:t>dangereux</a:t>
            </a:r>
            <a:r>
              <a:rPr lang="fr-FR" dirty="0"/>
              <a:t>. </a:t>
            </a:r>
            <a:r>
              <a:rPr lang="fr-FR" dirty="0">
                <a:solidFill>
                  <a:schemeClr val="accent2">
                    <a:lumMod val="60000"/>
                    <a:lumOff val="40000"/>
                  </a:schemeClr>
                </a:solidFill>
              </a:rPr>
              <a:t>(Pendant que chaque élève rédige sa phrase, il se promène à travers les bureaux et agite ses ciseaux en direction des visages des autres élèves.)</a:t>
            </a:r>
            <a:endParaRPr lang="fr-CA" dirty="0">
              <a:solidFill>
                <a:schemeClr val="accent2">
                  <a:lumMod val="60000"/>
                  <a:lumOff val="40000"/>
                </a:schemeClr>
              </a:solidFill>
            </a:endParaRPr>
          </a:p>
        </p:txBody>
      </p:sp>
    </p:spTree>
    <p:extLst>
      <p:ext uri="{BB962C8B-B14F-4D97-AF65-F5344CB8AC3E}">
        <p14:creationId xmlns:p14="http://schemas.microsoft.com/office/powerpoint/2010/main" val="2001530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FFC000"/>
                </a:solidFill>
              </a:rPr>
              <a:t>ALEXANDRE</a:t>
            </a:r>
            <a:endParaRPr lang="fr-FR" i="1" dirty="0">
              <a:solidFill>
                <a:srgbClr val="FFC000"/>
              </a:solidFill>
            </a:endParaRPr>
          </a:p>
        </p:txBody>
      </p:sp>
      <p:sp>
        <p:nvSpPr>
          <p:cNvPr id="3" name="Espace réservé du contenu 2"/>
          <p:cNvSpPr>
            <a:spLocks noGrp="1"/>
          </p:cNvSpPr>
          <p:nvPr>
            <p:ph idx="1"/>
          </p:nvPr>
        </p:nvSpPr>
        <p:spPr>
          <a:xfrm>
            <a:off x="457200" y="1600200"/>
            <a:ext cx="8075240" cy="4525963"/>
          </a:xfrm>
        </p:spPr>
        <p:txBody>
          <a:bodyPr>
            <a:normAutofit fontScale="850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Comme éducateur(</a:t>
            </a:r>
            <a:r>
              <a:rPr lang="fr-FR" dirty="0" err="1"/>
              <a:t>trice</a:t>
            </a:r>
            <a:r>
              <a:rPr lang="fr-FR" dirty="0"/>
              <a:t>), vous supportez l’animation d’un atelier de peinture offert dans un centre de jour pour adultes vivant avec une déficience intellectuelle. Une spécialiste peintre circule dans le local pour aider chaque participant à tour de rôle. Au fond du local, près de la fenêtre qui donne sur le terrain de soccer, vous remarquez qu’Alexandre a commencé à peindre un chat. Au moment où l’artiste peintre dit à l’un des participants qu’il a choisi une très belle couleur, il quitte son dessin du regard et observe les dessins des participants autour de lui. Il dépose ensuite son pinceau, s’assoit par terre et regarde en direction de la fenêtre.</a:t>
            </a:r>
          </a:p>
        </p:txBody>
      </p:sp>
    </p:spTree>
    <p:extLst>
      <p:ext uri="{BB962C8B-B14F-4D97-AF65-F5344CB8AC3E}">
        <p14:creationId xmlns:p14="http://schemas.microsoft.com/office/powerpoint/2010/main" val="4209798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err="1">
                <a:solidFill>
                  <a:srgbClr val="FF40FF"/>
                </a:solidFill>
              </a:rPr>
              <a:t>É</a:t>
            </a:r>
            <a:r>
              <a:rPr lang="fr-FR" i="1" dirty="0">
                <a:solidFill>
                  <a:srgbClr val="FF40FF"/>
                </a:solidFill>
              </a:rPr>
              <a:t>LISABETH</a:t>
            </a:r>
          </a:p>
        </p:txBody>
      </p:sp>
      <p:sp>
        <p:nvSpPr>
          <p:cNvPr id="3" name="Espace réservé du contenu 2"/>
          <p:cNvSpPr>
            <a:spLocks noGrp="1"/>
          </p:cNvSpPr>
          <p:nvPr>
            <p:ph idx="1"/>
          </p:nvPr>
        </p:nvSpPr>
        <p:spPr>
          <a:xfrm>
            <a:off x="457200" y="1600200"/>
            <a:ext cx="8219256" cy="4525963"/>
          </a:xfrm>
        </p:spPr>
        <p:txBody>
          <a:bodyPr/>
          <a:lstStyle/>
          <a:p>
            <a:pPr marL="0" indent="0" algn="just">
              <a:spcBef>
                <a:spcPts val="0"/>
              </a:spcBef>
              <a:buClrTx/>
              <a:buSzTx/>
              <a:buNone/>
              <a:defRPr/>
            </a:pPr>
            <a:r>
              <a:rPr lang="fr-FR" dirty="0"/>
              <a:t>Vous êtes éducateur(</a:t>
            </a:r>
            <a:r>
              <a:rPr lang="fr-FR" dirty="0" err="1"/>
              <a:t>trice</a:t>
            </a:r>
            <a:r>
              <a:rPr lang="fr-FR" dirty="0"/>
              <a:t>)</a:t>
            </a:r>
            <a:r>
              <a:rPr lang="pt-BR" dirty="0"/>
              <a:t> à </a:t>
            </a:r>
            <a:r>
              <a:rPr lang="pt-BR" dirty="0" err="1"/>
              <a:t>la</a:t>
            </a:r>
            <a:r>
              <a:rPr lang="pt-BR" dirty="0"/>
              <a:t> </a:t>
            </a:r>
            <a:r>
              <a:rPr lang="pt-BR" dirty="0" err="1"/>
              <a:t>garderie</a:t>
            </a:r>
            <a:r>
              <a:rPr lang="pt-BR" dirty="0"/>
              <a:t> </a:t>
            </a:r>
            <a:r>
              <a:rPr lang="pt-BR" i="1" dirty="0" err="1"/>
              <a:t>Les</a:t>
            </a:r>
            <a:r>
              <a:rPr lang="pt-BR" i="1" dirty="0"/>
              <a:t> </a:t>
            </a:r>
            <a:r>
              <a:rPr lang="pt-BR" i="1" dirty="0" err="1"/>
              <a:t>trois</a:t>
            </a:r>
            <a:r>
              <a:rPr lang="pt-BR" i="1" dirty="0"/>
              <a:t> </a:t>
            </a:r>
            <a:r>
              <a:rPr lang="pt-BR" i="1" dirty="0" err="1"/>
              <a:t>petits</a:t>
            </a:r>
            <a:r>
              <a:rPr lang="pt-BR" i="1" dirty="0"/>
              <a:t> </a:t>
            </a:r>
            <a:r>
              <a:rPr lang="pt-BR" i="1" dirty="0" err="1"/>
              <a:t>cochons</a:t>
            </a:r>
            <a:r>
              <a:rPr lang="pt-BR" dirty="0"/>
              <a:t>.  </a:t>
            </a:r>
            <a:r>
              <a:rPr lang="pt-BR" dirty="0" err="1"/>
              <a:t>C’est</a:t>
            </a:r>
            <a:r>
              <a:rPr lang="pt-BR" dirty="0"/>
              <a:t> une </a:t>
            </a:r>
            <a:r>
              <a:rPr lang="pt-BR" dirty="0" err="1"/>
              <a:t>journée</a:t>
            </a:r>
            <a:r>
              <a:rPr lang="pt-BR" dirty="0"/>
              <a:t> </a:t>
            </a:r>
            <a:r>
              <a:rPr lang="pt-BR" dirty="0" err="1"/>
              <a:t>spéciale</a:t>
            </a:r>
            <a:r>
              <a:rPr lang="pt-BR" dirty="0"/>
              <a:t> </a:t>
            </a:r>
            <a:r>
              <a:rPr lang="pt-BR" dirty="0" err="1"/>
              <a:t>aujourd’hui</a:t>
            </a:r>
            <a:r>
              <a:rPr lang="pt-BR" dirty="0"/>
              <a:t>, </a:t>
            </a:r>
            <a:r>
              <a:rPr lang="pt-BR" dirty="0" err="1"/>
              <a:t>car</a:t>
            </a:r>
            <a:r>
              <a:rPr lang="pt-BR" dirty="0"/>
              <a:t> </a:t>
            </a:r>
            <a:r>
              <a:rPr lang="pt-BR" dirty="0" err="1"/>
              <a:t>vous</a:t>
            </a:r>
            <a:r>
              <a:rPr lang="pt-BR" dirty="0"/>
              <a:t> </a:t>
            </a:r>
            <a:r>
              <a:rPr lang="pt-BR" dirty="0" err="1"/>
              <a:t>allez</a:t>
            </a:r>
            <a:r>
              <a:rPr lang="pt-BR" dirty="0"/>
              <a:t> à </a:t>
            </a:r>
            <a:r>
              <a:rPr lang="pt-BR" dirty="0" err="1"/>
              <a:t>l’Aquarium</a:t>
            </a:r>
            <a:r>
              <a:rPr lang="pt-BR" dirty="0"/>
              <a:t>.  </a:t>
            </a:r>
            <a:r>
              <a:rPr lang="pt-BR" dirty="0" err="1"/>
              <a:t>Quand</a:t>
            </a:r>
            <a:r>
              <a:rPr lang="pt-BR" dirty="0"/>
              <a:t> </a:t>
            </a:r>
            <a:r>
              <a:rPr lang="pt-BR" dirty="0" err="1"/>
              <a:t>vient</a:t>
            </a:r>
            <a:r>
              <a:rPr lang="pt-BR" dirty="0"/>
              <a:t> </a:t>
            </a:r>
            <a:r>
              <a:rPr lang="pt-BR" dirty="0" err="1"/>
              <a:t>le</a:t>
            </a:r>
            <a:r>
              <a:rPr lang="pt-BR" dirty="0"/>
              <a:t> </a:t>
            </a:r>
            <a:r>
              <a:rPr lang="pt-BR" dirty="0" err="1"/>
              <a:t>temps</a:t>
            </a:r>
            <a:r>
              <a:rPr lang="pt-BR" dirty="0"/>
              <a:t> de </a:t>
            </a:r>
            <a:r>
              <a:rPr lang="pt-BR" dirty="0" err="1"/>
              <a:t>monter</a:t>
            </a:r>
            <a:r>
              <a:rPr lang="pt-BR" dirty="0"/>
              <a:t> </a:t>
            </a:r>
            <a:r>
              <a:rPr lang="pt-BR" dirty="0" err="1"/>
              <a:t>dans</a:t>
            </a:r>
            <a:r>
              <a:rPr lang="pt-BR" dirty="0"/>
              <a:t> </a:t>
            </a:r>
            <a:r>
              <a:rPr lang="pt-BR" dirty="0" err="1"/>
              <a:t>l’autobus</a:t>
            </a:r>
            <a:r>
              <a:rPr lang="pt-BR" dirty="0"/>
              <a:t> (24 </a:t>
            </a:r>
            <a:r>
              <a:rPr lang="pt-BR" dirty="0" err="1"/>
              <a:t>passagers</a:t>
            </a:r>
            <a:r>
              <a:rPr lang="pt-BR" dirty="0"/>
              <a:t>), </a:t>
            </a:r>
            <a:r>
              <a:rPr lang="pt-BR" dirty="0" err="1"/>
              <a:t>Élisabeth</a:t>
            </a:r>
            <a:r>
              <a:rPr lang="pt-BR" dirty="0"/>
              <a:t>, une </a:t>
            </a:r>
            <a:r>
              <a:rPr lang="pt-BR" dirty="0" err="1"/>
              <a:t>petite</a:t>
            </a:r>
            <a:r>
              <a:rPr lang="pt-BR" dirty="0"/>
              <a:t> </a:t>
            </a:r>
            <a:r>
              <a:rPr lang="pt-BR" dirty="0" err="1"/>
              <a:t>fille</a:t>
            </a:r>
            <a:r>
              <a:rPr lang="pt-BR" dirty="0"/>
              <a:t> de </a:t>
            </a:r>
            <a:r>
              <a:rPr lang="pt-BR" dirty="0" err="1"/>
              <a:t>quatre</a:t>
            </a:r>
            <a:r>
              <a:rPr lang="pt-BR" dirty="0"/>
              <a:t> </a:t>
            </a:r>
            <a:r>
              <a:rPr lang="pt-BR" dirty="0" err="1"/>
              <a:t>ans</a:t>
            </a:r>
            <a:r>
              <a:rPr lang="pt-BR" dirty="0"/>
              <a:t>, refuse de </a:t>
            </a:r>
            <a:r>
              <a:rPr lang="pt-BR" dirty="0" err="1"/>
              <a:t>monter</a:t>
            </a:r>
            <a:r>
              <a:rPr lang="pt-BR" dirty="0"/>
              <a:t>.  </a:t>
            </a:r>
            <a:r>
              <a:rPr lang="pt-BR" dirty="0" err="1"/>
              <a:t>Vous</a:t>
            </a:r>
            <a:r>
              <a:rPr lang="pt-BR" dirty="0"/>
              <a:t> </a:t>
            </a:r>
            <a:r>
              <a:rPr lang="pt-BR" dirty="0" err="1"/>
              <a:t>pouvez</a:t>
            </a:r>
            <a:r>
              <a:rPr lang="pt-BR" dirty="0"/>
              <a:t> </a:t>
            </a:r>
            <a:r>
              <a:rPr lang="pt-BR" dirty="0" err="1"/>
              <a:t>lire</a:t>
            </a:r>
            <a:r>
              <a:rPr lang="pt-BR" dirty="0"/>
              <a:t> </a:t>
            </a:r>
            <a:r>
              <a:rPr lang="pt-BR" dirty="0" err="1"/>
              <a:t>dans</a:t>
            </a:r>
            <a:r>
              <a:rPr lang="pt-BR" dirty="0"/>
              <a:t> </a:t>
            </a:r>
            <a:r>
              <a:rPr lang="pt-BR" dirty="0" err="1"/>
              <a:t>son</a:t>
            </a:r>
            <a:r>
              <a:rPr lang="pt-BR" dirty="0"/>
              <a:t> non verbal </a:t>
            </a:r>
            <a:r>
              <a:rPr lang="pt-BR" dirty="0" err="1"/>
              <a:t>qu’elle</a:t>
            </a:r>
            <a:r>
              <a:rPr lang="pt-BR" dirty="0"/>
              <a:t> a </a:t>
            </a:r>
            <a:r>
              <a:rPr lang="pt-BR" dirty="0" err="1"/>
              <a:t>peur</a:t>
            </a:r>
            <a:r>
              <a:rPr lang="pt-BR" dirty="0"/>
              <a:t> et </a:t>
            </a:r>
            <a:r>
              <a:rPr lang="pt-BR" dirty="0" err="1"/>
              <a:t>qu’elle</a:t>
            </a:r>
            <a:r>
              <a:rPr lang="pt-BR" dirty="0"/>
              <a:t> est </a:t>
            </a:r>
            <a:r>
              <a:rPr lang="pt-BR" dirty="0" err="1"/>
              <a:t>anxieuse</a:t>
            </a:r>
            <a:r>
              <a:rPr lang="pt-BR" dirty="0"/>
              <a:t>. </a:t>
            </a:r>
            <a:endParaRPr lang="fr-FR"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1073394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687C28-FE92-AB44-AB5D-F2AAFE174380}"/>
              </a:ext>
            </a:extLst>
          </p:cNvPr>
          <p:cNvSpPr>
            <a:spLocks noGrp="1"/>
          </p:cNvSpPr>
          <p:nvPr>
            <p:ph type="title"/>
          </p:nvPr>
        </p:nvSpPr>
        <p:spPr/>
        <p:txBody>
          <a:bodyPr/>
          <a:lstStyle/>
          <a:p>
            <a:r>
              <a:rPr lang="fr-FR" i="1" dirty="0">
                <a:solidFill>
                  <a:srgbClr val="FFC000"/>
                </a:solidFill>
              </a:rPr>
              <a:t>ALEXANDRE</a:t>
            </a:r>
          </a:p>
        </p:txBody>
      </p:sp>
      <p:sp>
        <p:nvSpPr>
          <p:cNvPr id="3" name="Espace réservé du contenu 2">
            <a:extLst>
              <a:ext uri="{FF2B5EF4-FFF2-40B4-BE49-F238E27FC236}">
                <a16:creationId xmlns:a16="http://schemas.microsoft.com/office/drawing/2014/main" id="{36FE1C72-DFA6-C04D-A146-7D931890AFF5}"/>
              </a:ext>
            </a:extLst>
          </p:cNvPr>
          <p:cNvSpPr>
            <a:spLocks noGrp="1"/>
          </p:cNvSpPr>
          <p:nvPr>
            <p:ph idx="1"/>
          </p:nvPr>
        </p:nvSpPr>
        <p:spPr/>
        <p:txBody>
          <a:bodyPr>
            <a:normAutofit fontScale="92500" lnSpcReduction="10000"/>
          </a:bodyPr>
          <a:lstStyle/>
          <a:p>
            <a:r>
              <a:rPr lang="fr-FR" dirty="0"/>
              <a:t>PARTICIPATION ÉMOTIVE DE L’ADULTE (4)</a:t>
            </a:r>
          </a:p>
          <a:p>
            <a:pPr marL="36576" indent="0">
              <a:buNone/>
            </a:pPr>
            <a:endParaRPr lang="fr-FR" dirty="0"/>
          </a:p>
          <a:p>
            <a:pPr lvl="1"/>
            <a:r>
              <a:rPr lang="fr-FR" dirty="0"/>
              <a:t>Lorsque le client se </a:t>
            </a:r>
            <a:r>
              <a:rPr lang="fr-FR" b="1" u="sng" dirty="0"/>
              <a:t>désintéresse</a:t>
            </a:r>
            <a:r>
              <a:rPr lang="fr-FR" dirty="0"/>
              <a:t> de la tâche. </a:t>
            </a:r>
            <a:r>
              <a:rPr lang="fr-FR" dirty="0">
                <a:solidFill>
                  <a:schemeClr val="accent2">
                    <a:lumMod val="60000"/>
                    <a:lumOff val="40000"/>
                  </a:schemeClr>
                </a:solidFill>
              </a:rPr>
              <a:t>(Au moment où l’artiste peintre dit à l’un des participants qu’il a choisi une très belle couleur, il quitte son dessin du regard et observe les dessins des participants autour de lui.)</a:t>
            </a:r>
            <a:endParaRPr lang="fr-CA" dirty="0">
              <a:solidFill>
                <a:schemeClr val="accent2">
                  <a:lumMod val="60000"/>
                  <a:lumOff val="40000"/>
                </a:schemeClr>
              </a:solidFill>
            </a:endParaRPr>
          </a:p>
          <a:p>
            <a:pPr lvl="1"/>
            <a:r>
              <a:rPr lang="fr-FR" dirty="0"/>
              <a:t>Centrer à nouveau l’</a:t>
            </a:r>
            <a:r>
              <a:rPr lang="fr-FR" b="1" u="sng" dirty="0"/>
              <a:t>attention</a:t>
            </a:r>
            <a:r>
              <a:rPr lang="fr-FR" dirty="0"/>
              <a:t> sur la tâche. </a:t>
            </a:r>
            <a:r>
              <a:rPr lang="fr-FR" dirty="0">
                <a:solidFill>
                  <a:schemeClr val="accent2">
                    <a:lumMod val="60000"/>
                    <a:lumOff val="40000"/>
                  </a:schemeClr>
                </a:solidFill>
              </a:rPr>
              <a:t>(Il dépose ensuite son pinceau, s’assoit par terre et regarde en direction de la fenêtre.)</a:t>
            </a:r>
            <a:endParaRPr lang="fr-CA" dirty="0">
              <a:solidFill>
                <a:schemeClr val="accent2">
                  <a:lumMod val="60000"/>
                  <a:lumOff val="40000"/>
                </a:schemeClr>
              </a:solidFill>
            </a:endParaRPr>
          </a:p>
        </p:txBody>
      </p:sp>
    </p:spTree>
    <p:extLst>
      <p:ext uri="{BB962C8B-B14F-4D97-AF65-F5344CB8AC3E}">
        <p14:creationId xmlns:p14="http://schemas.microsoft.com/office/powerpoint/2010/main" val="3109636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DB37D0"/>
                </a:solidFill>
              </a:rPr>
              <a:t>J</a:t>
            </a:r>
            <a:r>
              <a:rPr lang="fr-FR" i="1" dirty="0">
                <a:solidFill>
                  <a:srgbClr val="DB37D0"/>
                </a:solidFill>
              </a:rPr>
              <a:t>ADE</a:t>
            </a:r>
          </a:p>
        </p:txBody>
      </p:sp>
      <p:sp>
        <p:nvSpPr>
          <p:cNvPr id="3" name="Espace réservé du contenu 2"/>
          <p:cNvSpPr>
            <a:spLocks noGrp="1"/>
          </p:cNvSpPr>
          <p:nvPr>
            <p:ph idx="1"/>
          </p:nvPr>
        </p:nvSpPr>
        <p:spPr>
          <a:xfrm>
            <a:off x="457200" y="1600200"/>
            <a:ext cx="8075240" cy="4525963"/>
          </a:xfrm>
        </p:spPr>
        <p:txBody>
          <a:bodyPr>
            <a:normAutofit fontScale="775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Jade a 30 ans et elle est mère de deux enfants de 4 et 2 ans. Elle est entrée en thérapie pour une dépendance à l’alcool il y a 2 semaines.  Lors d’échanges avec les autres résidentes, Jade parle de sa dépendance, mais elle garde le silence sur sa famille et tous les autres sujets qui sont abordés. Au dossier de Jade, il est mentionné que les relations avec sa famille sont difficiles et souvent conflictuelles. Lors de votre dernier atelier de groupe, vous avez informé les résidentes que la rencontre de groupe qui se tiendra dans une semaine,  portera sur les relations familiales. Jade demande à vous rencontrer individuellement. Elle vous mentionne qu’elle ne parlera pas lors de la prochaine rencontre, car elle ne voit pas en quoi ceci l’aidera dans son cheminement face à sa dépendance. </a:t>
            </a:r>
          </a:p>
        </p:txBody>
      </p:sp>
    </p:spTree>
    <p:extLst>
      <p:ext uri="{BB962C8B-B14F-4D97-AF65-F5344CB8AC3E}">
        <p14:creationId xmlns:p14="http://schemas.microsoft.com/office/powerpoint/2010/main" val="1577203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10E1A9-6EB0-674E-AFFF-6372C8254923}"/>
              </a:ext>
            </a:extLst>
          </p:cNvPr>
          <p:cNvSpPr>
            <a:spLocks noGrp="1"/>
          </p:cNvSpPr>
          <p:nvPr>
            <p:ph type="title"/>
          </p:nvPr>
        </p:nvSpPr>
        <p:spPr/>
        <p:txBody>
          <a:bodyPr/>
          <a:lstStyle/>
          <a:p>
            <a:r>
              <a:rPr lang="fr-FR" i="1" dirty="0">
                <a:solidFill>
                  <a:srgbClr val="DB37D0"/>
                </a:solidFill>
              </a:rPr>
              <a:t>JADE</a:t>
            </a:r>
          </a:p>
        </p:txBody>
      </p:sp>
      <p:sp>
        <p:nvSpPr>
          <p:cNvPr id="3" name="Espace réservé du contenu 2">
            <a:extLst>
              <a:ext uri="{FF2B5EF4-FFF2-40B4-BE49-F238E27FC236}">
                <a16:creationId xmlns:a16="http://schemas.microsoft.com/office/drawing/2014/main" id="{BEFFD944-3DDA-7D42-B32C-DDC9A2456317}"/>
              </a:ext>
            </a:extLst>
          </p:cNvPr>
          <p:cNvSpPr>
            <a:spLocks noGrp="1"/>
          </p:cNvSpPr>
          <p:nvPr>
            <p:ph idx="1"/>
          </p:nvPr>
        </p:nvSpPr>
        <p:spPr/>
        <p:txBody>
          <a:bodyPr>
            <a:normAutofit/>
          </a:bodyPr>
          <a:lstStyle/>
          <a:p>
            <a:r>
              <a:rPr lang="fr-FR" dirty="0"/>
              <a:t>INTERPRÉTATION (8)</a:t>
            </a:r>
          </a:p>
          <a:p>
            <a:pPr marL="36576" indent="0">
              <a:buNone/>
            </a:pPr>
            <a:endParaRPr lang="fr-FR" dirty="0"/>
          </a:p>
          <a:p>
            <a:pPr lvl="1"/>
            <a:r>
              <a:rPr lang="fr-FR" dirty="0"/>
              <a:t>Lorsque le client peut </a:t>
            </a:r>
            <a:r>
              <a:rPr lang="fr-FR" u="sng" dirty="0"/>
              <a:t>cesser</a:t>
            </a:r>
            <a:r>
              <a:rPr lang="fr-FR" dirty="0"/>
              <a:t> un comportement s’il obtient une nouvelle lecture de la réalité. </a:t>
            </a:r>
            <a:r>
              <a:rPr lang="fr-FR" dirty="0">
                <a:solidFill>
                  <a:schemeClr val="accent2">
                    <a:lumMod val="60000"/>
                    <a:lumOff val="40000"/>
                  </a:schemeClr>
                </a:solidFill>
              </a:rPr>
              <a:t>(Elle vous mentionne qu’elle ne parlera pas lors de la prochaine rencontre, car elle ne voit pas en quoi ceci l’aidera dans son cheminement face à sa dépendance, alors que vous savez que c’est un sujet douloureux)</a:t>
            </a:r>
            <a:endParaRPr lang="fr-CA" dirty="0">
              <a:solidFill>
                <a:schemeClr val="accent2">
                  <a:lumMod val="60000"/>
                  <a:lumOff val="40000"/>
                </a:schemeClr>
              </a:solidFill>
            </a:endParaRPr>
          </a:p>
        </p:txBody>
      </p:sp>
    </p:spTree>
    <p:extLst>
      <p:ext uri="{BB962C8B-B14F-4D97-AF65-F5344CB8AC3E}">
        <p14:creationId xmlns:p14="http://schemas.microsoft.com/office/powerpoint/2010/main" val="192857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00B0F0"/>
                </a:solidFill>
              </a:rPr>
              <a:t>JEAN-THOMAS</a:t>
            </a:r>
            <a:endParaRPr lang="fr-FR" i="1" dirty="0">
              <a:solidFill>
                <a:srgbClr val="00B0F0"/>
              </a:solidFill>
            </a:endParaRPr>
          </a:p>
        </p:txBody>
      </p:sp>
      <p:sp>
        <p:nvSpPr>
          <p:cNvPr id="3" name="Espace réservé du contenu 2"/>
          <p:cNvSpPr>
            <a:spLocks noGrp="1"/>
          </p:cNvSpPr>
          <p:nvPr>
            <p:ph idx="1"/>
          </p:nvPr>
        </p:nvSpPr>
        <p:spPr>
          <a:xfrm>
            <a:off x="457200" y="1600200"/>
            <a:ext cx="8219256" cy="4525963"/>
          </a:xfrm>
        </p:spPr>
        <p:txBody>
          <a:bodyPr>
            <a:normAutofit fontScale="925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Jean-Thomas est un élève à la polyvalente où vous exercez le rôle d’éducateur(</a:t>
            </a:r>
            <a:r>
              <a:rPr lang="fr-FR" dirty="0" err="1"/>
              <a:t>trice</a:t>
            </a:r>
            <a:r>
              <a:rPr lang="fr-FR" dirty="0"/>
              <a:t>) depuis 3 ans.  Il est reconnu comme étant impulsif et ayant une très faible estime de lui-même. À la fin de sa période d’anglais, il a reçu la note de son dernier examen: 5/20. Avant de partir pour la pause du dîner, il passe devant votre bureau, le visage rouge et durci. Il vous dit: « </a:t>
            </a:r>
            <a:r>
              <a:rPr lang="fr-FR" i="1" dirty="0"/>
              <a:t>Elle m’a faite couler  mon exam la </a:t>
            </a:r>
            <a:r>
              <a:rPr lang="fr-FR" i="1" dirty="0" err="1"/>
              <a:t>calisse</a:t>
            </a:r>
            <a:r>
              <a:rPr lang="fr-FR" i="1" dirty="0"/>
              <a:t>! J’va finir par lui dire ce que je pense d’elle devant tout l’monde. À cause d’elle, ma mère va encore dire que c’est c’que j’mérite et elle ne voudra plus m’aider!</a:t>
            </a:r>
            <a:r>
              <a:rPr lang="fr-FR" dirty="0"/>
              <a:t> ».</a:t>
            </a:r>
          </a:p>
        </p:txBody>
      </p:sp>
    </p:spTree>
    <p:extLst>
      <p:ext uri="{BB962C8B-B14F-4D97-AF65-F5344CB8AC3E}">
        <p14:creationId xmlns:p14="http://schemas.microsoft.com/office/powerpoint/2010/main" val="351723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A8D25-4A7A-BA4A-9217-DD5B616CADC1}"/>
              </a:ext>
            </a:extLst>
          </p:cNvPr>
          <p:cNvSpPr>
            <a:spLocks noGrp="1"/>
          </p:cNvSpPr>
          <p:nvPr>
            <p:ph type="title"/>
          </p:nvPr>
        </p:nvSpPr>
        <p:spPr/>
        <p:txBody>
          <a:bodyPr/>
          <a:lstStyle/>
          <a:p>
            <a:r>
              <a:rPr lang="fr-FR" i="1" dirty="0">
                <a:solidFill>
                  <a:srgbClr val="00B0F0"/>
                </a:solidFill>
              </a:rPr>
              <a:t>JEAN-THOMAS</a:t>
            </a:r>
          </a:p>
        </p:txBody>
      </p:sp>
      <p:sp>
        <p:nvSpPr>
          <p:cNvPr id="3" name="Espace réservé du contenu 2">
            <a:extLst>
              <a:ext uri="{FF2B5EF4-FFF2-40B4-BE49-F238E27FC236}">
                <a16:creationId xmlns:a16="http://schemas.microsoft.com/office/drawing/2014/main" id="{749D3625-50C0-484D-BBB6-79DFD84E2D0C}"/>
              </a:ext>
            </a:extLst>
          </p:cNvPr>
          <p:cNvSpPr>
            <a:spLocks noGrp="1"/>
          </p:cNvSpPr>
          <p:nvPr>
            <p:ph idx="1"/>
          </p:nvPr>
        </p:nvSpPr>
        <p:spPr/>
        <p:txBody>
          <a:bodyPr>
            <a:normAutofit fontScale="85000" lnSpcReduction="10000"/>
          </a:bodyPr>
          <a:lstStyle/>
          <a:p>
            <a:r>
              <a:rPr lang="fr-FR" dirty="0"/>
              <a:t>INJECTION D’AFFECTION AU MOMENT OPPORTUN (5)</a:t>
            </a:r>
          </a:p>
          <a:p>
            <a:pPr marL="36576" indent="0">
              <a:buNone/>
            </a:pPr>
            <a:endParaRPr lang="fr-FR" dirty="0"/>
          </a:p>
          <a:p>
            <a:pPr lvl="1"/>
            <a:r>
              <a:rPr lang="fr-FR" dirty="0"/>
              <a:t>Lors de </a:t>
            </a:r>
            <a:r>
              <a:rPr lang="fr-FR" b="1" u="sng" dirty="0"/>
              <a:t>comportements agressifs </a:t>
            </a:r>
            <a:r>
              <a:rPr lang="fr-FR" dirty="0"/>
              <a:t>face à certaines frustrations. </a:t>
            </a:r>
            <a:r>
              <a:rPr lang="fr-FR" dirty="0">
                <a:solidFill>
                  <a:schemeClr val="accent2">
                    <a:lumMod val="60000"/>
                    <a:lumOff val="40000"/>
                  </a:schemeClr>
                </a:solidFill>
              </a:rPr>
              <a:t>(Il a reçu la note de son dernier examen: 5/20. Avant de partir pour la pause du dîner, il passe devant votre bureau, le visage rouge et durci. Il vous dit: « </a:t>
            </a:r>
            <a:r>
              <a:rPr lang="fr-FR" i="1" dirty="0">
                <a:solidFill>
                  <a:schemeClr val="accent2">
                    <a:lumMod val="60000"/>
                    <a:lumOff val="40000"/>
                  </a:schemeClr>
                </a:solidFill>
              </a:rPr>
              <a:t>Elle m’a faite couler  mon exam la </a:t>
            </a:r>
            <a:r>
              <a:rPr lang="fr-FR" i="1" dirty="0" err="1">
                <a:solidFill>
                  <a:schemeClr val="accent2">
                    <a:lumMod val="60000"/>
                    <a:lumOff val="40000"/>
                  </a:schemeClr>
                </a:solidFill>
              </a:rPr>
              <a:t>calisse</a:t>
            </a:r>
            <a:r>
              <a:rPr lang="fr-FR" i="1" dirty="0">
                <a:solidFill>
                  <a:schemeClr val="accent2">
                    <a:lumMod val="60000"/>
                    <a:lumOff val="40000"/>
                  </a:schemeClr>
                </a:solidFill>
              </a:rPr>
              <a:t>! J’va finir par lui dire ce que je pense d’elle devant tout l’monde.)</a:t>
            </a:r>
          </a:p>
          <a:p>
            <a:pPr lvl="1"/>
            <a:r>
              <a:rPr lang="fr-FR" i="1" dirty="0"/>
              <a:t>Lors de craintes de ne plus être accepté par l’adulte. </a:t>
            </a:r>
            <a:r>
              <a:rPr lang="fr-FR" i="1" dirty="0">
                <a:solidFill>
                  <a:schemeClr val="accent2">
                    <a:lumMod val="60000"/>
                    <a:lumOff val="40000"/>
                  </a:schemeClr>
                </a:solidFill>
              </a:rPr>
              <a:t>(À cause d’elle, ma mère va encore dire que c’est c’que j’mérite et elle ne voudra plus m’aider!</a:t>
            </a:r>
            <a:r>
              <a:rPr lang="fr-FR" dirty="0">
                <a:solidFill>
                  <a:schemeClr val="accent2">
                    <a:lumMod val="60000"/>
                    <a:lumOff val="40000"/>
                  </a:schemeClr>
                </a:solidFill>
              </a:rPr>
              <a:t>)</a:t>
            </a:r>
            <a:endParaRPr lang="fr-FR" i="1" dirty="0">
              <a:solidFill>
                <a:schemeClr val="accent2">
                  <a:lumMod val="60000"/>
                  <a:lumOff val="40000"/>
                </a:schemeClr>
              </a:solidFill>
            </a:endParaRPr>
          </a:p>
          <a:p>
            <a:pPr lvl="1"/>
            <a:endParaRPr lang="fr-CA" dirty="0"/>
          </a:p>
        </p:txBody>
      </p:sp>
    </p:spTree>
    <p:extLst>
      <p:ext uri="{BB962C8B-B14F-4D97-AF65-F5344CB8AC3E}">
        <p14:creationId xmlns:p14="http://schemas.microsoft.com/office/powerpoint/2010/main" val="3658034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FF40FF"/>
                </a:solidFill>
              </a:rPr>
              <a:t>M</a:t>
            </a:r>
            <a:r>
              <a:rPr lang="fr-FR" i="1" dirty="0">
                <a:solidFill>
                  <a:srgbClr val="FF40FF"/>
                </a:solidFill>
              </a:rPr>
              <a:t>AUDE ET JUSTIN</a:t>
            </a:r>
          </a:p>
        </p:txBody>
      </p:sp>
      <p:sp>
        <p:nvSpPr>
          <p:cNvPr id="3" name="Espace réservé du contenu 2"/>
          <p:cNvSpPr>
            <a:spLocks noGrp="1"/>
          </p:cNvSpPr>
          <p:nvPr>
            <p:ph idx="1"/>
          </p:nvPr>
        </p:nvSpPr>
        <p:spPr>
          <a:xfrm>
            <a:off x="457200" y="1600200"/>
            <a:ext cx="8147248" cy="4525963"/>
          </a:xfrm>
        </p:spPr>
        <p:txBody>
          <a:bodyPr>
            <a:normAutofit fontScale="92500" lnSpcReduction="20000"/>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dirty="0"/>
              <a:t>Vous travaillez au CLSC et vous animez une activité de groupe pour des adolescents sur la gestion de la colère. Pendant l’activité, vous formez des équipes de deux et vous demandez à chaque équipe d’écrire tous les mots qui leur font penser à des situations de colère. Dans l’une des équipes, Maude et Justin se parlent de leurs expériences sexuelles et vont même jusqu’à se toucher.  Les membres des autres équipes les regardent et ont cessé d’écrire des mots.  Votre activité est en train de prendre une drôle de tournure.</a:t>
            </a:r>
          </a:p>
        </p:txBody>
      </p:sp>
    </p:spTree>
    <p:extLst>
      <p:ext uri="{BB962C8B-B14F-4D97-AF65-F5344CB8AC3E}">
        <p14:creationId xmlns:p14="http://schemas.microsoft.com/office/powerpoint/2010/main" val="37221437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528869-69E5-8F49-B4E4-1E89DB47C5DE}"/>
              </a:ext>
            </a:extLst>
          </p:cNvPr>
          <p:cNvSpPr>
            <a:spLocks noGrp="1"/>
          </p:cNvSpPr>
          <p:nvPr>
            <p:ph type="title"/>
          </p:nvPr>
        </p:nvSpPr>
        <p:spPr/>
        <p:txBody>
          <a:bodyPr/>
          <a:lstStyle/>
          <a:p>
            <a:r>
              <a:rPr lang="fr-FR" i="1" dirty="0">
                <a:solidFill>
                  <a:srgbClr val="FF40FF"/>
                </a:solidFill>
              </a:rPr>
              <a:t>MAUDE ET JUSTIN</a:t>
            </a:r>
          </a:p>
        </p:txBody>
      </p:sp>
      <p:sp>
        <p:nvSpPr>
          <p:cNvPr id="3" name="Espace réservé du contenu 2">
            <a:extLst>
              <a:ext uri="{FF2B5EF4-FFF2-40B4-BE49-F238E27FC236}">
                <a16:creationId xmlns:a16="http://schemas.microsoft.com/office/drawing/2014/main" id="{E00EF7C9-D739-8E4F-A805-FC7F6B16891A}"/>
              </a:ext>
            </a:extLst>
          </p:cNvPr>
          <p:cNvSpPr>
            <a:spLocks noGrp="1"/>
          </p:cNvSpPr>
          <p:nvPr>
            <p:ph idx="1"/>
          </p:nvPr>
        </p:nvSpPr>
        <p:spPr/>
        <p:txBody>
          <a:bodyPr>
            <a:normAutofit fontScale="92500" lnSpcReduction="10000"/>
          </a:bodyPr>
          <a:lstStyle/>
          <a:p>
            <a:r>
              <a:rPr lang="fr-FR" dirty="0"/>
              <a:t>REGROUPEMENT (9)</a:t>
            </a:r>
          </a:p>
          <a:p>
            <a:pPr marL="36576" indent="0">
              <a:buNone/>
            </a:pPr>
            <a:endParaRPr lang="fr-FR" dirty="0"/>
          </a:p>
          <a:p>
            <a:pPr lvl="1"/>
            <a:r>
              <a:rPr lang="fr-FR" dirty="0"/>
              <a:t>Contrôler une contagion. </a:t>
            </a:r>
            <a:r>
              <a:rPr lang="fr-FR" dirty="0">
                <a:solidFill>
                  <a:schemeClr val="accent2">
                    <a:lumMod val="60000"/>
                    <a:lumOff val="40000"/>
                  </a:schemeClr>
                </a:solidFill>
              </a:rPr>
              <a:t>(Les membres des autres équipes les regardent et ont cessé d’écrire des mots.  Votre activité est en train de prendre une drôle de tournure.)</a:t>
            </a:r>
            <a:endParaRPr lang="fr-CA" dirty="0">
              <a:solidFill>
                <a:schemeClr val="accent2">
                  <a:lumMod val="60000"/>
                  <a:lumOff val="40000"/>
                </a:schemeClr>
              </a:solidFill>
            </a:endParaRPr>
          </a:p>
          <a:p>
            <a:pPr lvl="1"/>
            <a:r>
              <a:rPr lang="fr-FR" dirty="0"/>
              <a:t>S’assurer du bon </a:t>
            </a:r>
            <a:r>
              <a:rPr lang="fr-FR" u="sng" dirty="0"/>
              <a:t>fonctionnement</a:t>
            </a:r>
            <a:r>
              <a:rPr lang="fr-FR" dirty="0"/>
              <a:t> d’une activité. </a:t>
            </a:r>
            <a:r>
              <a:rPr lang="fr-FR" dirty="0">
                <a:solidFill>
                  <a:schemeClr val="accent2">
                    <a:lumMod val="60000"/>
                    <a:lumOff val="40000"/>
                  </a:schemeClr>
                </a:solidFill>
              </a:rPr>
              <a:t>(Vous demandez à chaque équipe d’écrire tous les mots qui leur font penser à des situations de colère. Dans l’une des équipes, Maude et Justin se parlent de leurs expériences sexuelles et vont même jusqu’à se toucher.)</a:t>
            </a:r>
            <a:endParaRPr lang="fr-CA" dirty="0">
              <a:solidFill>
                <a:schemeClr val="accent2">
                  <a:lumMod val="60000"/>
                  <a:lumOff val="40000"/>
                </a:schemeClr>
              </a:solidFill>
            </a:endParaRPr>
          </a:p>
        </p:txBody>
      </p:sp>
    </p:spTree>
    <p:extLst>
      <p:ext uri="{BB962C8B-B14F-4D97-AF65-F5344CB8AC3E}">
        <p14:creationId xmlns:p14="http://schemas.microsoft.com/office/powerpoint/2010/main" val="100616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883655-40E6-6848-BF85-17E0204C2EC5}"/>
              </a:ext>
            </a:extLst>
          </p:cNvPr>
          <p:cNvSpPr>
            <a:spLocks noGrp="1"/>
          </p:cNvSpPr>
          <p:nvPr>
            <p:ph type="title"/>
          </p:nvPr>
        </p:nvSpPr>
        <p:spPr/>
        <p:txBody>
          <a:bodyPr/>
          <a:lstStyle/>
          <a:p>
            <a:r>
              <a:rPr lang="fr-FR" i="1" dirty="0">
                <a:solidFill>
                  <a:srgbClr val="FF40FF"/>
                </a:solidFill>
              </a:rPr>
              <a:t>ÉLISABETH</a:t>
            </a:r>
          </a:p>
        </p:txBody>
      </p:sp>
      <p:sp>
        <p:nvSpPr>
          <p:cNvPr id="3" name="Espace réservé du contenu 2">
            <a:extLst>
              <a:ext uri="{FF2B5EF4-FFF2-40B4-BE49-F238E27FC236}">
                <a16:creationId xmlns:a16="http://schemas.microsoft.com/office/drawing/2014/main" id="{6D1035E4-3BE8-9C44-97A1-B76234D8BE3E}"/>
              </a:ext>
            </a:extLst>
          </p:cNvPr>
          <p:cNvSpPr>
            <a:spLocks noGrp="1"/>
          </p:cNvSpPr>
          <p:nvPr>
            <p:ph idx="1"/>
          </p:nvPr>
        </p:nvSpPr>
        <p:spPr/>
        <p:txBody>
          <a:bodyPr/>
          <a:lstStyle/>
          <a:p>
            <a:r>
              <a:rPr lang="fr-FR" dirty="0"/>
              <a:t>PROXIMITÉ ET CONTRÔLE PAR LE TOUCHER (3)</a:t>
            </a:r>
          </a:p>
          <a:p>
            <a:pPr lvl="1"/>
            <a:r>
              <a:rPr lang="fr-FR" sz="2800" dirty="0"/>
              <a:t>Procurer un sentiment de sécurité, de soutien ou de protection contre l’</a:t>
            </a:r>
            <a:r>
              <a:rPr lang="fr-FR" sz="2800" b="1" u="sng" dirty="0"/>
              <a:t>anxiété.</a:t>
            </a:r>
            <a:r>
              <a:rPr lang="fr-FR" sz="2800" dirty="0"/>
              <a:t> </a:t>
            </a:r>
            <a:r>
              <a:rPr lang="fr-FR" sz="2800" dirty="0">
                <a:solidFill>
                  <a:schemeClr val="accent2">
                    <a:lumMod val="60000"/>
                    <a:lumOff val="40000"/>
                  </a:schemeClr>
                </a:solidFill>
              </a:rPr>
              <a:t>(Elle refuse de monter dans l’autobus et vous lisez dans son non- verbal qu’elle est anxieuse.)</a:t>
            </a:r>
            <a:endParaRPr lang="fr-CA" sz="4000" dirty="0">
              <a:solidFill>
                <a:schemeClr val="accent2">
                  <a:lumMod val="60000"/>
                  <a:lumOff val="40000"/>
                </a:schemeClr>
              </a:solidFill>
            </a:endParaRPr>
          </a:p>
        </p:txBody>
      </p:sp>
    </p:spTree>
    <p:extLst>
      <p:ext uri="{BB962C8B-B14F-4D97-AF65-F5344CB8AC3E}">
        <p14:creationId xmlns:p14="http://schemas.microsoft.com/office/powerpoint/2010/main" val="216932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i="1" dirty="0">
                <a:solidFill>
                  <a:srgbClr val="8BCDE2"/>
                </a:solidFill>
              </a:rPr>
              <a:t>M</a:t>
            </a:r>
            <a:r>
              <a:rPr lang="fr-FR" i="1" dirty="0">
                <a:solidFill>
                  <a:srgbClr val="8BCDE2"/>
                </a:solidFill>
              </a:rPr>
              <a:t>ICHA</a:t>
            </a:r>
            <a:r>
              <a:rPr lang="fr-CA" i="1" dirty="0">
                <a:solidFill>
                  <a:srgbClr val="8BCDE2"/>
                </a:solidFill>
              </a:rPr>
              <a:t>ËL</a:t>
            </a:r>
            <a:endParaRPr lang="fr-FR" i="1" dirty="0">
              <a:solidFill>
                <a:srgbClr val="8BCDE2"/>
              </a:solidFill>
            </a:endParaRPr>
          </a:p>
        </p:txBody>
      </p:sp>
      <p:sp>
        <p:nvSpPr>
          <p:cNvPr id="3" name="Espace réservé du contenu 2"/>
          <p:cNvSpPr>
            <a:spLocks noGrp="1"/>
          </p:cNvSpPr>
          <p:nvPr>
            <p:ph idx="1"/>
          </p:nvPr>
        </p:nvSpPr>
        <p:spPr>
          <a:xfrm>
            <a:off x="457200" y="1600200"/>
            <a:ext cx="8075240" cy="4525963"/>
          </a:xfrm>
        </p:spPr>
        <p:txBody>
          <a:bodyPr>
            <a:normAutofit fontScale="92500" lnSpcReduction="20000"/>
          </a:bodyPr>
          <a:lstStyle/>
          <a:p>
            <a:pPr marL="0" indent="0" algn="just">
              <a:spcBef>
                <a:spcPts val="0"/>
              </a:spcBef>
              <a:buClrTx/>
              <a:buSzTx/>
              <a:buNone/>
              <a:defRPr/>
            </a:pPr>
            <a:r>
              <a:rPr lang="fr-FR" sz="3200" dirty="0"/>
              <a:t>Vous êtes éducateur(</a:t>
            </a:r>
            <a:r>
              <a:rPr lang="fr-FR" sz="3200" dirty="0" err="1"/>
              <a:t>trice</a:t>
            </a:r>
            <a:r>
              <a:rPr lang="fr-FR" sz="3200" dirty="0"/>
              <a:t>) dans la classe de Michaël qui est en 3</a:t>
            </a:r>
            <a:r>
              <a:rPr lang="fr-FR" sz="3200" baseline="30000" dirty="0"/>
              <a:t>e</a:t>
            </a:r>
            <a:r>
              <a:rPr lang="fr-FR" sz="3200" dirty="0"/>
              <a:t> année et qui présente un trouble du déficit de l’attention. Aujourd’hui, vous accueillez un nouvel élève dans cette classe. Pendant que vous expliquez le fonctionnement au nouveau, Michaël, cogne ses jointures à répétition sur son bureau en faisant un bruit à peine audible.  Vous savez que Michaël a l’habitude de produire ce comportement lorsqu’il est gêné, mais lorsqu’il s’en rend compte, il arrête de lui-même.</a:t>
            </a:r>
          </a:p>
        </p:txBody>
      </p:sp>
    </p:spTree>
    <p:extLst>
      <p:ext uri="{BB962C8B-B14F-4D97-AF65-F5344CB8AC3E}">
        <p14:creationId xmlns:p14="http://schemas.microsoft.com/office/powerpoint/2010/main" val="1642664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9AE67-151D-DC44-BAED-34CEF6CFDE64}"/>
              </a:ext>
            </a:extLst>
          </p:cNvPr>
          <p:cNvSpPr>
            <a:spLocks noGrp="1"/>
          </p:cNvSpPr>
          <p:nvPr>
            <p:ph type="title"/>
          </p:nvPr>
        </p:nvSpPr>
        <p:spPr/>
        <p:txBody>
          <a:bodyPr/>
          <a:lstStyle/>
          <a:p>
            <a:r>
              <a:rPr lang="fr-FR" i="1" dirty="0">
                <a:solidFill>
                  <a:srgbClr val="8BCDE2"/>
                </a:solidFill>
              </a:rPr>
              <a:t>MICHAËL</a:t>
            </a:r>
          </a:p>
        </p:txBody>
      </p:sp>
      <p:sp>
        <p:nvSpPr>
          <p:cNvPr id="3" name="Espace réservé du contenu 2">
            <a:extLst>
              <a:ext uri="{FF2B5EF4-FFF2-40B4-BE49-F238E27FC236}">
                <a16:creationId xmlns:a16="http://schemas.microsoft.com/office/drawing/2014/main" id="{7B571395-13C6-3445-8BDE-0C1EDC735490}"/>
              </a:ext>
            </a:extLst>
          </p:cNvPr>
          <p:cNvSpPr>
            <a:spLocks noGrp="1"/>
          </p:cNvSpPr>
          <p:nvPr>
            <p:ph idx="1"/>
          </p:nvPr>
        </p:nvSpPr>
        <p:spPr/>
        <p:txBody>
          <a:bodyPr>
            <a:normAutofit lnSpcReduction="10000"/>
          </a:bodyPr>
          <a:lstStyle/>
          <a:p>
            <a:r>
              <a:rPr lang="fr-FR" dirty="0"/>
              <a:t>IGNORANCE INTENTIONNELLE (1)</a:t>
            </a:r>
          </a:p>
          <a:p>
            <a:pPr lvl="1"/>
            <a:r>
              <a:rPr lang="fr-FR" dirty="0"/>
              <a:t>Le client est capable de </a:t>
            </a:r>
            <a:r>
              <a:rPr lang="fr-FR" b="1" u="sng" dirty="0"/>
              <a:t>se contrôler.</a:t>
            </a:r>
            <a:r>
              <a:rPr lang="fr-FR" dirty="0"/>
              <a:t> </a:t>
            </a:r>
            <a:r>
              <a:rPr lang="fr-FR" dirty="0">
                <a:solidFill>
                  <a:schemeClr val="accent2">
                    <a:lumMod val="60000"/>
                    <a:lumOff val="40000"/>
                  </a:schemeClr>
                </a:solidFill>
              </a:rPr>
              <a:t>(</a:t>
            </a:r>
            <a:r>
              <a:rPr lang="fr-FR" sz="2800" dirty="0">
                <a:solidFill>
                  <a:schemeClr val="accent2">
                    <a:lumMod val="60000"/>
                    <a:lumOff val="40000"/>
                  </a:schemeClr>
                </a:solidFill>
              </a:rPr>
              <a:t>Vous savez que Michaël a l’habitude de produire ce comportement lorsqu’il est gêné, mais lorsqu’il s’en rend compte, il arrête de lui-même.)</a:t>
            </a:r>
            <a:endParaRPr lang="fr-CA" dirty="0">
              <a:solidFill>
                <a:schemeClr val="accent2">
                  <a:lumMod val="60000"/>
                  <a:lumOff val="40000"/>
                </a:schemeClr>
              </a:solidFill>
            </a:endParaRPr>
          </a:p>
          <a:p>
            <a:pPr lvl="1"/>
            <a:r>
              <a:rPr lang="fr-FR" dirty="0"/>
              <a:t>Comportement </a:t>
            </a:r>
            <a:r>
              <a:rPr lang="fr-FR" b="1" u="sng" dirty="0"/>
              <a:t>sans risque </a:t>
            </a:r>
            <a:r>
              <a:rPr lang="fr-FR" dirty="0"/>
              <a:t>de dégénérer, </a:t>
            </a:r>
            <a:r>
              <a:rPr lang="fr-FR" b="1" u="sng" dirty="0"/>
              <a:t>sans danger </a:t>
            </a:r>
            <a:r>
              <a:rPr lang="fr-FR" dirty="0"/>
              <a:t>et sans risque de contagion. </a:t>
            </a:r>
            <a:r>
              <a:rPr lang="fr-FR" dirty="0">
                <a:solidFill>
                  <a:schemeClr val="accent2">
                    <a:lumMod val="60000"/>
                    <a:lumOff val="40000"/>
                  </a:schemeClr>
                </a:solidFill>
              </a:rPr>
              <a:t>(</a:t>
            </a:r>
            <a:r>
              <a:rPr lang="fr-FR" sz="2800" dirty="0">
                <a:solidFill>
                  <a:schemeClr val="accent2">
                    <a:lumMod val="60000"/>
                    <a:lumOff val="40000"/>
                  </a:schemeClr>
                </a:solidFill>
              </a:rPr>
              <a:t>Michaël, cogne ses jointures à répétition sur son bureau en faisant un bruit à peine audible.)</a:t>
            </a:r>
            <a:endParaRPr lang="fr-CA" dirty="0">
              <a:solidFill>
                <a:schemeClr val="accent2">
                  <a:lumMod val="60000"/>
                  <a:lumOff val="40000"/>
                </a:schemeClr>
              </a:solidFill>
            </a:endParaRPr>
          </a:p>
        </p:txBody>
      </p:sp>
    </p:spTree>
    <p:extLst>
      <p:ext uri="{BB962C8B-B14F-4D97-AF65-F5344CB8AC3E}">
        <p14:creationId xmlns:p14="http://schemas.microsoft.com/office/powerpoint/2010/main" val="2817904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AD24F9-BCD2-40C1-9F98-D047DB30F237}"/>
              </a:ext>
            </a:extLst>
          </p:cNvPr>
          <p:cNvSpPr>
            <a:spLocks noGrp="1"/>
          </p:cNvSpPr>
          <p:nvPr>
            <p:ph type="title"/>
          </p:nvPr>
        </p:nvSpPr>
        <p:spPr/>
        <p:txBody>
          <a:bodyPr/>
          <a:lstStyle/>
          <a:p>
            <a:r>
              <a:rPr lang="fr-CA" i="1" dirty="0">
                <a:solidFill>
                  <a:srgbClr val="FF0000"/>
                </a:solidFill>
              </a:rPr>
              <a:t>ÉRIC</a:t>
            </a:r>
          </a:p>
        </p:txBody>
      </p:sp>
      <p:sp>
        <p:nvSpPr>
          <p:cNvPr id="3" name="Espace réservé du contenu 2">
            <a:extLst>
              <a:ext uri="{FF2B5EF4-FFF2-40B4-BE49-F238E27FC236}">
                <a16:creationId xmlns:a16="http://schemas.microsoft.com/office/drawing/2014/main" id="{14B1A9FC-19BE-44D0-9841-8BE6D8DD9213}"/>
              </a:ext>
            </a:extLst>
          </p:cNvPr>
          <p:cNvSpPr>
            <a:spLocks noGrp="1"/>
          </p:cNvSpPr>
          <p:nvPr>
            <p:ph idx="1"/>
          </p:nvPr>
        </p:nvSpPr>
        <p:spPr>
          <a:xfrm>
            <a:off x="457200" y="1124744"/>
            <a:ext cx="8229600" cy="5472608"/>
          </a:xfrm>
        </p:spPr>
        <p:txBody>
          <a:bodyPr>
            <a:normAutofit fontScale="40000" lnSpcReduction="20000"/>
          </a:bodyPr>
          <a:lstStyle/>
          <a:p>
            <a:pPr marL="0" indent="0" algn="just">
              <a:lnSpc>
                <a:spcPct val="170000"/>
              </a:lnSpc>
              <a:spcBef>
                <a:spcPts val="455"/>
              </a:spcBef>
              <a:buNone/>
            </a:pPr>
            <a:r>
              <a:rPr lang="fr-CA" sz="5000" dirty="0">
                <a:latin typeface="Arial" panose="020B0604020202020204" pitchFamily="34" charset="0"/>
              </a:rPr>
              <a:t>Vous êtes éducateur dans un foyer de groupe. À l’heure du souper, Éric dit des commentaires désobligeants envers les autres garçons. Quand un jeune raconte les aventures d’un nouveau jeu vidéo qu’il a découvert, Éric lui répond: « C’est tellement con ces niaiseries-là ! » . Un peu plus tard, lorsqu’un autre jeune mentionne avoir peur d’échouer ses maths à la suite d’un examen d’algèbre qu’il a trouvé particulièrement difficile, Éric s’exclame: « Hein!? C’est pas dur les maths, t’es ben poche! ».  Les jeunes commencent à démontrer de la colère, ils se lèvent en marchant en direction d’Éric. Éric continue de dire des commentaires désobligeants. Que faire pour aider Éric dans la situation?</a:t>
            </a:r>
            <a:endParaRPr lang="fr-CA" sz="5000" dirty="0">
              <a:latin typeface="Times New Roman" panose="02020603050405020304" pitchFamily="18" charset="0"/>
              <a:ea typeface="Times New Roman" panose="02020603050405020304" pitchFamily="18" charset="0"/>
            </a:endParaRPr>
          </a:p>
          <a:p>
            <a:pPr marL="0" indent="0" algn="just">
              <a:lnSpc>
                <a:spcPct val="170000"/>
              </a:lnSpc>
              <a:spcBef>
                <a:spcPts val="455"/>
              </a:spcBef>
              <a:spcAft>
                <a:spcPts val="0"/>
              </a:spcAft>
              <a:buNone/>
            </a:pPr>
            <a:endParaRPr lang="fr-CA"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628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C968E6-2EB5-E640-B21A-1709C1CD097C}"/>
              </a:ext>
            </a:extLst>
          </p:cNvPr>
          <p:cNvSpPr>
            <a:spLocks noGrp="1"/>
          </p:cNvSpPr>
          <p:nvPr>
            <p:ph type="title"/>
          </p:nvPr>
        </p:nvSpPr>
        <p:spPr/>
        <p:txBody>
          <a:bodyPr/>
          <a:lstStyle/>
          <a:p>
            <a:r>
              <a:rPr lang="fr-FR" i="1" dirty="0">
                <a:solidFill>
                  <a:srgbClr val="FF0000"/>
                </a:solidFill>
              </a:rPr>
              <a:t>ÉRIC</a:t>
            </a:r>
          </a:p>
        </p:txBody>
      </p:sp>
      <p:sp>
        <p:nvSpPr>
          <p:cNvPr id="3" name="Espace réservé du contenu 2">
            <a:extLst>
              <a:ext uri="{FF2B5EF4-FFF2-40B4-BE49-F238E27FC236}">
                <a16:creationId xmlns:a16="http://schemas.microsoft.com/office/drawing/2014/main" id="{933C9161-8315-3E46-BACC-E08BCA295BCD}"/>
              </a:ext>
            </a:extLst>
          </p:cNvPr>
          <p:cNvSpPr>
            <a:spLocks noGrp="1"/>
          </p:cNvSpPr>
          <p:nvPr>
            <p:ph idx="1"/>
          </p:nvPr>
        </p:nvSpPr>
        <p:spPr>
          <a:xfrm>
            <a:off x="457200" y="1600200"/>
            <a:ext cx="7931224" cy="4525963"/>
          </a:xfrm>
        </p:spPr>
        <p:txBody>
          <a:bodyPr>
            <a:normAutofit/>
          </a:bodyPr>
          <a:lstStyle/>
          <a:p>
            <a:r>
              <a:rPr lang="fr-FR" dirty="0"/>
              <a:t>RETRAIT (13)</a:t>
            </a:r>
          </a:p>
          <a:p>
            <a:pPr lvl="1"/>
            <a:r>
              <a:rPr lang="fr-FR" dirty="0"/>
              <a:t>Lorsque le client </a:t>
            </a:r>
            <a:r>
              <a:rPr lang="fr-FR" u="sng" dirty="0"/>
              <a:t>contamine</a:t>
            </a:r>
            <a:r>
              <a:rPr lang="fr-FR" dirty="0"/>
              <a:t> les autres. </a:t>
            </a:r>
            <a:r>
              <a:rPr lang="fr-FR" dirty="0">
                <a:solidFill>
                  <a:schemeClr val="accent2">
                    <a:lumMod val="60000"/>
                    <a:lumOff val="40000"/>
                  </a:schemeClr>
                </a:solidFill>
              </a:rPr>
              <a:t>(</a:t>
            </a:r>
            <a:r>
              <a:rPr lang="fr-CA" dirty="0">
                <a:solidFill>
                  <a:schemeClr val="accent2">
                    <a:lumMod val="60000"/>
                    <a:lumOff val="40000"/>
                  </a:schemeClr>
                </a:solidFill>
                <a:latin typeface="Arial" panose="020B0604020202020204" pitchFamily="34" charset="0"/>
              </a:rPr>
              <a:t>À l’heure du souper, Éric dit des commentaires désobligeants envers les autres garçons.)</a:t>
            </a:r>
            <a:endParaRPr lang="fr-CA" dirty="0">
              <a:solidFill>
                <a:schemeClr val="accent2">
                  <a:lumMod val="60000"/>
                  <a:lumOff val="40000"/>
                </a:schemeClr>
              </a:solidFill>
            </a:endParaRPr>
          </a:p>
          <a:p>
            <a:pPr lvl="1"/>
            <a:r>
              <a:rPr lang="fr-FR" dirty="0"/>
              <a:t>Lors d’un </a:t>
            </a:r>
            <a:r>
              <a:rPr lang="fr-FR" u="sng" dirty="0"/>
              <a:t>danger</a:t>
            </a:r>
            <a:r>
              <a:rPr lang="fr-FR" dirty="0"/>
              <a:t> physique. </a:t>
            </a:r>
            <a:r>
              <a:rPr lang="fr-FR" dirty="0">
                <a:solidFill>
                  <a:schemeClr val="accent2">
                    <a:lumMod val="60000"/>
                    <a:lumOff val="40000"/>
                  </a:schemeClr>
                </a:solidFill>
              </a:rPr>
              <a:t>(</a:t>
            </a:r>
            <a:r>
              <a:rPr lang="fr-CA" dirty="0">
                <a:solidFill>
                  <a:schemeClr val="accent2">
                    <a:lumMod val="60000"/>
                    <a:lumOff val="40000"/>
                  </a:schemeClr>
                </a:solidFill>
                <a:latin typeface="Arial" panose="020B0604020202020204" pitchFamily="34" charset="0"/>
              </a:rPr>
              <a:t>Les jeunes commencent à démontrer de la colère, ils se lèvent en marchant en direction d’Éric.)</a:t>
            </a:r>
            <a:endParaRPr lang="fr-CA" dirty="0">
              <a:solidFill>
                <a:schemeClr val="accent2">
                  <a:lumMod val="60000"/>
                  <a:lumOff val="40000"/>
                </a:schemeClr>
              </a:solidFill>
            </a:endParaRPr>
          </a:p>
          <a:p>
            <a:pPr lvl="1"/>
            <a:r>
              <a:rPr lang="fr-FR" dirty="0"/>
              <a:t>Lorsque des limites doivent être imposées. </a:t>
            </a:r>
            <a:r>
              <a:rPr lang="fr-FR" dirty="0">
                <a:solidFill>
                  <a:schemeClr val="accent2">
                    <a:lumMod val="60000"/>
                    <a:lumOff val="40000"/>
                  </a:schemeClr>
                </a:solidFill>
              </a:rPr>
              <a:t>(Éric continue de dire des commentaires désobligeants.)</a:t>
            </a:r>
            <a:endParaRPr lang="fr-CA" dirty="0">
              <a:solidFill>
                <a:schemeClr val="accent2">
                  <a:lumMod val="60000"/>
                  <a:lumOff val="40000"/>
                </a:schemeClr>
              </a:solidFill>
            </a:endParaRPr>
          </a:p>
          <a:p>
            <a:pPr lvl="1"/>
            <a:endParaRPr lang="fr-CA" dirty="0"/>
          </a:p>
          <a:p>
            <a:pPr marL="36576" indent="0">
              <a:buNone/>
            </a:pPr>
            <a:endParaRPr lang="fr-FR" dirty="0"/>
          </a:p>
        </p:txBody>
      </p:sp>
    </p:spTree>
    <p:extLst>
      <p:ext uri="{BB962C8B-B14F-4D97-AF65-F5344CB8AC3E}">
        <p14:creationId xmlns:p14="http://schemas.microsoft.com/office/powerpoint/2010/main" val="4266899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FFFF00"/>
                </a:solidFill>
              </a:rPr>
              <a:t>MÉLANIE</a:t>
            </a:r>
          </a:p>
        </p:txBody>
      </p:sp>
      <p:sp>
        <p:nvSpPr>
          <p:cNvPr id="3" name="Espace réservé du contenu 2"/>
          <p:cNvSpPr>
            <a:spLocks noGrp="1"/>
          </p:cNvSpPr>
          <p:nvPr>
            <p:ph idx="1"/>
          </p:nvPr>
        </p:nvSpPr>
        <p:spPr>
          <a:xfrm>
            <a:off x="457200" y="1600200"/>
            <a:ext cx="8075240" cy="4525963"/>
          </a:xfrm>
        </p:spPr>
        <p:txBody>
          <a:bodyPr>
            <a:normAutofit fontScale="85000" lnSpcReduction="10000"/>
          </a:bodyPr>
          <a:lstStyle/>
          <a:p>
            <a:pPr marL="36576" indent="0" algn="just">
              <a:buNone/>
            </a:pPr>
            <a:r>
              <a:rPr lang="fr-FR" dirty="0"/>
              <a:t>Vous êtes éducateur(</a:t>
            </a:r>
            <a:r>
              <a:rPr lang="fr-FR" dirty="0" err="1"/>
              <a:t>trice</a:t>
            </a:r>
            <a:r>
              <a:rPr lang="fr-FR" dirty="0"/>
              <a:t>) en foyer de groupe pour adolescentes au centre jeunesse.  Mélanie a tenu des propos suicidaires durant la soirée.  Vous savez qu’elle a l’habitude de tenir des propos suicidaires lorsqu’elle vit des difficultés.  Il s’agit d’ailleurs d’une des raisons de son placement au foyer de groupe qu’elle dit vouloir quitter rapidement pour retourner dans sa famille qui est importante pour elle. Pour y arriver, elle doit cesser de tenir des propos suicidaires, mais c’est une très mauvaise habitude qu’elle a développée depuis quelques années. Elle sait que ce comportement n’est pas bon pour elle.</a:t>
            </a:r>
          </a:p>
        </p:txBody>
      </p:sp>
    </p:spTree>
    <p:extLst>
      <p:ext uri="{BB962C8B-B14F-4D97-AF65-F5344CB8AC3E}">
        <p14:creationId xmlns:p14="http://schemas.microsoft.com/office/powerpoint/2010/main" val="2794847350"/>
      </p:ext>
    </p:extLst>
  </p:cSld>
  <p:clrMapOvr>
    <a:masterClrMapping/>
  </p:clrMapOvr>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{83DD9779-645F-5E4F-8A87-D25C43A8691D}tf10001120</Template>
  <TotalTime>14861</TotalTime>
  <Words>3445</Words>
  <Application>Microsoft Macintosh PowerPoint</Application>
  <PresentationFormat>Affichage à l'écran (4:3)</PresentationFormat>
  <Paragraphs>120</Paragraphs>
  <Slides>36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36</vt:i4>
      </vt:variant>
    </vt:vector>
  </HeadingPairs>
  <TitlesOfParts>
    <vt:vector size="43" baseType="lpstr">
      <vt:lpstr>Arial</vt:lpstr>
      <vt:lpstr>Calibri</vt:lpstr>
      <vt:lpstr>Franklin Gothic Book</vt:lpstr>
      <vt:lpstr>Times New Roman</vt:lpstr>
      <vt:lpstr>Verdana</vt:lpstr>
      <vt:lpstr>Wingdings 2</vt:lpstr>
      <vt:lpstr>Technique</vt:lpstr>
      <vt:lpstr>LES TECHNIQUES  DE REDL ET WINEMAN</vt:lpstr>
      <vt:lpstr>OBJECTIF</vt:lpstr>
      <vt:lpstr>ÉLISABETH</vt:lpstr>
      <vt:lpstr>ÉLISABETH</vt:lpstr>
      <vt:lpstr>MICHAËL</vt:lpstr>
      <vt:lpstr>MICHAËL</vt:lpstr>
      <vt:lpstr>ÉRIC</vt:lpstr>
      <vt:lpstr>ÉRIC</vt:lpstr>
      <vt:lpstr>MÉLANIE</vt:lpstr>
      <vt:lpstr>MÉLANIE</vt:lpstr>
      <vt:lpstr>MARIE</vt:lpstr>
      <vt:lpstr>MARIE</vt:lpstr>
      <vt:lpstr>LUCAS</vt:lpstr>
      <vt:lpstr>LUCAS</vt:lpstr>
      <vt:lpstr>GABRIEL</vt:lpstr>
      <vt:lpstr>GABRIEL</vt:lpstr>
      <vt:lpstr>MADAME CARRIER</vt:lpstr>
      <vt:lpstr>MADAME CARRIER</vt:lpstr>
      <vt:lpstr>TERRY</vt:lpstr>
      <vt:lpstr>TERRY</vt:lpstr>
      <vt:lpstr>JULIE</vt:lpstr>
      <vt:lpstr>JULIE</vt:lpstr>
      <vt:lpstr>CARL</vt:lpstr>
      <vt:lpstr>CARL</vt:lpstr>
      <vt:lpstr>ANTHONY ET STEEVE</vt:lpstr>
      <vt:lpstr>ANTHONY ET STEEVE</vt:lpstr>
      <vt:lpstr>DYLAN</vt:lpstr>
      <vt:lpstr>DYLAN</vt:lpstr>
      <vt:lpstr>ALEXANDRE</vt:lpstr>
      <vt:lpstr>ALEXANDRE</vt:lpstr>
      <vt:lpstr>JADE</vt:lpstr>
      <vt:lpstr>JADE</vt:lpstr>
      <vt:lpstr>JEAN-THOMAS</vt:lpstr>
      <vt:lpstr>JEAN-THOMAS</vt:lpstr>
      <vt:lpstr>MAUDE ET JUSTIN</vt:lpstr>
      <vt:lpstr>MAUDE ET JUSTIN</vt:lpstr>
    </vt:vector>
  </TitlesOfParts>
  <Company>Collège Mérici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TECHNIQUES DE REDL ET WINEMAN</dc:title>
  <dc:creator>jcarrier</dc:creator>
  <cp:lastModifiedBy>Chantal Arbour</cp:lastModifiedBy>
  <cp:revision>265</cp:revision>
  <cp:lastPrinted>2020-11-03T22:05:49Z</cp:lastPrinted>
  <dcterms:created xsi:type="dcterms:W3CDTF">2010-12-13T01:10:49Z</dcterms:created>
  <dcterms:modified xsi:type="dcterms:W3CDTF">2021-11-03T00:14:23Z</dcterms:modified>
</cp:coreProperties>
</file>