
<file path=[Content_Types].xml><?xml version="1.0" encoding="utf-8"?>
<Types xmlns="http://schemas.openxmlformats.org/package/2006/content-types">
  <Override PartName="/ppt/diagrams/layout2.xml" ContentType="application/vnd.openxmlformats-officedocument.drawingml.diagramLayout+xml"/>
  <Default Extension="bin" ContentType="application/vnd.openxmlformats-officedocument.presentationml.printerSettings"/>
  <Override PartName="/ppt/slides/slide14.xml" ContentType="application/vnd.openxmlformats-officedocument.presentationml.slide+xml"/>
  <Override PartName="/ppt/diagrams/data5.xml" ContentType="application/vnd.openxmlformats-officedocument.drawingml.diagramData+xml"/>
  <Default Extension="rels" ContentType="application/vnd.openxmlformats-package.relationships+xml"/>
  <Override PartName="/ppt/diagrams/quickStyle5.xml" ContentType="application/vnd.openxmlformats-officedocument.drawingml.diagramStyle+xml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diagrams/quickStyle4.xml" ContentType="application/vnd.openxmlformats-officedocument.drawingml.diagramStyl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diagrams/drawing6.xml" ContentType="application/vnd.ms-office.drawingml.diagramDrawing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diagrams/data3.xml" ContentType="application/vnd.openxmlformats-officedocument.drawingml.diagramData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diagrams/colors6.xml" ContentType="application/vnd.openxmlformats-officedocument.drawingml.diagramColors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drawing5.xml" ContentType="application/vnd.ms-office.drawingml.diagramDrawing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diagrams/layout6.xml" ContentType="application/vnd.openxmlformats-officedocument.drawingml.diagramLayout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diagrams/colors5.xml" ContentType="application/vnd.openxmlformats-officedocument.drawingml.diagramColors+xml"/>
  <Override PartName="/ppt/diagrams/quickStyle2.xml" ContentType="application/vnd.openxmlformats-officedocument.drawingml.diagramStyl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diagrams/drawing4.xml" ContentType="application/vnd.ms-office.drawingml.diagramDrawing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diagrams/layout5.xml" ContentType="application/vnd.openxmlformats-officedocument.drawingml.diagramLayout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ppt/diagrams/colors4.xml" ContentType="application/vnd.openxmlformats-officedocument.drawingml.diagramColors+xml"/>
  <Override PartName="/docProps/app.xml" ContentType="application/vnd.openxmlformats-officedocument.extended-properties+xml"/>
  <Override PartName="/ppt/diagrams/quickStyle1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diagrams/drawing3.xml" ContentType="application/vnd.ms-office.drawingml.diagramDrawing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diagrams/colors3.xml" ContentType="application/vnd.openxmlformats-officedocument.drawingml.diagramColors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diagrams/drawing2.xml" ContentType="application/vnd.ms-office.drawingml.diagramDrawing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slides/slide15.xml" ContentType="application/vnd.openxmlformats-officedocument.presentationml.slide+xml"/>
  <Default Extension="tiff" ContentType="image/tiff"/>
  <Override PartName="/ppt/diagrams/quickStyle6.xml" ContentType="application/vnd.openxmlformats-officedocument.drawingml.diagramStyle+xml"/>
  <Override PartName="/ppt/diagrams/colors2.xml" ContentType="application/vnd.openxmlformats-officedocument.drawingml.diagramColors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autoCompressPictures="0">
  <p:sldMasterIdLst>
    <p:sldMasterId id="2147483648" r:id="rId1"/>
  </p:sldMasterIdLst>
  <p:handoutMasterIdLst>
    <p:handoutMasterId r:id="rId46"/>
  </p:handoutMasterIdLst>
  <p:sldIdLst>
    <p:sldId id="256" r:id="rId2"/>
    <p:sldId id="292" r:id="rId3"/>
    <p:sldId id="294" r:id="rId4"/>
    <p:sldId id="297" r:id="rId5"/>
    <p:sldId id="271" r:id="rId6"/>
    <p:sldId id="298" r:id="rId7"/>
    <p:sldId id="307" r:id="rId8"/>
    <p:sldId id="279" r:id="rId9"/>
    <p:sldId id="270" r:id="rId10"/>
    <p:sldId id="281" r:id="rId11"/>
    <p:sldId id="282" r:id="rId12"/>
    <p:sldId id="284" r:id="rId13"/>
    <p:sldId id="283" r:id="rId14"/>
    <p:sldId id="286" r:id="rId15"/>
    <p:sldId id="285" r:id="rId16"/>
    <p:sldId id="306" r:id="rId17"/>
    <p:sldId id="277" r:id="rId18"/>
    <p:sldId id="258" r:id="rId19"/>
    <p:sldId id="259" r:id="rId20"/>
    <p:sldId id="265" r:id="rId21"/>
    <p:sldId id="262" r:id="rId22"/>
    <p:sldId id="261" r:id="rId23"/>
    <p:sldId id="264" r:id="rId24"/>
    <p:sldId id="257" r:id="rId25"/>
    <p:sldId id="266" r:id="rId26"/>
    <p:sldId id="267" r:id="rId27"/>
    <p:sldId id="268" r:id="rId28"/>
    <p:sldId id="303" r:id="rId29"/>
    <p:sldId id="278" r:id="rId30"/>
    <p:sldId id="305" r:id="rId31"/>
    <p:sldId id="288" r:id="rId32"/>
    <p:sldId id="304" r:id="rId33"/>
    <p:sldId id="289" r:id="rId34"/>
    <p:sldId id="290" r:id="rId35"/>
    <p:sldId id="300" r:id="rId36"/>
    <p:sldId id="302" r:id="rId37"/>
    <p:sldId id="301" r:id="rId38"/>
    <p:sldId id="274" r:id="rId39"/>
    <p:sldId id="299" r:id="rId40"/>
    <p:sldId id="273" r:id="rId41"/>
    <p:sldId id="272" r:id="rId42"/>
    <p:sldId id="293" r:id="rId43"/>
    <p:sldId id="291" r:id="rId44"/>
    <p:sldId id="28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9727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-120" y="-6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A2D337-E9B6-4544-B728-54B951C3268B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5186A6AA-36D1-7444-B3DB-92DA8F5FA42B}">
      <dgm:prSet phldrT="[Texte]"/>
      <dgm:spPr/>
      <dgm:t>
        <a:bodyPr/>
        <a:lstStyle/>
        <a:p>
          <a:r>
            <a:rPr lang="fr-FR" dirty="0"/>
            <a:t>Intervenant</a:t>
          </a:r>
        </a:p>
      </dgm:t>
    </dgm:pt>
    <dgm:pt modelId="{9EF0113C-7677-7347-8DF7-3DA6FDBFCF5D}" type="parTrans" cxnId="{6E03CBE6-76C8-3E46-8D52-9F7AE94EA333}">
      <dgm:prSet/>
      <dgm:spPr/>
      <dgm:t>
        <a:bodyPr/>
        <a:lstStyle/>
        <a:p>
          <a:endParaRPr lang="fr-FR"/>
        </a:p>
      </dgm:t>
    </dgm:pt>
    <dgm:pt modelId="{8C6243D7-48DC-464E-BBA3-39B949491B3F}" type="sibTrans" cxnId="{6E03CBE6-76C8-3E46-8D52-9F7AE94EA333}">
      <dgm:prSet/>
      <dgm:spPr/>
      <dgm:t>
        <a:bodyPr/>
        <a:lstStyle/>
        <a:p>
          <a:endParaRPr lang="fr-FR"/>
        </a:p>
      </dgm:t>
    </dgm:pt>
    <dgm:pt modelId="{2F8BB354-FF8F-B545-87CF-8D26163BC7B7}">
      <dgm:prSet phldrT="[Texte]"/>
      <dgm:spPr/>
      <dgm:t>
        <a:bodyPr/>
        <a:lstStyle/>
        <a:p>
          <a:r>
            <a:rPr lang="fr-FR" dirty="0"/>
            <a:t>Client </a:t>
          </a:r>
        </a:p>
      </dgm:t>
    </dgm:pt>
    <dgm:pt modelId="{745EBC92-7E78-FF48-A7B3-045E736C5141}" type="parTrans" cxnId="{E54D70E7-ADCA-A943-B677-7275E84F593E}">
      <dgm:prSet/>
      <dgm:spPr/>
      <dgm:t>
        <a:bodyPr/>
        <a:lstStyle/>
        <a:p>
          <a:endParaRPr lang="fr-FR"/>
        </a:p>
      </dgm:t>
    </dgm:pt>
    <dgm:pt modelId="{D88E6C0F-EE11-9941-9C69-7D32033858CC}" type="sibTrans" cxnId="{E54D70E7-ADCA-A943-B677-7275E84F593E}">
      <dgm:prSet/>
      <dgm:spPr/>
      <dgm:t>
        <a:bodyPr/>
        <a:lstStyle/>
        <a:p>
          <a:endParaRPr lang="fr-FR"/>
        </a:p>
      </dgm:t>
    </dgm:pt>
    <dgm:pt modelId="{64AF0BA1-79DF-0547-AD74-7FE6E1D3DCE0}">
      <dgm:prSet phldrT="[Texte]"/>
      <dgm:spPr/>
      <dgm:t>
        <a:bodyPr/>
        <a:lstStyle/>
        <a:p>
          <a:r>
            <a:rPr lang="fr-FR" dirty="0"/>
            <a:t>Cirque</a:t>
          </a:r>
        </a:p>
        <a:p>
          <a:r>
            <a:rPr lang="fr-FR" dirty="0"/>
            <a:t>Robots</a:t>
          </a:r>
        </a:p>
        <a:p>
          <a:r>
            <a:rPr lang="fr-FR" dirty="0"/>
            <a:t>Cheval</a:t>
          </a:r>
        </a:p>
        <a:p>
          <a:r>
            <a:rPr lang="fr-FR" dirty="0"/>
            <a:t>Etc.</a:t>
          </a:r>
        </a:p>
      </dgm:t>
    </dgm:pt>
    <dgm:pt modelId="{AAFB7248-12AB-CC47-877A-F49F3312E246}" type="parTrans" cxnId="{B0F4351B-E55C-A74B-93B7-553EDE5B0209}">
      <dgm:prSet/>
      <dgm:spPr/>
      <dgm:t>
        <a:bodyPr/>
        <a:lstStyle/>
        <a:p>
          <a:endParaRPr lang="fr-FR"/>
        </a:p>
      </dgm:t>
    </dgm:pt>
    <dgm:pt modelId="{E908AA4B-9855-1642-A593-A7E390E1308E}" type="sibTrans" cxnId="{B0F4351B-E55C-A74B-93B7-553EDE5B0209}">
      <dgm:prSet/>
      <dgm:spPr/>
      <dgm:t>
        <a:bodyPr/>
        <a:lstStyle/>
        <a:p>
          <a:endParaRPr lang="fr-FR"/>
        </a:p>
      </dgm:t>
    </dgm:pt>
    <dgm:pt modelId="{B48FC587-40CB-0C4C-AEBF-F584E07F12C6}" type="pres">
      <dgm:prSet presAssocID="{84A2D337-E9B6-4544-B728-54B951C3268B}" presName="compositeShape" presStyleCnt="0">
        <dgm:presLayoutVars>
          <dgm:chMax val="7"/>
          <dgm:dir/>
          <dgm:resizeHandles val="exact"/>
        </dgm:presLayoutVars>
      </dgm:prSet>
      <dgm:spPr/>
    </dgm:pt>
    <dgm:pt modelId="{5202CE02-A90E-DF44-8682-1FF563FE9517}" type="pres">
      <dgm:prSet presAssocID="{5186A6AA-36D1-7444-B3DB-92DA8F5FA42B}" presName="circ1" presStyleLbl="vennNode1" presStyleIdx="0" presStyleCnt="3" custLinFactNeighborX="-38184" custLinFactNeighborY="69231"/>
      <dgm:spPr/>
      <dgm:t>
        <a:bodyPr/>
        <a:lstStyle/>
        <a:p>
          <a:endParaRPr lang="fr-CA"/>
        </a:p>
      </dgm:t>
    </dgm:pt>
    <dgm:pt modelId="{86D28C40-EB25-6542-822D-C5CBF29CEBE2}" type="pres">
      <dgm:prSet presAssocID="{5186A6AA-36D1-7444-B3DB-92DA8F5FA42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3F4CAF0-B2D7-6244-A25D-B57F2479B198}" type="pres">
      <dgm:prSet presAssocID="{2F8BB354-FF8F-B545-87CF-8D26163BC7B7}" presName="circ2" presStyleLbl="vennNode1" presStyleIdx="1" presStyleCnt="3" custLinFactNeighborX="6641" custLinFactNeighborY="2083"/>
      <dgm:spPr/>
      <dgm:t>
        <a:bodyPr/>
        <a:lstStyle/>
        <a:p>
          <a:endParaRPr lang="fr-CA"/>
        </a:p>
      </dgm:t>
    </dgm:pt>
    <dgm:pt modelId="{CD2AF530-FB2E-684A-9257-7E4179933E7C}" type="pres">
      <dgm:prSet presAssocID="{2F8BB354-FF8F-B545-87CF-8D26163BC7B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AB53257-414A-174F-B60A-7F634FFA40D4}" type="pres">
      <dgm:prSet presAssocID="{64AF0BA1-79DF-0547-AD74-7FE6E1D3DCE0}" presName="circ3" presStyleLbl="vennNode1" presStyleIdx="2" presStyleCnt="3" custLinFactNeighborX="32534" custLinFactNeighborY="-50640"/>
      <dgm:spPr/>
      <dgm:t>
        <a:bodyPr/>
        <a:lstStyle/>
        <a:p>
          <a:endParaRPr lang="fr-CA"/>
        </a:p>
      </dgm:t>
    </dgm:pt>
    <dgm:pt modelId="{9763409F-97BB-3B43-ACD0-9295DE7A280E}" type="pres">
      <dgm:prSet presAssocID="{64AF0BA1-79DF-0547-AD74-7FE6E1D3DCE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4EA214C3-9382-7742-B8AD-C493D1D940A7}" type="presOf" srcId="{84A2D337-E9B6-4544-B728-54B951C3268B}" destId="{B48FC587-40CB-0C4C-AEBF-F584E07F12C6}" srcOrd="0" destOrd="0" presId="urn:microsoft.com/office/officeart/2005/8/layout/venn1"/>
    <dgm:cxn modelId="{56543DEC-8E03-E24B-9A04-056D7F82969C}" type="presOf" srcId="{2F8BB354-FF8F-B545-87CF-8D26163BC7B7}" destId="{73F4CAF0-B2D7-6244-A25D-B57F2479B198}" srcOrd="0" destOrd="0" presId="urn:microsoft.com/office/officeart/2005/8/layout/venn1"/>
    <dgm:cxn modelId="{B0F4351B-E55C-A74B-93B7-553EDE5B0209}" srcId="{84A2D337-E9B6-4544-B728-54B951C3268B}" destId="{64AF0BA1-79DF-0547-AD74-7FE6E1D3DCE0}" srcOrd="2" destOrd="0" parTransId="{AAFB7248-12AB-CC47-877A-F49F3312E246}" sibTransId="{E908AA4B-9855-1642-A593-A7E390E1308E}"/>
    <dgm:cxn modelId="{FACC7FD6-2748-3041-83F2-3F9EC90E1802}" type="presOf" srcId="{2F8BB354-FF8F-B545-87CF-8D26163BC7B7}" destId="{CD2AF530-FB2E-684A-9257-7E4179933E7C}" srcOrd="1" destOrd="0" presId="urn:microsoft.com/office/officeart/2005/8/layout/venn1"/>
    <dgm:cxn modelId="{1992929B-A585-B343-BD43-5F4F3C58B249}" type="presOf" srcId="{64AF0BA1-79DF-0547-AD74-7FE6E1D3DCE0}" destId="{9AB53257-414A-174F-B60A-7F634FFA40D4}" srcOrd="0" destOrd="0" presId="urn:microsoft.com/office/officeart/2005/8/layout/venn1"/>
    <dgm:cxn modelId="{CEA73A55-FEBE-9542-ACD7-825CB1947000}" type="presOf" srcId="{5186A6AA-36D1-7444-B3DB-92DA8F5FA42B}" destId="{5202CE02-A90E-DF44-8682-1FF563FE9517}" srcOrd="0" destOrd="0" presId="urn:microsoft.com/office/officeart/2005/8/layout/venn1"/>
    <dgm:cxn modelId="{A3F65934-B681-6F47-8717-26CC839E0161}" type="presOf" srcId="{64AF0BA1-79DF-0547-AD74-7FE6E1D3DCE0}" destId="{9763409F-97BB-3B43-ACD0-9295DE7A280E}" srcOrd="1" destOrd="0" presId="urn:microsoft.com/office/officeart/2005/8/layout/venn1"/>
    <dgm:cxn modelId="{3A99EA1A-D67D-3C44-BEF4-70C32BC20D31}" type="presOf" srcId="{5186A6AA-36D1-7444-B3DB-92DA8F5FA42B}" destId="{86D28C40-EB25-6542-822D-C5CBF29CEBE2}" srcOrd="1" destOrd="0" presId="urn:microsoft.com/office/officeart/2005/8/layout/venn1"/>
    <dgm:cxn modelId="{E54D70E7-ADCA-A943-B677-7275E84F593E}" srcId="{84A2D337-E9B6-4544-B728-54B951C3268B}" destId="{2F8BB354-FF8F-B545-87CF-8D26163BC7B7}" srcOrd="1" destOrd="0" parTransId="{745EBC92-7E78-FF48-A7B3-045E736C5141}" sibTransId="{D88E6C0F-EE11-9941-9C69-7D32033858CC}"/>
    <dgm:cxn modelId="{6E03CBE6-76C8-3E46-8D52-9F7AE94EA333}" srcId="{84A2D337-E9B6-4544-B728-54B951C3268B}" destId="{5186A6AA-36D1-7444-B3DB-92DA8F5FA42B}" srcOrd="0" destOrd="0" parTransId="{9EF0113C-7677-7347-8DF7-3DA6FDBFCF5D}" sibTransId="{8C6243D7-48DC-464E-BBA3-39B949491B3F}"/>
    <dgm:cxn modelId="{E4F58F92-2161-8141-8305-4F5BAF8C3C0D}" type="presParOf" srcId="{B48FC587-40CB-0C4C-AEBF-F584E07F12C6}" destId="{5202CE02-A90E-DF44-8682-1FF563FE9517}" srcOrd="0" destOrd="0" presId="urn:microsoft.com/office/officeart/2005/8/layout/venn1"/>
    <dgm:cxn modelId="{5ED71042-7394-7541-B928-2DDA689FCF21}" type="presParOf" srcId="{B48FC587-40CB-0C4C-AEBF-F584E07F12C6}" destId="{86D28C40-EB25-6542-822D-C5CBF29CEBE2}" srcOrd="1" destOrd="0" presId="urn:microsoft.com/office/officeart/2005/8/layout/venn1"/>
    <dgm:cxn modelId="{C45A759A-C085-DA42-A0D8-55DC32FA412D}" type="presParOf" srcId="{B48FC587-40CB-0C4C-AEBF-F584E07F12C6}" destId="{73F4CAF0-B2D7-6244-A25D-B57F2479B198}" srcOrd="2" destOrd="0" presId="urn:microsoft.com/office/officeart/2005/8/layout/venn1"/>
    <dgm:cxn modelId="{1F5B7ED3-2D88-B843-8C32-F3CEFFA84F09}" type="presParOf" srcId="{B48FC587-40CB-0C4C-AEBF-F584E07F12C6}" destId="{CD2AF530-FB2E-684A-9257-7E4179933E7C}" srcOrd="3" destOrd="0" presId="urn:microsoft.com/office/officeart/2005/8/layout/venn1"/>
    <dgm:cxn modelId="{4D58A240-5B05-664A-84B6-F7B0C98559F4}" type="presParOf" srcId="{B48FC587-40CB-0C4C-AEBF-F584E07F12C6}" destId="{9AB53257-414A-174F-B60A-7F634FFA40D4}" srcOrd="4" destOrd="0" presId="urn:microsoft.com/office/officeart/2005/8/layout/venn1"/>
    <dgm:cxn modelId="{BDAAD5B6-78D8-3044-847B-4612212EB0EA}" type="presParOf" srcId="{B48FC587-40CB-0C4C-AEBF-F584E07F12C6}" destId="{9763409F-97BB-3B43-ACD0-9295DE7A280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04388-B5B8-A544-A4E5-9D1D9C1490A7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13A6D51-0426-6E49-9610-323760EB51D8}">
      <dgm:prSet phldrT="[Texte]"/>
      <dgm:spPr/>
      <dgm:t>
        <a:bodyPr/>
        <a:lstStyle/>
        <a:p>
          <a:r>
            <a:rPr lang="fr-CA" dirty="0" smtClean="0"/>
            <a:t>ROBOT</a:t>
          </a:r>
          <a:endParaRPr lang="fr-CA" dirty="0"/>
        </a:p>
      </dgm:t>
    </dgm:pt>
    <dgm:pt modelId="{08CD3449-98E1-CC46-9BFD-31E5C2F26A96}" type="parTrans" cxnId="{296ED9A1-9D93-514C-8CDB-6777E3CDF907}">
      <dgm:prSet/>
      <dgm:spPr/>
      <dgm:t>
        <a:bodyPr/>
        <a:lstStyle/>
        <a:p>
          <a:endParaRPr lang="fr-CA"/>
        </a:p>
      </dgm:t>
    </dgm:pt>
    <dgm:pt modelId="{B6EE51C8-BB63-BA4A-8365-5C1A73DEAF04}" type="sibTrans" cxnId="{296ED9A1-9D93-514C-8CDB-6777E3CDF907}">
      <dgm:prSet/>
      <dgm:spPr/>
      <dgm:t>
        <a:bodyPr/>
        <a:lstStyle/>
        <a:p>
          <a:endParaRPr lang="fr-CA"/>
        </a:p>
      </dgm:t>
    </dgm:pt>
    <dgm:pt modelId="{6ACBF80F-5E70-6D41-B2D9-3FB7041BDC90}">
      <dgm:prSet phldrT="[Texte]"/>
      <dgm:spPr/>
      <dgm:t>
        <a:bodyPr/>
        <a:lstStyle/>
        <a:p>
          <a:r>
            <a:rPr lang="fr-CA" dirty="0"/>
            <a:t>INTERVENANT</a:t>
          </a:r>
        </a:p>
      </dgm:t>
    </dgm:pt>
    <dgm:pt modelId="{A2E461C0-9D2B-544C-BEB7-831E0B68B36E}" type="parTrans" cxnId="{DC91663E-0463-B94C-9AA5-E1806391C7BD}">
      <dgm:prSet/>
      <dgm:spPr/>
      <dgm:t>
        <a:bodyPr/>
        <a:lstStyle/>
        <a:p>
          <a:endParaRPr lang="fr-CA"/>
        </a:p>
      </dgm:t>
    </dgm:pt>
    <dgm:pt modelId="{4E776A0A-ECB7-F742-B859-EC54E45AFDF2}" type="sibTrans" cxnId="{DC91663E-0463-B94C-9AA5-E1806391C7BD}">
      <dgm:prSet/>
      <dgm:spPr/>
      <dgm:t>
        <a:bodyPr/>
        <a:lstStyle/>
        <a:p>
          <a:endParaRPr lang="fr-CA"/>
        </a:p>
      </dgm:t>
    </dgm:pt>
    <dgm:pt modelId="{BD412205-7C22-7249-9B49-C456A3515EA4}">
      <dgm:prSet phldrT="[Texte]"/>
      <dgm:spPr/>
      <dgm:t>
        <a:bodyPr/>
        <a:lstStyle/>
        <a:p>
          <a:r>
            <a:rPr lang="fr-CA" dirty="0"/>
            <a:t>CLIENT</a:t>
          </a:r>
        </a:p>
      </dgm:t>
    </dgm:pt>
    <dgm:pt modelId="{EA7891E8-9B55-F04C-841C-14122806A5DE}" type="parTrans" cxnId="{6E12D867-A153-D04E-9C97-361E9B54565A}">
      <dgm:prSet/>
      <dgm:spPr/>
      <dgm:t>
        <a:bodyPr/>
        <a:lstStyle/>
        <a:p>
          <a:endParaRPr lang="fr-CA"/>
        </a:p>
      </dgm:t>
    </dgm:pt>
    <dgm:pt modelId="{08CF4A18-A569-EF48-A311-7911B69F8862}" type="sibTrans" cxnId="{6E12D867-A153-D04E-9C97-361E9B54565A}">
      <dgm:prSet/>
      <dgm:spPr/>
      <dgm:t>
        <a:bodyPr/>
        <a:lstStyle/>
        <a:p>
          <a:endParaRPr lang="fr-CA"/>
        </a:p>
      </dgm:t>
    </dgm:pt>
    <dgm:pt modelId="{939A0D6D-6852-474B-AC64-744AB391FB39}" type="pres">
      <dgm:prSet presAssocID="{B9904388-B5B8-A544-A4E5-9D1D9C1490A7}" presName="compositeShape" presStyleCnt="0">
        <dgm:presLayoutVars>
          <dgm:chMax val="7"/>
          <dgm:dir/>
          <dgm:resizeHandles val="exact"/>
        </dgm:presLayoutVars>
      </dgm:prSet>
      <dgm:spPr/>
    </dgm:pt>
    <dgm:pt modelId="{608DFDE5-CA46-BA44-A102-1DF369323B83}" type="pres">
      <dgm:prSet presAssocID="{D13A6D51-0426-6E49-9610-323760EB51D8}" presName="circ1" presStyleLbl="vennNode1" presStyleIdx="0" presStyleCnt="3"/>
      <dgm:spPr/>
      <dgm:t>
        <a:bodyPr/>
        <a:lstStyle/>
        <a:p>
          <a:endParaRPr lang="fr-CA"/>
        </a:p>
      </dgm:t>
    </dgm:pt>
    <dgm:pt modelId="{4038C121-3889-1745-A8F7-F73F571AF2E9}" type="pres">
      <dgm:prSet presAssocID="{D13A6D51-0426-6E49-9610-323760EB51D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B59002A-3B42-E04A-BA6A-DAD16C356FF2}" type="pres">
      <dgm:prSet presAssocID="{6ACBF80F-5E70-6D41-B2D9-3FB7041BDC90}" presName="circ2" presStyleLbl="vennNode1" presStyleIdx="1" presStyleCnt="3"/>
      <dgm:spPr/>
      <dgm:t>
        <a:bodyPr/>
        <a:lstStyle/>
        <a:p>
          <a:endParaRPr lang="fr-CA"/>
        </a:p>
      </dgm:t>
    </dgm:pt>
    <dgm:pt modelId="{545FAB1C-1267-8341-9D8E-2EDBA32E6006}" type="pres">
      <dgm:prSet presAssocID="{6ACBF80F-5E70-6D41-B2D9-3FB7041BDC9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5B3B4D9-8625-4144-8878-561178362541}" type="pres">
      <dgm:prSet presAssocID="{BD412205-7C22-7249-9B49-C456A3515EA4}" presName="circ3" presStyleLbl="vennNode1" presStyleIdx="2" presStyleCnt="3"/>
      <dgm:spPr/>
      <dgm:t>
        <a:bodyPr/>
        <a:lstStyle/>
        <a:p>
          <a:endParaRPr lang="fr-CA"/>
        </a:p>
      </dgm:t>
    </dgm:pt>
    <dgm:pt modelId="{418F2B4E-BC72-2747-B27C-3C32D49B9AE6}" type="pres">
      <dgm:prSet presAssocID="{BD412205-7C22-7249-9B49-C456A3515EA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C91663E-0463-B94C-9AA5-E1806391C7BD}" srcId="{B9904388-B5B8-A544-A4E5-9D1D9C1490A7}" destId="{6ACBF80F-5E70-6D41-B2D9-3FB7041BDC90}" srcOrd="1" destOrd="0" parTransId="{A2E461C0-9D2B-544C-BEB7-831E0B68B36E}" sibTransId="{4E776A0A-ECB7-F742-B859-EC54E45AFDF2}"/>
    <dgm:cxn modelId="{91D9CC07-4D19-4019-84F8-353A5FF590B3}" type="presOf" srcId="{B9904388-B5B8-A544-A4E5-9D1D9C1490A7}" destId="{939A0D6D-6852-474B-AC64-744AB391FB39}" srcOrd="0" destOrd="0" presId="urn:microsoft.com/office/officeart/2005/8/layout/venn1"/>
    <dgm:cxn modelId="{003A2CCA-68D2-44B9-AE2B-1617E5598028}" type="presOf" srcId="{6ACBF80F-5E70-6D41-B2D9-3FB7041BDC90}" destId="{AB59002A-3B42-E04A-BA6A-DAD16C356FF2}" srcOrd="0" destOrd="0" presId="urn:microsoft.com/office/officeart/2005/8/layout/venn1"/>
    <dgm:cxn modelId="{491D679D-1E93-49B9-8957-3567504F773B}" type="presOf" srcId="{BD412205-7C22-7249-9B49-C456A3515EA4}" destId="{B5B3B4D9-8625-4144-8878-561178362541}" srcOrd="0" destOrd="0" presId="urn:microsoft.com/office/officeart/2005/8/layout/venn1"/>
    <dgm:cxn modelId="{296ED9A1-9D93-514C-8CDB-6777E3CDF907}" srcId="{B9904388-B5B8-A544-A4E5-9D1D9C1490A7}" destId="{D13A6D51-0426-6E49-9610-323760EB51D8}" srcOrd="0" destOrd="0" parTransId="{08CD3449-98E1-CC46-9BFD-31E5C2F26A96}" sibTransId="{B6EE51C8-BB63-BA4A-8365-5C1A73DEAF04}"/>
    <dgm:cxn modelId="{2E962054-0AD6-4780-92BF-869B75812AA1}" type="presOf" srcId="{BD412205-7C22-7249-9B49-C456A3515EA4}" destId="{418F2B4E-BC72-2747-B27C-3C32D49B9AE6}" srcOrd="1" destOrd="0" presId="urn:microsoft.com/office/officeart/2005/8/layout/venn1"/>
    <dgm:cxn modelId="{FA54730A-2440-4E9B-B2EA-C4B9031480CC}" type="presOf" srcId="{D13A6D51-0426-6E49-9610-323760EB51D8}" destId="{608DFDE5-CA46-BA44-A102-1DF369323B83}" srcOrd="0" destOrd="0" presId="urn:microsoft.com/office/officeart/2005/8/layout/venn1"/>
    <dgm:cxn modelId="{6E12D867-A153-D04E-9C97-361E9B54565A}" srcId="{B9904388-B5B8-A544-A4E5-9D1D9C1490A7}" destId="{BD412205-7C22-7249-9B49-C456A3515EA4}" srcOrd="2" destOrd="0" parTransId="{EA7891E8-9B55-F04C-841C-14122806A5DE}" sibTransId="{08CF4A18-A569-EF48-A311-7911B69F8862}"/>
    <dgm:cxn modelId="{863688F5-8D9F-49A2-A49E-36D3D613903B}" type="presOf" srcId="{D13A6D51-0426-6E49-9610-323760EB51D8}" destId="{4038C121-3889-1745-A8F7-F73F571AF2E9}" srcOrd="1" destOrd="0" presId="urn:microsoft.com/office/officeart/2005/8/layout/venn1"/>
    <dgm:cxn modelId="{AFCA7983-473E-4985-B8E9-A7FAAB5F2A01}" type="presOf" srcId="{6ACBF80F-5E70-6D41-B2D9-3FB7041BDC90}" destId="{545FAB1C-1267-8341-9D8E-2EDBA32E6006}" srcOrd="1" destOrd="0" presId="urn:microsoft.com/office/officeart/2005/8/layout/venn1"/>
    <dgm:cxn modelId="{8A543261-3F73-4931-AF0C-A4912BE217AA}" type="presParOf" srcId="{939A0D6D-6852-474B-AC64-744AB391FB39}" destId="{608DFDE5-CA46-BA44-A102-1DF369323B83}" srcOrd="0" destOrd="0" presId="urn:microsoft.com/office/officeart/2005/8/layout/venn1"/>
    <dgm:cxn modelId="{71C5FE1F-93EA-4998-8EC9-063622FBBC1B}" type="presParOf" srcId="{939A0D6D-6852-474B-AC64-744AB391FB39}" destId="{4038C121-3889-1745-A8F7-F73F571AF2E9}" srcOrd="1" destOrd="0" presId="urn:microsoft.com/office/officeart/2005/8/layout/venn1"/>
    <dgm:cxn modelId="{4DE6CC01-ACD7-43BF-A5D1-09E6A5DDB17F}" type="presParOf" srcId="{939A0D6D-6852-474B-AC64-744AB391FB39}" destId="{AB59002A-3B42-E04A-BA6A-DAD16C356FF2}" srcOrd="2" destOrd="0" presId="urn:microsoft.com/office/officeart/2005/8/layout/venn1"/>
    <dgm:cxn modelId="{4F4FD88F-F034-4546-B983-13E8D3113480}" type="presParOf" srcId="{939A0D6D-6852-474B-AC64-744AB391FB39}" destId="{545FAB1C-1267-8341-9D8E-2EDBA32E6006}" srcOrd="3" destOrd="0" presId="urn:microsoft.com/office/officeart/2005/8/layout/venn1"/>
    <dgm:cxn modelId="{2E640A00-FE24-4126-93DD-BE870F37DE39}" type="presParOf" srcId="{939A0D6D-6852-474B-AC64-744AB391FB39}" destId="{B5B3B4D9-8625-4144-8878-561178362541}" srcOrd="4" destOrd="0" presId="urn:microsoft.com/office/officeart/2005/8/layout/venn1"/>
    <dgm:cxn modelId="{045E049A-50F5-4245-9154-DE544006DED4}" type="presParOf" srcId="{939A0D6D-6852-474B-AC64-744AB391FB39}" destId="{418F2B4E-BC72-2747-B27C-3C32D49B9AE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904388-B5B8-A544-A4E5-9D1D9C1490A7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13A6D51-0426-6E49-9610-323760EB51D8}">
      <dgm:prSet phldrT="[Texte]"/>
      <dgm:spPr/>
      <dgm:t>
        <a:bodyPr/>
        <a:lstStyle/>
        <a:p>
          <a:r>
            <a:rPr lang="fr-CA" dirty="0"/>
            <a:t>ANIMAL</a:t>
          </a:r>
        </a:p>
      </dgm:t>
    </dgm:pt>
    <dgm:pt modelId="{08CD3449-98E1-CC46-9BFD-31E5C2F26A96}" type="parTrans" cxnId="{296ED9A1-9D93-514C-8CDB-6777E3CDF907}">
      <dgm:prSet/>
      <dgm:spPr/>
      <dgm:t>
        <a:bodyPr/>
        <a:lstStyle/>
        <a:p>
          <a:endParaRPr lang="fr-CA"/>
        </a:p>
      </dgm:t>
    </dgm:pt>
    <dgm:pt modelId="{B6EE51C8-BB63-BA4A-8365-5C1A73DEAF04}" type="sibTrans" cxnId="{296ED9A1-9D93-514C-8CDB-6777E3CDF907}">
      <dgm:prSet/>
      <dgm:spPr/>
      <dgm:t>
        <a:bodyPr/>
        <a:lstStyle/>
        <a:p>
          <a:endParaRPr lang="fr-CA"/>
        </a:p>
      </dgm:t>
    </dgm:pt>
    <dgm:pt modelId="{6ACBF80F-5E70-6D41-B2D9-3FB7041BDC90}">
      <dgm:prSet phldrT="[Texte]"/>
      <dgm:spPr/>
      <dgm:t>
        <a:bodyPr/>
        <a:lstStyle/>
        <a:p>
          <a:r>
            <a:rPr lang="fr-CA" dirty="0"/>
            <a:t>INTERVENANT</a:t>
          </a:r>
        </a:p>
      </dgm:t>
    </dgm:pt>
    <dgm:pt modelId="{A2E461C0-9D2B-544C-BEB7-831E0B68B36E}" type="parTrans" cxnId="{DC91663E-0463-B94C-9AA5-E1806391C7BD}">
      <dgm:prSet/>
      <dgm:spPr/>
      <dgm:t>
        <a:bodyPr/>
        <a:lstStyle/>
        <a:p>
          <a:endParaRPr lang="fr-CA"/>
        </a:p>
      </dgm:t>
    </dgm:pt>
    <dgm:pt modelId="{4E776A0A-ECB7-F742-B859-EC54E45AFDF2}" type="sibTrans" cxnId="{DC91663E-0463-B94C-9AA5-E1806391C7BD}">
      <dgm:prSet/>
      <dgm:spPr/>
      <dgm:t>
        <a:bodyPr/>
        <a:lstStyle/>
        <a:p>
          <a:endParaRPr lang="fr-CA"/>
        </a:p>
      </dgm:t>
    </dgm:pt>
    <dgm:pt modelId="{BD412205-7C22-7249-9B49-C456A3515EA4}">
      <dgm:prSet phldrT="[Texte]"/>
      <dgm:spPr/>
      <dgm:t>
        <a:bodyPr/>
        <a:lstStyle/>
        <a:p>
          <a:r>
            <a:rPr lang="fr-CA" dirty="0"/>
            <a:t>CLIENT</a:t>
          </a:r>
        </a:p>
      </dgm:t>
    </dgm:pt>
    <dgm:pt modelId="{EA7891E8-9B55-F04C-841C-14122806A5DE}" type="parTrans" cxnId="{6E12D867-A153-D04E-9C97-361E9B54565A}">
      <dgm:prSet/>
      <dgm:spPr/>
      <dgm:t>
        <a:bodyPr/>
        <a:lstStyle/>
        <a:p>
          <a:endParaRPr lang="fr-CA"/>
        </a:p>
      </dgm:t>
    </dgm:pt>
    <dgm:pt modelId="{08CF4A18-A569-EF48-A311-7911B69F8862}" type="sibTrans" cxnId="{6E12D867-A153-D04E-9C97-361E9B54565A}">
      <dgm:prSet/>
      <dgm:spPr/>
      <dgm:t>
        <a:bodyPr/>
        <a:lstStyle/>
        <a:p>
          <a:endParaRPr lang="fr-CA"/>
        </a:p>
      </dgm:t>
    </dgm:pt>
    <dgm:pt modelId="{939A0D6D-6852-474B-AC64-744AB391FB39}" type="pres">
      <dgm:prSet presAssocID="{B9904388-B5B8-A544-A4E5-9D1D9C1490A7}" presName="compositeShape" presStyleCnt="0">
        <dgm:presLayoutVars>
          <dgm:chMax val="7"/>
          <dgm:dir/>
          <dgm:resizeHandles val="exact"/>
        </dgm:presLayoutVars>
      </dgm:prSet>
      <dgm:spPr/>
    </dgm:pt>
    <dgm:pt modelId="{608DFDE5-CA46-BA44-A102-1DF369323B83}" type="pres">
      <dgm:prSet presAssocID="{D13A6D51-0426-6E49-9610-323760EB51D8}" presName="circ1" presStyleLbl="vennNode1" presStyleIdx="0" presStyleCnt="3"/>
      <dgm:spPr/>
      <dgm:t>
        <a:bodyPr/>
        <a:lstStyle/>
        <a:p>
          <a:endParaRPr lang="fr-CA"/>
        </a:p>
      </dgm:t>
    </dgm:pt>
    <dgm:pt modelId="{4038C121-3889-1745-A8F7-F73F571AF2E9}" type="pres">
      <dgm:prSet presAssocID="{D13A6D51-0426-6E49-9610-323760EB51D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B59002A-3B42-E04A-BA6A-DAD16C356FF2}" type="pres">
      <dgm:prSet presAssocID="{6ACBF80F-5E70-6D41-B2D9-3FB7041BDC90}" presName="circ2" presStyleLbl="vennNode1" presStyleIdx="1" presStyleCnt="3"/>
      <dgm:spPr/>
      <dgm:t>
        <a:bodyPr/>
        <a:lstStyle/>
        <a:p>
          <a:endParaRPr lang="fr-CA"/>
        </a:p>
      </dgm:t>
    </dgm:pt>
    <dgm:pt modelId="{545FAB1C-1267-8341-9D8E-2EDBA32E6006}" type="pres">
      <dgm:prSet presAssocID="{6ACBF80F-5E70-6D41-B2D9-3FB7041BDC9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5B3B4D9-8625-4144-8878-561178362541}" type="pres">
      <dgm:prSet presAssocID="{BD412205-7C22-7249-9B49-C456A3515EA4}" presName="circ3" presStyleLbl="vennNode1" presStyleIdx="2" presStyleCnt="3"/>
      <dgm:spPr/>
      <dgm:t>
        <a:bodyPr/>
        <a:lstStyle/>
        <a:p>
          <a:endParaRPr lang="fr-CA"/>
        </a:p>
      </dgm:t>
    </dgm:pt>
    <dgm:pt modelId="{418F2B4E-BC72-2747-B27C-3C32D49B9AE6}" type="pres">
      <dgm:prSet presAssocID="{BD412205-7C22-7249-9B49-C456A3515EA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C91663E-0463-B94C-9AA5-E1806391C7BD}" srcId="{B9904388-B5B8-A544-A4E5-9D1D9C1490A7}" destId="{6ACBF80F-5E70-6D41-B2D9-3FB7041BDC90}" srcOrd="1" destOrd="0" parTransId="{A2E461C0-9D2B-544C-BEB7-831E0B68B36E}" sibTransId="{4E776A0A-ECB7-F742-B859-EC54E45AFDF2}"/>
    <dgm:cxn modelId="{3B2250A1-3692-4501-88D0-9DA90DBB354F}" type="presOf" srcId="{BD412205-7C22-7249-9B49-C456A3515EA4}" destId="{B5B3B4D9-8625-4144-8878-561178362541}" srcOrd="0" destOrd="0" presId="urn:microsoft.com/office/officeart/2005/8/layout/venn1"/>
    <dgm:cxn modelId="{0D8328D7-DA29-4BED-8080-F97D4ADBFE4A}" type="presOf" srcId="{6ACBF80F-5E70-6D41-B2D9-3FB7041BDC90}" destId="{AB59002A-3B42-E04A-BA6A-DAD16C356FF2}" srcOrd="0" destOrd="0" presId="urn:microsoft.com/office/officeart/2005/8/layout/venn1"/>
    <dgm:cxn modelId="{B90D487E-9FC0-444C-8D32-2DF713120031}" type="presOf" srcId="{B9904388-B5B8-A544-A4E5-9D1D9C1490A7}" destId="{939A0D6D-6852-474B-AC64-744AB391FB39}" srcOrd="0" destOrd="0" presId="urn:microsoft.com/office/officeart/2005/8/layout/venn1"/>
    <dgm:cxn modelId="{65ACA820-D988-46C6-8FB8-68444C594692}" type="presOf" srcId="{D13A6D51-0426-6E49-9610-323760EB51D8}" destId="{608DFDE5-CA46-BA44-A102-1DF369323B83}" srcOrd="0" destOrd="0" presId="urn:microsoft.com/office/officeart/2005/8/layout/venn1"/>
    <dgm:cxn modelId="{296ED9A1-9D93-514C-8CDB-6777E3CDF907}" srcId="{B9904388-B5B8-A544-A4E5-9D1D9C1490A7}" destId="{D13A6D51-0426-6E49-9610-323760EB51D8}" srcOrd="0" destOrd="0" parTransId="{08CD3449-98E1-CC46-9BFD-31E5C2F26A96}" sibTransId="{B6EE51C8-BB63-BA4A-8365-5C1A73DEAF04}"/>
    <dgm:cxn modelId="{47DEDCC8-382D-4CF2-9697-39ABAD4B5792}" type="presOf" srcId="{BD412205-7C22-7249-9B49-C456A3515EA4}" destId="{418F2B4E-BC72-2747-B27C-3C32D49B9AE6}" srcOrd="1" destOrd="0" presId="urn:microsoft.com/office/officeart/2005/8/layout/venn1"/>
    <dgm:cxn modelId="{FD4FEDB6-3638-4133-927D-9E908636ACB9}" type="presOf" srcId="{6ACBF80F-5E70-6D41-B2D9-3FB7041BDC90}" destId="{545FAB1C-1267-8341-9D8E-2EDBA32E6006}" srcOrd="1" destOrd="0" presId="urn:microsoft.com/office/officeart/2005/8/layout/venn1"/>
    <dgm:cxn modelId="{6E12D867-A153-D04E-9C97-361E9B54565A}" srcId="{B9904388-B5B8-A544-A4E5-9D1D9C1490A7}" destId="{BD412205-7C22-7249-9B49-C456A3515EA4}" srcOrd="2" destOrd="0" parTransId="{EA7891E8-9B55-F04C-841C-14122806A5DE}" sibTransId="{08CF4A18-A569-EF48-A311-7911B69F8862}"/>
    <dgm:cxn modelId="{B6790CD7-8991-4D74-8484-5235AF5AA502}" type="presOf" srcId="{D13A6D51-0426-6E49-9610-323760EB51D8}" destId="{4038C121-3889-1745-A8F7-F73F571AF2E9}" srcOrd="1" destOrd="0" presId="urn:microsoft.com/office/officeart/2005/8/layout/venn1"/>
    <dgm:cxn modelId="{AC3A525F-98BC-4568-B84A-9A32B54F921C}" type="presParOf" srcId="{939A0D6D-6852-474B-AC64-744AB391FB39}" destId="{608DFDE5-CA46-BA44-A102-1DF369323B83}" srcOrd="0" destOrd="0" presId="urn:microsoft.com/office/officeart/2005/8/layout/venn1"/>
    <dgm:cxn modelId="{D73F6B04-1D89-49C5-9C56-0CA6D9E28BCB}" type="presParOf" srcId="{939A0D6D-6852-474B-AC64-744AB391FB39}" destId="{4038C121-3889-1745-A8F7-F73F571AF2E9}" srcOrd="1" destOrd="0" presId="urn:microsoft.com/office/officeart/2005/8/layout/venn1"/>
    <dgm:cxn modelId="{7C7924CF-AFCA-4CB8-A0C9-736C614DF112}" type="presParOf" srcId="{939A0D6D-6852-474B-AC64-744AB391FB39}" destId="{AB59002A-3B42-E04A-BA6A-DAD16C356FF2}" srcOrd="2" destOrd="0" presId="urn:microsoft.com/office/officeart/2005/8/layout/venn1"/>
    <dgm:cxn modelId="{999EA2F4-9036-4C66-9F92-92157593CC36}" type="presParOf" srcId="{939A0D6D-6852-474B-AC64-744AB391FB39}" destId="{545FAB1C-1267-8341-9D8E-2EDBA32E6006}" srcOrd="3" destOrd="0" presId="urn:microsoft.com/office/officeart/2005/8/layout/venn1"/>
    <dgm:cxn modelId="{44840A4B-C2A2-44AC-B95A-BAD642143F21}" type="presParOf" srcId="{939A0D6D-6852-474B-AC64-744AB391FB39}" destId="{B5B3B4D9-8625-4144-8878-561178362541}" srcOrd="4" destOrd="0" presId="urn:microsoft.com/office/officeart/2005/8/layout/venn1"/>
    <dgm:cxn modelId="{614AF1FB-A477-4B63-8A6D-50AF403797CF}" type="presParOf" srcId="{939A0D6D-6852-474B-AC64-744AB391FB39}" destId="{418F2B4E-BC72-2747-B27C-3C32D49B9AE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904388-B5B8-A544-A4E5-9D1D9C1490A7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13A6D51-0426-6E49-9610-323760EB51D8}">
      <dgm:prSet phldrT="[Texte]"/>
      <dgm:spPr/>
      <dgm:t>
        <a:bodyPr/>
        <a:lstStyle/>
        <a:p>
          <a:r>
            <a:rPr lang="fr-CA" dirty="0" smtClean="0"/>
            <a:t>DANSE</a:t>
          </a:r>
          <a:endParaRPr lang="fr-CA" dirty="0"/>
        </a:p>
      </dgm:t>
    </dgm:pt>
    <dgm:pt modelId="{08CD3449-98E1-CC46-9BFD-31E5C2F26A96}" type="parTrans" cxnId="{296ED9A1-9D93-514C-8CDB-6777E3CDF907}">
      <dgm:prSet/>
      <dgm:spPr/>
      <dgm:t>
        <a:bodyPr/>
        <a:lstStyle/>
        <a:p>
          <a:endParaRPr lang="fr-CA"/>
        </a:p>
      </dgm:t>
    </dgm:pt>
    <dgm:pt modelId="{B6EE51C8-BB63-BA4A-8365-5C1A73DEAF04}" type="sibTrans" cxnId="{296ED9A1-9D93-514C-8CDB-6777E3CDF907}">
      <dgm:prSet/>
      <dgm:spPr/>
      <dgm:t>
        <a:bodyPr/>
        <a:lstStyle/>
        <a:p>
          <a:endParaRPr lang="fr-CA"/>
        </a:p>
      </dgm:t>
    </dgm:pt>
    <dgm:pt modelId="{6ACBF80F-5E70-6D41-B2D9-3FB7041BDC90}">
      <dgm:prSet phldrT="[Texte]"/>
      <dgm:spPr/>
      <dgm:t>
        <a:bodyPr/>
        <a:lstStyle/>
        <a:p>
          <a:r>
            <a:rPr lang="fr-CA" dirty="0"/>
            <a:t>INTERVENANT</a:t>
          </a:r>
        </a:p>
      </dgm:t>
    </dgm:pt>
    <dgm:pt modelId="{A2E461C0-9D2B-544C-BEB7-831E0B68B36E}" type="parTrans" cxnId="{DC91663E-0463-B94C-9AA5-E1806391C7BD}">
      <dgm:prSet/>
      <dgm:spPr/>
      <dgm:t>
        <a:bodyPr/>
        <a:lstStyle/>
        <a:p>
          <a:endParaRPr lang="fr-CA"/>
        </a:p>
      </dgm:t>
    </dgm:pt>
    <dgm:pt modelId="{4E776A0A-ECB7-F742-B859-EC54E45AFDF2}" type="sibTrans" cxnId="{DC91663E-0463-B94C-9AA5-E1806391C7BD}">
      <dgm:prSet/>
      <dgm:spPr/>
      <dgm:t>
        <a:bodyPr/>
        <a:lstStyle/>
        <a:p>
          <a:endParaRPr lang="fr-CA"/>
        </a:p>
      </dgm:t>
    </dgm:pt>
    <dgm:pt modelId="{BD412205-7C22-7249-9B49-C456A3515EA4}">
      <dgm:prSet phldrT="[Texte]"/>
      <dgm:spPr/>
      <dgm:t>
        <a:bodyPr/>
        <a:lstStyle/>
        <a:p>
          <a:r>
            <a:rPr lang="fr-CA" dirty="0"/>
            <a:t>CLIENT</a:t>
          </a:r>
        </a:p>
      </dgm:t>
    </dgm:pt>
    <dgm:pt modelId="{EA7891E8-9B55-F04C-841C-14122806A5DE}" type="parTrans" cxnId="{6E12D867-A153-D04E-9C97-361E9B54565A}">
      <dgm:prSet/>
      <dgm:spPr/>
      <dgm:t>
        <a:bodyPr/>
        <a:lstStyle/>
        <a:p>
          <a:endParaRPr lang="fr-CA"/>
        </a:p>
      </dgm:t>
    </dgm:pt>
    <dgm:pt modelId="{08CF4A18-A569-EF48-A311-7911B69F8862}" type="sibTrans" cxnId="{6E12D867-A153-D04E-9C97-361E9B54565A}">
      <dgm:prSet/>
      <dgm:spPr/>
      <dgm:t>
        <a:bodyPr/>
        <a:lstStyle/>
        <a:p>
          <a:endParaRPr lang="fr-CA"/>
        </a:p>
      </dgm:t>
    </dgm:pt>
    <dgm:pt modelId="{939A0D6D-6852-474B-AC64-744AB391FB39}" type="pres">
      <dgm:prSet presAssocID="{B9904388-B5B8-A544-A4E5-9D1D9C1490A7}" presName="compositeShape" presStyleCnt="0">
        <dgm:presLayoutVars>
          <dgm:chMax val="7"/>
          <dgm:dir/>
          <dgm:resizeHandles val="exact"/>
        </dgm:presLayoutVars>
      </dgm:prSet>
      <dgm:spPr/>
    </dgm:pt>
    <dgm:pt modelId="{608DFDE5-CA46-BA44-A102-1DF369323B83}" type="pres">
      <dgm:prSet presAssocID="{D13A6D51-0426-6E49-9610-323760EB51D8}" presName="circ1" presStyleLbl="vennNode1" presStyleIdx="0" presStyleCnt="3"/>
      <dgm:spPr/>
      <dgm:t>
        <a:bodyPr/>
        <a:lstStyle/>
        <a:p>
          <a:endParaRPr lang="fr-CA"/>
        </a:p>
      </dgm:t>
    </dgm:pt>
    <dgm:pt modelId="{4038C121-3889-1745-A8F7-F73F571AF2E9}" type="pres">
      <dgm:prSet presAssocID="{D13A6D51-0426-6E49-9610-323760EB51D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B59002A-3B42-E04A-BA6A-DAD16C356FF2}" type="pres">
      <dgm:prSet presAssocID="{6ACBF80F-5E70-6D41-B2D9-3FB7041BDC90}" presName="circ2" presStyleLbl="vennNode1" presStyleIdx="1" presStyleCnt="3"/>
      <dgm:spPr/>
      <dgm:t>
        <a:bodyPr/>
        <a:lstStyle/>
        <a:p>
          <a:endParaRPr lang="fr-CA"/>
        </a:p>
      </dgm:t>
    </dgm:pt>
    <dgm:pt modelId="{545FAB1C-1267-8341-9D8E-2EDBA32E6006}" type="pres">
      <dgm:prSet presAssocID="{6ACBF80F-5E70-6D41-B2D9-3FB7041BDC9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5B3B4D9-8625-4144-8878-561178362541}" type="pres">
      <dgm:prSet presAssocID="{BD412205-7C22-7249-9B49-C456A3515EA4}" presName="circ3" presStyleLbl="vennNode1" presStyleIdx="2" presStyleCnt="3"/>
      <dgm:spPr/>
      <dgm:t>
        <a:bodyPr/>
        <a:lstStyle/>
        <a:p>
          <a:endParaRPr lang="fr-CA"/>
        </a:p>
      </dgm:t>
    </dgm:pt>
    <dgm:pt modelId="{418F2B4E-BC72-2747-B27C-3C32D49B9AE6}" type="pres">
      <dgm:prSet presAssocID="{BD412205-7C22-7249-9B49-C456A3515EA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C91663E-0463-B94C-9AA5-E1806391C7BD}" srcId="{B9904388-B5B8-A544-A4E5-9D1D9C1490A7}" destId="{6ACBF80F-5E70-6D41-B2D9-3FB7041BDC90}" srcOrd="1" destOrd="0" parTransId="{A2E461C0-9D2B-544C-BEB7-831E0B68B36E}" sibTransId="{4E776A0A-ECB7-F742-B859-EC54E45AFDF2}"/>
    <dgm:cxn modelId="{BC0DCC9A-1C6D-47BA-82B6-009E1F1FC367}" type="presOf" srcId="{D13A6D51-0426-6E49-9610-323760EB51D8}" destId="{608DFDE5-CA46-BA44-A102-1DF369323B83}" srcOrd="0" destOrd="0" presId="urn:microsoft.com/office/officeart/2005/8/layout/venn1"/>
    <dgm:cxn modelId="{3B9A0FE3-C9B8-4677-8B51-8B7EB2A79C8E}" type="presOf" srcId="{BD412205-7C22-7249-9B49-C456A3515EA4}" destId="{418F2B4E-BC72-2747-B27C-3C32D49B9AE6}" srcOrd="1" destOrd="0" presId="urn:microsoft.com/office/officeart/2005/8/layout/venn1"/>
    <dgm:cxn modelId="{296ED9A1-9D93-514C-8CDB-6777E3CDF907}" srcId="{B9904388-B5B8-A544-A4E5-9D1D9C1490A7}" destId="{D13A6D51-0426-6E49-9610-323760EB51D8}" srcOrd="0" destOrd="0" parTransId="{08CD3449-98E1-CC46-9BFD-31E5C2F26A96}" sibTransId="{B6EE51C8-BB63-BA4A-8365-5C1A73DEAF04}"/>
    <dgm:cxn modelId="{CD5F16A0-2C1E-4E6D-9534-8679CF892C59}" type="presOf" srcId="{6ACBF80F-5E70-6D41-B2D9-3FB7041BDC90}" destId="{AB59002A-3B42-E04A-BA6A-DAD16C356FF2}" srcOrd="0" destOrd="0" presId="urn:microsoft.com/office/officeart/2005/8/layout/venn1"/>
    <dgm:cxn modelId="{C3E29571-9CC1-432F-A3B7-A327C757D686}" type="presOf" srcId="{BD412205-7C22-7249-9B49-C456A3515EA4}" destId="{B5B3B4D9-8625-4144-8878-561178362541}" srcOrd="0" destOrd="0" presId="urn:microsoft.com/office/officeart/2005/8/layout/venn1"/>
    <dgm:cxn modelId="{1FF7730F-2B69-441E-A7CF-D6F9932BB500}" type="presOf" srcId="{D13A6D51-0426-6E49-9610-323760EB51D8}" destId="{4038C121-3889-1745-A8F7-F73F571AF2E9}" srcOrd="1" destOrd="0" presId="urn:microsoft.com/office/officeart/2005/8/layout/venn1"/>
    <dgm:cxn modelId="{6E12D867-A153-D04E-9C97-361E9B54565A}" srcId="{B9904388-B5B8-A544-A4E5-9D1D9C1490A7}" destId="{BD412205-7C22-7249-9B49-C456A3515EA4}" srcOrd="2" destOrd="0" parTransId="{EA7891E8-9B55-F04C-841C-14122806A5DE}" sibTransId="{08CF4A18-A569-EF48-A311-7911B69F8862}"/>
    <dgm:cxn modelId="{95A395C9-667C-43D0-BDEB-86E654534DE3}" type="presOf" srcId="{B9904388-B5B8-A544-A4E5-9D1D9C1490A7}" destId="{939A0D6D-6852-474B-AC64-744AB391FB39}" srcOrd="0" destOrd="0" presId="urn:microsoft.com/office/officeart/2005/8/layout/venn1"/>
    <dgm:cxn modelId="{F5FD3159-4BEF-4DB2-9160-300FA0033060}" type="presOf" srcId="{6ACBF80F-5E70-6D41-B2D9-3FB7041BDC90}" destId="{545FAB1C-1267-8341-9D8E-2EDBA32E6006}" srcOrd="1" destOrd="0" presId="urn:microsoft.com/office/officeart/2005/8/layout/venn1"/>
    <dgm:cxn modelId="{90F291BF-5B4C-4ECA-AE5D-4AC31EBAA2BF}" type="presParOf" srcId="{939A0D6D-6852-474B-AC64-744AB391FB39}" destId="{608DFDE5-CA46-BA44-A102-1DF369323B83}" srcOrd="0" destOrd="0" presId="urn:microsoft.com/office/officeart/2005/8/layout/venn1"/>
    <dgm:cxn modelId="{681F2D8F-6398-43FA-8ACF-3817C504F24B}" type="presParOf" srcId="{939A0D6D-6852-474B-AC64-744AB391FB39}" destId="{4038C121-3889-1745-A8F7-F73F571AF2E9}" srcOrd="1" destOrd="0" presId="urn:microsoft.com/office/officeart/2005/8/layout/venn1"/>
    <dgm:cxn modelId="{C9A1D102-39E4-4C3B-9EF3-643EE91AF21C}" type="presParOf" srcId="{939A0D6D-6852-474B-AC64-744AB391FB39}" destId="{AB59002A-3B42-E04A-BA6A-DAD16C356FF2}" srcOrd="2" destOrd="0" presId="urn:microsoft.com/office/officeart/2005/8/layout/venn1"/>
    <dgm:cxn modelId="{70EB438B-B46B-4344-ADC6-0E5F981369B9}" type="presParOf" srcId="{939A0D6D-6852-474B-AC64-744AB391FB39}" destId="{545FAB1C-1267-8341-9D8E-2EDBA32E6006}" srcOrd="3" destOrd="0" presId="urn:microsoft.com/office/officeart/2005/8/layout/venn1"/>
    <dgm:cxn modelId="{24A4A31C-EAB3-41A9-947D-7C64C12A01F0}" type="presParOf" srcId="{939A0D6D-6852-474B-AC64-744AB391FB39}" destId="{B5B3B4D9-8625-4144-8878-561178362541}" srcOrd="4" destOrd="0" presId="urn:microsoft.com/office/officeart/2005/8/layout/venn1"/>
    <dgm:cxn modelId="{63FE2436-1B32-473A-B718-CD3626351306}" type="presParOf" srcId="{939A0D6D-6852-474B-AC64-744AB391FB39}" destId="{418F2B4E-BC72-2747-B27C-3C32D49B9AE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904388-B5B8-A544-A4E5-9D1D9C1490A7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13A6D51-0426-6E49-9610-323760EB51D8}">
      <dgm:prSet phldrT="[Texte]"/>
      <dgm:spPr/>
      <dgm:t>
        <a:bodyPr/>
        <a:lstStyle/>
        <a:p>
          <a:r>
            <a:rPr lang="fr-CA" dirty="0" smtClean="0"/>
            <a:t>AVENTURE PLEIN AIR</a:t>
          </a:r>
          <a:endParaRPr lang="fr-CA" dirty="0"/>
        </a:p>
      </dgm:t>
    </dgm:pt>
    <dgm:pt modelId="{08CD3449-98E1-CC46-9BFD-31E5C2F26A96}" type="parTrans" cxnId="{296ED9A1-9D93-514C-8CDB-6777E3CDF907}">
      <dgm:prSet/>
      <dgm:spPr/>
      <dgm:t>
        <a:bodyPr/>
        <a:lstStyle/>
        <a:p>
          <a:endParaRPr lang="fr-CA"/>
        </a:p>
      </dgm:t>
    </dgm:pt>
    <dgm:pt modelId="{B6EE51C8-BB63-BA4A-8365-5C1A73DEAF04}" type="sibTrans" cxnId="{296ED9A1-9D93-514C-8CDB-6777E3CDF907}">
      <dgm:prSet/>
      <dgm:spPr/>
      <dgm:t>
        <a:bodyPr/>
        <a:lstStyle/>
        <a:p>
          <a:endParaRPr lang="fr-CA"/>
        </a:p>
      </dgm:t>
    </dgm:pt>
    <dgm:pt modelId="{6ACBF80F-5E70-6D41-B2D9-3FB7041BDC90}">
      <dgm:prSet phldrT="[Texte]"/>
      <dgm:spPr/>
      <dgm:t>
        <a:bodyPr/>
        <a:lstStyle/>
        <a:p>
          <a:r>
            <a:rPr lang="fr-CA" dirty="0"/>
            <a:t>INTERVENANT</a:t>
          </a:r>
        </a:p>
      </dgm:t>
    </dgm:pt>
    <dgm:pt modelId="{A2E461C0-9D2B-544C-BEB7-831E0B68B36E}" type="parTrans" cxnId="{DC91663E-0463-B94C-9AA5-E1806391C7BD}">
      <dgm:prSet/>
      <dgm:spPr/>
      <dgm:t>
        <a:bodyPr/>
        <a:lstStyle/>
        <a:p>
          <a:endParaRPr lang="fr-CA"/>
        </a:p>
      </dgm:t>
    </dgm:pt>
    <dgm:pt modelId="{4E776A0A-ECB7-F742-B859-EC54E45AFDF2}" type="sibTrans" cxnId="{DC91663E-0463-B94C-9AA5-E1806391C7BD}">
      <dgm:prSet/>
      <dgm:spPr/>
      <dgm:t>
        <a:bodyPr/>
        <a:lstStyle/>
        <a:p>
          <a:endParaRPr lang="fr-CA"/>
        </a:p>
      </dgm:t>
    </dgm:pt>
    <dgm:pt modelId="{BD412205-7C22-7249-9B49-C456A3515EA4}">
      <dgm:prSet phldrT="[Texte]"/>
      <dgm:spPr/>
      <dgm:t>
        <a:bodyPr/>
        <a:lstStyle/>
        <a:p>
          <a:r>
            <a:rPr lang="fr-CA" dirty="0"/>
            <a:t>CLIENT</a:t>
          </a:r>
        </a:p>
      </dgm:t>
    </dgm:pt>
    <dgm:pt modelId="{EA7891E8-9B55-F04C-841C-14122806A5DE}" type="parTrans" cxnId="{6E12D867-A153-D04E-9C97-361E9B54565A}">
      <dgm:prSet/>
      <dgm:spPr/>
      <dgm:t>
        <a:bodyPr/>
        <a:lstStyle/>
        <a:p>
          <a:endParaRPr lang="fr-CA"/>
        </a:p>
      </dgm:t>
    </dgm:pt>
    <dgm:pt modelId="{08CF4A18-A569-EF48-A311-7911B69F8862}" type="sibTrans" cxnId="{6E12D867-A153-D04E-9C97-361E9B54565A}">
      <dgm:prSet/>
      <dgm:spPr/>
      <dgm:t>
        <a:bodyPr/>
        <a:lstStyle/>
        <a:p>
          <a:endParaRPr lang="fr-CA"/>
        </a:p>
      </dgm:t>
    </dgm:pt>
    <dgm:pt modelId="{939A0D6D-6852-474B-AC64-744AB391FB39}" type="pres">
      <dgm:prSet presAssocID="{B9904388-B5B8-A544-A4E5-9D1D9C1490A7}" presName="compositeShape" presStyleCnt="0">
        <dgm:presLayoutVars>
          <dgm:chMax val="7"/>
          <dgm:dir/>
          <dgm:resizeHandles val="exact"/>
        </dgm:presLayoutVars>
      </dgm:prSet>
      <dgm:spPr/>
    </dgm:pt>
    <dgm:pt modelId="{608DFDE5-CA46-BA44-A102-1DF369323B83}" type="pres">
      <dgm:prSet presAssocID="{D13A6D51-0426-6E49-9610-323760EB51D8}" presName="circ1" presStyleLbl="vennNode1" presStyleIdx="0" presStyleCnt="3"/>
      <dgm:spPr/>
      <dgm:t>
        <a:bodyPr/>
        <a:lstStyle/>
        <a:p>
          <a:endParaRPr lang="fr-CA"/>
        </a:p>
      </dgm:t>
    </dgm:pt>
    <dgm:pt modelId="{4038C121-3889-1745-A8F7-F73F571AF2E9}" type="pres">
      <dgm:prSet presAssocID="{D13A6D51-0426-6E49-9610-323760EB51D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B59002A-3B42-E04A-BA6A-DAD16C356FF2}" type="pres">
      <dgm:prSet presAssocID="{6ACBF80F-5E70-6D41-B2D9-3FB7041BDC90}" presName="circ2" presStyleLbl="vennNode1" presStyleIdx="1" presStyleCnt="3"/>
      <dgm:spPr/>
      <dgm:t>
        <a:bodyPr/>
        <a:lstStyle/>
        <a:p>
          <a:endParaRPr lang="fr-CA"/>
        </a:p>
      </dgm:t>
    </dgm:pt>
    <dgm:pt modelId="{545FAB1C-1267-8341-9D8E-2EDBA32E6006}" type="pres">
      <dgm:prSet presAssocID="{6ACBF80F-5E70-6D41-B2D9-3FB7041BDC9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5B3B4D9-8625-4144-8878-561178362541}" type="pres">
      <dgm:prSet presAssocID="{BD412205-7C22-7249-9B49-C456A3515EA4}" presName="circ3" presStyleLbl="vennNode1" presStyleIdx="2" presStyleCnt="3"/>
      <dgm:spPr/>
      <dgm:t>
        <a:bodyPr/>
        <a:lstStyle/>
        <a:p>
          <a:endParaRPr lang="fr-CA"/>
        </a:p>
      </dgm:t>
    </dgm:pt>
    <dgm:pt modelId="{418F2B4E-BC72-2747-B27C-3C32D49B9AE6}" type="pres">
      <dgm:prSet presAssocID="{BD412205-7C22-7249-9B49-C456A3515EA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C91663E-0463-B94C-9AA5-E1806391C7BD}" srcId="{B9904388-B5B8-A544-A4E5-9D1D9C1490A7}" destId="{6ACBF80F-5E70-6D41-B2D9-3FB7041BDC90}" srcOrd="1" destOrd="0" parTransId="{A2E461C0-9D2B-544C-BEB7-831E0B68B36E}" sibTransId="{4E776A0A-ECB7-F742-B859-EC54E45AFDF2}"/>
    <dgm:cxn modelId="{4E773FB0-AA75-478C-86BD-9F7CDBC8D27E}" type="presOf" srcId="{BD412205-7C22-7249-9B49-C456A3515EA4}" destId="{B5B3B4D9-8625-4144-8878-561178362541}" srcOrd="0" destOrd="0" presId="urn:microsoft.com/office/officeart/2005/8/layout/venn1"/>
    <dgm:cxn modelId="{5E60EDC0-0ABC-43F5-9BA8-A7D039647284}" type="presOf" srcId="{D13A6D51-0426-6E49-9610-323760EB51D8}" destId="{4038C121-3889-1745-A8F7-F73F571AF2E9}" srcOrd="1" destOrd="0" presId="urn:microsoft.com/office/officeart/2005/8/layout/venn1"/>
    <dgm:cxn modelId="{B505213B-9B33-4FFD-AFA0-52B59EA6E273}" type="presOf" srcId="{BD412205-7C22-7249-9B49-C456A3515EA4}" destId="{418F2B4E-BC72-2747-B27C-3C32D49B9AE6}" srcOrd="1" destOrd="0" presId="urn:microsoft.com/office/officeart/2005/8/layout/venn1"/>
    <dgm:cxn modelId="{D6ED3D65-96B6-4376-A441-BA43B99B801C}" type="presOf" srcId="{B9904388-B5B8-A544-A4E5-9D1D9C1490A7}" destId="{939A0D6D-6852-474B-AC64-744AB391FB39}" srcOrd="0" destOrd="0" presId="urn:microsoft.com/office/officeart/2005/8/layout/venn1"/>
    <dgm:cxn modelId="{06A317DB-5591-4D4F-AF82-D255FA58AB3B}" type="presOf" srcId="{6ACBF80F-5E70-6D41-B2D9-3FB7041BDC90}" destId="{AB59002A-3B42-E04A-BA6A-DAD16C356FF2}" srcOrd="0" destOrd="0" presId="urn:microsoft.com/office/officeart/2005/8/layout/venn1"/>
    <dgm:cxn modelId="{296ED9A1-9D93-514C-8CDB-6777E3CDF907}" srcId="{B9904388-B5B8-A544-A4E5-9D1D9C1490A7}" destId="{D13A6D51-0426-6E49-9610-323760EB51D8}" srcOrd="0" destOrd="0" parTransId="{08CD3449-98E1-CC46-9BFD-31E5C2F26A96}" sibTransId="{B6EE51C8-BB63-BA4A-8365-5C1A73DEAF04}"/>
    <dgm:cxn modelId="{26342303-AE0D-4AC3-AAB9-6309B23D56B9}" type="presOf" srcId="{D13A6D51-0426-6E49-9610-323760EB51D8}" destId="{608DFDE5-CA46-BA44-A102-1DF369323B83}" srcOrd="0" destOrd="0" presId="urn:microsoft.com/office/officeart/2005/8/layout/venn1"/>
    <dgm:cxn modelId="{CFD04D1E-838C-4462-B4F4-2FEB4CC16362}" type="presOf" srcId="{6ACBF80F-5E70-6D41-B2D9-3FB7041BDC90}" destId="{545FAB1C-1267-8341-9D8E-2EDBA32E6006}" srcOrd="1" destOrd="0" presId="urn:microsoft.com/office/officeart/2005/8/layout/venn1"/>
    <dgm:cxn modelId="{6E12D867-A153-D04E-9C97-361E9B54565A}" srcId="{B9904388-B5B8-A544-A4E5-9D1D9C1490A7}" destId="{BD412205-7C22-7249-9B49-C456A3515EA4}" srcOrd="2" destOrd="0" parTransId="{EA7891E8-9B55-F04C-841C-14122806A5DE}" sibTransId="{08CF4A18-A569-EF48-A311-7911B69F8862}"/>
    <dgm:cxn modelId="{C8BD08E7-7809-443B-A3F1-3CC2711D30D3}" type="presParOf" srcId="{939A0D6D-6852-474B-AC64-744AB391FB39}" destId="{608DFDE5-CA46-BA44-A102-1DF369323B83}" srcOrd="0" destOrd="0" presId="urn:microsoft.com/office/officeart/2005/8/layout/venn1"/>
    <dgm:cxn modelId="{AA1EA2DC-CB9E-440C-BA5A-EEDE9B0595C6}" type="presParOf" srcId="{939A0D6D-6852-474B-AC64-744AB391FB39}" destId="{4038C121-3889-1745-A8F7-F73F571AF2E9}" srcOrd="1" destOrd="0" presId="urn:microsoft.com/office/officeart/2005/8/layout/venn1"/>
    <dgm:cxn modelId="{2D3095B2-5489-4C70-B262-2DA2FB567E9F}" type="presParOf" srcId="{939A0D6D-6852-474B-AC64-744AB391FB39}" destId="{AB59002A-3B42-E04A-BA6A-DAD16C356FF2}" srcOrd="2" destOrd="0" presId="urn:microsoft.com/office/officeart/2005/8/layout/venn1"/>
    <dgm:cxn modelId="{CFB54DCE-6CBB-4142-A49C-137CDC69742F}" type="presParOf" srcId="{939A0D6D-6852-474B-AC64-744AB391FB39}" destId="{545FAB1C-1267-8341-9D8E-2EDBA32E6006}" srcOrd="3" destOrd="0" presId="urn:microsoft.com/office/officeart/2005/8/layout/venn1"/>
    <dgm:cxn modelId="{16D18241-237B-4EE6-AE85-CAA4DF3F73D9}" type="presParOf" srcId="{939A0D6D-6852-474B-AC64-744AB391FB39}" destId="{B5B3B4D9-8625-4144-8878-561178362541}" srcOrd="4" destOrd="0" presId="urn:microsoft.com/office/officeart/2005/8/layout/venn1"/>
    <dgm:cxn modelId="{357A7F8C-C39D-46AB-A632-24C7BAC63196}" type="presParOf" srcId="{939A0D6D-6852-474B-AC64-744AB391FB39}" destId="{418F2B4E-BC72-2747-B27C-3C32D49B9AE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904388-B5B8-A544-A4E5-9D1D9C1490A7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13A6D51-0426-6E49-9610-323760EB51D8}">
      <dgm:prSet phldrT="[Texte]"/>
      <dgm:spPr/>
      <dgm:t>
        <a:bodyPr/>
        <a:lstStyle/>
        <a:p>
          <a:r>
            <a:rPr lang="fr-CA" dirty="0"/>
            <a:t>ANIMAL</a:t>
          </a:r>
        </a:p>
      </dgm:t>
    </dgm:pt>
    <dgm:pt modelId="{08CD3449-98E1-CC46-9BFD-31E5C2F26A96}" type="parTrans" cxnId="{296ED9A1-9D93-514C-8CDB-6777E3CDF907}">
      <dgm:prSet/>
      <dgm:spPr/>
      <dgm:t>
        <a:bodyPr/>
        <a:lstStyle/>
        <a:p>
          <a:endParaRPr lang="fr-CA"/>
        </a:p>
      </dgm:t>
    </dgm:pt>
    <dgm:pt modelId="{B6EE51C8-BB63-BA4A-8365-5C1A73DEAF04}" type="sibTrans" cxnId="{296ED9A1-9D93-514C-8CDB-6777E3CDF907}">
      <dgm:prSet/>
      <dgm:spPr/>
      <dgm:t>
        <a:bodyPr/>
        <a:lstStyle/>
        <a:p>
          <a:endParaRPr lang="fr-CA"/>
        </a:p>
      </dgm:t>
    </dgm:pt>
    <dgm:pt modelId="{6ACBF80F-5E70-6D41-B2D9-3FB7041BDC90}">
      <dgm:prSet phldrT="[Texte]"/>
      <dgm:spPr/>
      <dgm:t>
        <a:bodyPr/>
        <a:lstStyle/>
        <a:p>
          <a:r>
            <a:rPr lang="fr-CA" dirty="0"/>
            <a:t>INTERVENANT</a:t>
          </a:r>
        </a:p>
      </dgm:t>
    </dgm:pt>
    <dgm:pt modelId="{A2E461C0-9D2B-544C-BEB7-831E0B68B36E}" type="parTrans" cxnId="{DC91663E-0463-B94C-9AA5-E1806391C7BD}">
      <dgm:prSet/>
      <dgm:spPr/>
      <dgm:t>
        <a:bodyPr/>
        <a:lstStyle/>
        <a:p>
          <a:endParaRPr lang="fr-CA"/>
        </a:p>
      </dgm:t>
    </dgm:pt>
    <dgm:pt modelId="{4E776A0A-ECB7-F742-B859-EC54E45AFDF2}" type="sibTrans" cxnId="{DC91663E-0463-B94C-9AA5-E1806391C7BD}">
      <dgm:prSet/>
      <dgm:spPr/>
      <dgm:t>
        <a:bodyPr/>
        <a:lstStyle/>
        <a:p>
          <a:endParaRPr lang="fr-CA"/>
        </a:p>
      </dgm:t>
    </dgm:pt>
    <dgm:pt modelId="{BD412205-7C22-7249-9B49-C456A3515EA4}">
      <dgm:prSet phldrT="[Texte]"/>
      <dgm:spPr/>
      <dgm:t>
        <a:bodyPr/>
        <a:lstStyle/>
        <a:p>
          <a:r>
            <a:rPr lang="fr-CA" dirty="0"/>
            <a:t>CLIENT</a:t>
          </a:r>
        </a:p>
      </dgm:t>
    </dgm:pt>
    <dgm:pt modelId="{EA7891E8-9B55-F04C-841C-14122806A5DE}" type="parTrans" cxnId="{6E12D867-A153-D04E-9C97-361E9B54565A}">
      <dgm:prSet/>
      <dgm:spPr/>
      <dgm:t>
        <a:bodyPr/>
        <a:lstStyle/>
        <a:p>
          <a:endParaRPr lang="fr-CA"/>
        </a:p>
      </dgm:t>
    </dgm:pt>
    <dgm:pt modelId="{08CF4A18-A569-EF48-A311-7911B69F8862}" type="sibTrans" cxnId="{6E12D867-A153-D04E-9C97-361E9B54565A}">
      <dgm:prSet/>
      <dgm:spPr/>
      <dgm:t>
        <a:bodyPr/>
        <a:lstStyle/>
        <a:p>
          <a:endParaRPr lang="fr-CA"/>
        </a:p>
      </dgm:t>
    </dgm:pt>
    <dgm:pt modelId="{939A0D6D-6852-474B-AC64-744AB391FB39}" type="pres">
      <dgm:prSet presAssocID="{B9904388-B5B8-A544-A4E5-9D1D9C1490A7}" presName="compositeShape" presStyleCnt="0">
        <dgm:presLayoutVars>
          <dgm:chMax val="7"/>
          <dgm:dir/>
          <dgm:resizeHandles val="exact"/>
        </dgm:presLayoutVars>
      </dgm:prSet>
      <dgm:spPr/>
    </dgm:pt>
    <dgm:pt modelId="{608DFDE5-CA46-BA44-A102-1DF369323B83}" type="pres">
      <dgm:prSet presAssocID="{D13A6D51-0426-6E49-9610-323760EB51D8}" presName="circ1" presStyleLbl="vennNode1" presStyleIdx="0" presStyleCnt="3"/>
      <dgm:spPr/>
      <dgm:t>
        <a:bodyPr/>
        <a:lstStyle/>
        <a:p>
          <a:endParaRPr lang="fr-CA"/>
        </a:p>
      </dgm:t>
    </dgm:pt>
    <dgm:pt modelId="{4038C121-3889-1745-A8F7-F73F571AF2E9}" type="pres">
      <dgm:prSet presAssocID="{D13A6D51-0426-6E49-9610-323760EB51D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B59002A-3B42-E04A-BA6A-DAD16C356FF2}" type="pres">
      <dgm:prSet presAssocID="{6ACBF80F-5E70-6D41-B2D9-3FB7041BDC90}" presName="circ2" presStyleLbl="vennNode1" presStyleIdx="1" presStyleCnt="3"/>
      <dgm:spPr/>
      <dgm:t>
        <a:bodyPr/>
        <a:lstStyle/>
        <a:p>
          <a:endParaRPr lang="fr-CA"/>
        </a:p>
      </dgm:t>
    </dgm:pt>
    <dgm:pt modelId="{545FAB1C-1267-8341-9D8E-2EDBA32E6006}" type="pres">
      <dgm:prSet presAssocID="{6ACBF80F-5E70-6D41-B2D9-3FB7041BDC9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5B3B4D9-8625-4144-8878-561178362541}" type="pres">
      <dgm:prSet presAssocID="{BD412205-7C22-7249-9B49-C456A3515EA4}" presName="circ3" presStyleLbl="vennNode1" presStyleIdx="2" presStyleCnt="3"/>
      <dgm:spPr/>
      <dgm:t>
        <a:bodyPr/>
        <a:lstStyle/>
        <a:p>
          <a:endParaRPr lang="fr-CA"/>
        </a:p>
      </dgm:t>
    </dgm:pt>
    <dgm:pt modelId="{418F2B4E-BC72-2747-B27C-3C32D49B9AE6}" type="pres">
      <dgm:prSet presAssocID="{BD412205-7C22-7249-9B49-C456A3515EA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C91663E-0463-B94C-9AA5-E1806391C7BD}" srcId="{B9904388-B5B8-A544-A4E5-9D1D9C1490A7}" destId="{6ACBF80F-5E70-6D41-B2D9-3FB7041BDC90}" srcOrd="1" destOrd="0" parTransId="{A2E461C0-9D2B-544C-BEB7-831E0B68B36E}" sibTransId="{4E776A0A-ECB7-F742-B859-EC54E45AFDF2}"/>
    <dgm:cxn modelId="{E0B4C617-F02B-384E-9CBF-A7529B7461DA}" type="presOf" srcId="{D13A6D51-0426-6E49-9610-323760EB51D8}" destId="{608DFDE5-CA46-BA44-A102-1DF369323B83}" srcOrd="0" destOrd="0" presId="urn:microsoft.com/office/officeart/2005/8/layout/venn1"/>
    <dgm:cxn modelId="{ACFB5CD3-95D1-5743-AC84-4D60B6336024}" type="presOf" srcId="{B9904388-B5B8-A544-A4E5-9D1D9C1490A7}" destId="{939A0D6D-6852-474B-AC64-744AB391FB39}" srcOrd="0" destOrd="0" presId="urn:microsoft.com/office/officeart/2005/8/layout/venn1"/>
    <dgm:cxn modelId="{FD6B464E-E860-AD4B-83B0-3F3E2FCDC372}" type="presOf" srcId="{D13A6D51-0426-6E49-9610-323760EB51D8}" destId="{4038C121-3889-1745-A8F7-F73F571AF2E9}" srcOrd="1" destOrd="0" presId="urn:microsoft.com/office/officeart/2005/8/layout/venn1"/>
    <dgm:cxn modelId="{296ED9A1-9D93-514C-8CDB-6777E3CDF907}" srcId="{B9904388-B5B8-A544-A4E5-9D1D9C1490A7}" destId="{D13A6D51-0426-6E49-9610-323760EB51D8}" srcOrd="0" destOrd="0" parTransId="{08CD3449-98E1-CC46-9BFD-31E5C2F26A96}" sibTransId="{B6EE51C8-BB63-BA4A-8365-5C1A73DEAF04}"/>
    <dgm:cxn modelId="{4F0336C4-C176-8F4E-8C58-7B3BD7A79684}" type="presOf" srcId="{6ACBF80F-5E70-6D41-B2D9-3FB7041BDC90}" destId="{545FAB1C-1267-8341-9D8E-2EDBA32E6006}" srcOrd="1" destOrd="0" presId="urn:microsoft.com/office/officeart/2005/8/layout/venn1"/>
    <dgm:cxn modelId="{A81C7D17-B4FE-CB40-9811-0635C6CFD249}" type="presOf" srcId="{BD412205-7C22-7249-9B49-C456A3515EA4}" destId="{418F2B4E-BC72-2747-B27C-3C32D49B9AE6}" srcOrd="1" destOrd="0" presId="urn:microsoft.com/office/officeart/2005/8/layout/venn1"/>
    <dgm:cxn modelId="{368924B6-AFA2-AF4F-848E-F996248A78D0}" type="presOf" srcId="{BD412205-7C22-7249-9B49-C456A3515EA4}" destId="{B5B3B4D9-8625-4144-8878-561178362541}" srcOrd="0" destOrd="0" presId="urn:microsoft.com/office/officeart/2005/8/layout/venn1"/>
    <dgm:cxn modelId="{498968E2-667B-004D-A16B-B8435446FB27}" type="presOf" srcId="{6ACBF80F-5E70-6D41-B2D9-3FB7041BDC90}" destId="{AB59002A-3B42-E04A-BA6A-DAD16C356FF2}" srcOrd="0" destOrd="0" presId="urn:microsoft.com/office/officeart/2005/8/layout/venn1"/>
    <dgm:cxn modelId="{6E12D867-A153-D04E-9C97-361E9B54565A}" srcId="{B9904388-B5B8-A544-A4E5-9D1D9C1490A7}" destId="{BD412205-7C22-7249-9B49-C456A3515EA4}" srcOrd="2" destOrd="0" parTransId="{EA7891E8-9B55-F04C-841C-14122806A5DE}" sibTransId="{08CF4A18-A569-EF48-A311-7911B69F8862}"/>
    <dgm:cxn modelId="{E0D2666F-983F-CF4D-9E51-632697B33BB6}" type="presParOf" srcId="{939A0D6D-6852-474B-AC64-744AB391FB39}" destId="{608DFDE5-CA46-BA44-A102-1DF369323B83}" srcOrd="0" destOrd="0" presId="urn:microsoft.com/office/officeart/2005/8/layout/venn1"/>
    <dgm:cxn modelId="{691F7F0B-5D47-D948-9019-F1096B506F8B}" type="presParOf" srcId="{939A0D6D-6852-474B-AC64-744AB391FB39}" destId="{4038C121-3889-1745-A8F7-F73F571AF2E9}" srcOrd="1" destOrd="0" presId="urn:microsoft.com/office/officeart/2005/8/layout/venn1"/>
    <dgm:cxn modelId="{1AF4E43E-0715-3444-83C6-D140EF792948}" type="presParOf" srcId="{939A0D6D-6852-474B-AC64-744AB391FB39}" destId="{AB59002A-3B42-E04A-BA6A-DAD16C356FF2}" srcOrd="2" destOrd="0" presId="urn:microsoft.com/office/officeart/2005/8/layout/venn1"/>
    <dgm:cxn modelId="{0AF12D30-DFA5-0D4E-B86B-1A861D2B8FFC}" type="presParOf" srcId="{939A0D6D-6852-474B-AC64-744AB391FB39}" destId="{545FAB1C-1267-8341-9D8E-2EDBA32E6006}" srcOrd="3" destOrd="0" presId="urn:microsoft.com/office/officeart/2005/8/layout/venn1"/>
    <dgm:cxn modelId="{CF8EEAFA-5364-2D4B-B9D3-9D40A2C7B539}" type="presParOf" srcId="{939A0D6D-6852-474B-AC64-744AB391FB39}" destId="{B5B3B4D9-8625-4144-8878-561178362541}" srcOrd="4" destOrd="0" presId="urn:microsoft.com/office/officeart/2005/8/layout/venn1"/>
    <dgm:cxn modelId="{7299BA00-6C18-E440-9772-498C405FC75B}" type="presParOf" srcId="{939A0D6D-6852-474B-AC64-744AB391FB39}" destId="{418F2B4E-BC72-2747-B27C-3C32D49B9AE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02CE02-A90E-DF44-8682-1FF563FE9517}">
      <dsp:nvSpPr>
        <dsp:cNvPr id="0" name=""/>
        <dsp:cNvSpPr/>
      </dsp:nvSpPr>
      <dsp:spPr>
        <a:xfrm>
          <a:off x="2902777" y="1439545"/>
          <a:ext cx="2159317" cy="21593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Intervenant</a:t>
          </a:r>
        </a:p>
      </dsp:txBody>
      <dsp:txXfrm>
        <a:off x="3190686" y="1817425"/>
        <a:ext cx="1583499" cy="971693"/>
      </dsp:txXfrm>
    </dsp:sp>
    <dsp:sp modelId="{73F4CAF0-B2D7-6244-A25D-B57F2479B198}">
      <dsp:nvSpPr>
        <dsp:cNvPr id="0" name=""/>
        <dsp:cNvSpPr/>
      </dsp:nvSpPr>
      <dsp:spPr>
        <a:xfrm>
          <a:off x="4649845" y="1439538"/>
          <a:ext cx="2159317" cy="21593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Client </a:t>
          </a:r>
        </a:p>
      </dsp:txBody>
      <dsp:txXfrm>
        <a:off x="5310236" y="1997361"/>
        <a:ext cx="1295590" cy="1187624"/>
      </dsp:txXfrm>
    </dsp:sp>
    <dsp:sp modelId="{9AB53257-414A-174F-B60A-7F634FFA40D4}">
      <dsp:nvSpPr>
        <dsp:cNvPr id="0" name=""/>
        <dsp:cNvSpPr/>
      </dsp:nvSpPr>
      <dsp:spPr>
        <a:xfrm>
          <a:off x="3650649" y="301080"/>
          <a:ext cx="2159317" cy="21593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Cirque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Robots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Cheval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Etc.</a:t>
          </a:r>
        </a:p>
      </dsp:txBody>
      <dsp:txXfrm>
        <a:off x="3853985" y="858904"/>
        <a:ext cx="1295590" cy="118762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8DFDE5-CA46-BA44-A102-1DF369323B83}">
      <dsp:nvSpPr>
        <dsp:cNvPr id="0" name=""/>
        <dsp:cNvSpPr/>
      </dsp:nvSpPr>
      <dsp:spPr>
        <a:xfrm>
          <a:off x="3727291" y="44985"/>
          <a:ext cx="2159317" cy="21593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/>
            <a:t>ROBOT</a:t>
          </a:r>
          <a:endParaRPr lang="fr-CA" sz="1600" kern="1200" dirty="0"/>
        </a:p>
      </dsp:txBody>
      <dsp:txXfrm>
        <a:off x="4015200" y="422866"/>
        <a:ext cx="1583499" cy="971693"/>
      </dsp:txXfrm>
    </dsp:sp>
    <dsp:sp modelId="{AB59002A-3B42-E04A-BA6A-DAD16C356FF2}">
      <dsp:nvSpPr>
        <dsp:cNvPr id="0" name=""/>
        <dsp:cNvSpPr/>
      </dsp:nvSpPr>
      <dsp:spPr>
        <a:xfrm>
          <a:off x="4506444" y="1394559"/>
          <a:ext cx="2159317" cy="21593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/>
            <a:t>INTERVENANT</a:t>
          </a:r>
        </a:p>
      </dsp:txBody>
      <dsp:txXfrm>
        <a:off x="5166836" y="1952383"/>
        <a:ext cx="1295590" cy="1187624"/>
      </dsp:txXfrm>
    </dsp:sp>
    <dsp:sp modelId="{B5B3B4D9-8625-4144-8878-561178362541}">
      <dsp:nvSpPr>
        <dsp:cNvPr id="0" name=""/>
        <dsp:cNvSpPr/>
      </dsp:nvSpPr>
      <dsp:spPr>
        <a:xfrm>
          <a:off x="2948137" y="1394559"/>
          <a:ext cx="2159317" cy="21593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/>
            <a:t>CLIENT</a:t>
          </a:r>
        </a:p>
      </dsp:txBody>
      <dsp:txXfrm>
        <a:off x="3151473" y="1952383"/>
        <a:ext cx="1295590" cy="11876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17C4A-E5C9-480A-BBDB-95D4344F24CA}" type="datetimeFigureOut">
              <a:rPr lang="fr-CA" smtClean="0"/>
              <a:pPr/>
              <a:t>1/12/19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9DE99-4490-439A-9721-6C02A3F1A3DD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4306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7rTYwGyF9-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8qPc8xD-Wo" TargetMode="External"/><Relationship Id="rId4" Type="http://schemas.openxmlformats.org/officeDocument/2006/relationships/hyperlink" Target="https://video.merici.ca/watch_video.php?v=ONXMSGN2H679&amp;fbclid=IwAR2CEg8_42VAwlfcl9Pi7Yl1_fGwi-zwPZAQQsJBSX5uQspjLCn2-kHeO4Q" TargetMode="External"/><Relationship Id="rId5" Type="http://schemas.openxmlformats.org/officeDocument/2006/relationships/hyperlink" Target="http://www.tetralogiques.fr/IMG/pdf/08_tetra_22_gaboriau_sakka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-ZYGpyF1wp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KFqKmauLEQ" TargetMode="External"/><Relationship Id="rId4" Type="http://schemas.openxmlformats.org/officeDocument/2006/relationships/hyperlink" Target="https://www.generations-plus.ch/?q=magazine/droit-argent/ems/paro-le-robot-qui-soigne-nos-a%C3%AEn%C3%A9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hyperlink" Target="http://www.lepluspetitcirquedumonde.fr/un-cirque-citoyen/le-cirque-social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deo3EyHOuU" TargetMode="External"/><Relationship Id="rId3" Type="http://schemas.openxmlformats.org/officeDocument/2006/relationships/hyperlink" Target="https://www.youtube.com/watch?v=YrXwyWxdRiA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2.png"/><Relationship Id="rId5" Type="http://schemas.openxmlformats.org/officeDocument/2006/relationships/hyperlink" Target="http://www.lepluspetitcirquedumonde.fr/un-cirque-citoyen/le-cirque-social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2.png"/><Relationship Id="rId5" Type="http://schemas.openxmlformats.org/officeDocument/2006/relationships/hyperlink" Target="http://www.lepluspetitcirquedumonde.fr/un-cirque-citoyen/le-cirque-social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2.png"/><Relationship Id="rId5" Type="http://schemas.openxmlformats.org/officeDocument/2006/relationships/hyperlink" Target="http://www.lepluspetitcirquedumonde.fr/un-cirque-citoyen/le-cirque-social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2.png"/><Relationship Id="rId5" Type="http://schemas.openxmlformats.org/officeDocument/2006/relationships/hyperlink" Target="http://www.lepluspetitcirquedumonde.fr/un-cirque-citoyen/le-cirque-social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deo3EyHOu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youtube.com/watch?v=SUugvHTzNHk" TargetMode="External"/><Relationship Id="rId5" Type="http://schemas.openxmlformats.org/officeDocument/2006/relationships/hyperlink" Target="https://www.youtube.com/watch?v=vLr1E88gAUc" TargetMode="External"/><Relationship Id="rId6" Type="http://schemas.openxmlformats.org/officeDocument/2006/relationships/image" Target="../media/image12.tiff"/><Relationship Id="rId7" Type="http://schemas.openxmlformats.org/officeDocument/2006/relationships/hyperlink" Target="https://grandsballets.com/fr/centre-national-de-danse-therapie/a-propos-du-centr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youtube.com/watch?v=jN8YeuKd2j8" TargetMode="External"/><Relationship Id="rId6" Type="http://schemas.openxmlformats.org/officeDocument/2006/relationships/hyperlink" Target="https://www.youtube.com/watch?v=dLDlmjter50" TargetMode="External"/><Relationship Id="rId7" Type="http://schemas.openxmlformats.org/officeDocument/2006/relationships/hyperlink" Target="https://ici.radio-canada.ca/premiere/emissions/le-15-18/segments/reportage/76094/aventure-nature-therapie" TargetMode="External"/><Relationship Id="rId8" Type="http://schemas.openxmlformats.org/officeDocument/2006/relationships/hyperlink" Target="https://www.youtube.com/watch?v=nyfjzFlhfYY" TargetMode="External"/><Relationship Id="rId9" Type="http://schemas.openxmlformats.org/officeDocument/2006/relationships/hyperlink" Target="https://www.legrandchemin.qc.ca/accueil/attachment/002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2.png"/><Relationship Id="rId5" Type="http://schemas.openxmlformats.org/officeDocument/2006/relationships/hyperlink" Target="https://www.youtube.com/watch?v=6_J18Zzvhc4" TargetMode="External"/><Relationship Id="rId6" Type="http://schemas.openxmlformats.org/officeDocument/2006/relationships/hyperlink" Target="https://motivactionjeuness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UkWvy66se4" TargetMode="External"/><Relationship Id="rId3" Type="http://schemas.openxmlformats.org/officeDocument/2006/relationships/hyperlink" Target="https://www.youtube.com/watch?v=rvGq-4quDqQ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CSNruSSNNc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gYR_8lLjaU" TargetMode="External"/><Relationship Id="rId4" Type="http://schemas.openxmlformats.org/officeDocument/2006/relationships/hyperlink" Target="https://www.youtube.com/watch?v=q7YcJ-8oyZM" TargetMode="External"/><Relationship Id="rId5" Type="http://schemas.openxmlformats.org/officeDocument/2006/relationships/hyperlink" Target="https://www.youtube.com/watch?v=BMkOJM8mUS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M3Spjs1eLXY" TargetMode="Externa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youtube.com/watch?v=LKFqKmauLEQ" TargetMode="External"/><Relationship Id="rId12" Type="http://schemas.openxmlformats.org/officeDocument/2006/relationships/hyperlink" Target="http://www.tetralogiques.fr/IMG/pdf/08_tetra_22_gaboriau_sakka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SUugvHTzNHk" TargetMode="External"/><Relationship Id="rId3" Type="http://schemas.openxmlformats.org/officeDocument/2006/relationships/hyperlink" Target="https://www.youtube.com/watch?v=q7YcJ-8oyZM" TargetMode="External"/><Relationship Id="rId4" Type="http://schemas.openxmlformats.org/officeDocument/2006/relationships/hyperlink" Target="https://www.youtube.com/watch?v=n6S8zcBFmKE" TargetMode="External"/><Relationship Id="rId5" Type="http://schemas.openxmlformats.org/officeDocument/2006/relationships/hyperlink" Target="https://www.youtube.com/watch?v=YrXwyWxdRiA" TargetMode="External"/><Relationship Id="rId6" Type="http://schemas.openxmlformats.org/officeDocument/2006/relationships/hyperlink" Target="https://www.youtube.com/watch?v=OCSNruSSNNc" TargetMode="External"/><Relationship Id="rId7" Type="http://schemas.openxmlformats.org/officeDocument/2006/relationships/hyperlink" Target="https://video.merici.ca/watch_video.php?v=ONXMSGN2H679&amp;fbclid=IwAR2CEg8_42VAwlfcl9Pi7Yl1_fGwi-zwPZAQQsJBSX5uQspjLCn2-kHeO4Q" TargetMode="External"/><Relationship Id="rId8" Type="http://schemas.openxmlformats.org/officeDocument/2006/relationships/hyperlink" Target="https://www.youtube.com/watch?v=48qPc8xD-Wo" TargetMode="External"/><Relationship Id="rId9" Type="http://schemas.openxmlformats.org/officeDocument/2006/relationships/hyperlink" Target="https://www.youtube.com/watch?v=M3Spjs1eLXY" TargetMode="External"/><Relationship Id="rId10" Type="http://schemas.openxmlformats.org/officeDocument/2006/relationships/hyperlink" Target="https://www.youtube.com/watch?v=nyfjzFlhfYY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pluspetitcirquedumonde.fr/un-cirque-citoyen/le-cirque-social/" TargetMode="External"/><Relationship Id="rId4" Type="http://schemas.openxmlformats.org/officeDocument/2006/relationships/hyperlink" Target="https://www.youtube.com/watch?v=BMkOJM8mUSc" TargetMode="External"/><Relationship Id="rId5" Type="http://schemas.openxmlformats.org/officeDocument/2006/relationships/hyperlink" Target="https://www.youtube.com/watch?v=JMnvKOIE0IQ" TargetMode="External"/><Relationship Id="rId6" Type="http://schemas.openxmlformats.org/officeDocument/2006/relationships/hyperlink" Target="https://www.youtube.com/watch?v=dLDlmjter50" TargetMode="External"/><Relationship Id="rId7" Type="http://schemas.openxmlformats.org/officeDocument/2006/relationships/hyperlink" Target="https://www.youtube.com/watch?v=7rTYwGyF9-M" TargetMode="External"/><Relationship Id="rId8" Type="http://schemas.openxmlformats.org/officeDocument/2006/relationships/hyperlink" Target="http://www.granddictionnaire.com/Resultat.aspx" TargetMode="External"/><Relationship Id="rId9" Type="http://schemas.openxmlformats.org/officeDocument/2006/relationships/hyperlink" Target="https://www.youtube.com/watch?v=KgYR_8lLja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vGq-4quDqQ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Lr1E88gAUc" TargetMode="External"/><Relationship Id="rId4" Type="http://schemas.openxmlformats.org/officeDocument/2006/relationships/hyperlink" Target="https://www.generations-plus.ch/?q=magazine/droit-argent/ems/paro-le-robot-qui-soigne-nos-a%C3%AEn%C3%A9s" TargetMode="External"/><Relationship Id="rId5" Type="http://schemas.openxmlformats.org/officeDocument/2006/relationships/hyperlink" Target="http://www.familleestrie.com/avec-les-chevaux.html" TargetMode="External"/><Relationship Id="rId6" Type="http://schemas.openxmlformats.org/officeDocument/2006/relationships/hyperlink" Target="https://www.youtube.com/watch?v=jN8YeuKd2j8" TargetMode="External"/><Relationship Id="rId7" Type="http://schemas.openxmlformats.org/officeDocument/2006/relationships/hyperlink" Target="https://www.youtube.com/watch?v=-ZYGpyF1wpo" TargetMode="External"/><Relationship Id="rId8" Type="http://schemas.openxmlformats.org/officeDocument/2006/relationships/hyperlink" Target="https://www.franceculture.fr/emissions/matieres-a-penser-avec-serge-tisseron/paro-le-robot-co-therapeute" TargetMode="External"/><Relationship Id="rId9" Type="http://schemas.openxmlformats.org/officeDocument/2006/relationships/hyperlink" Target="https://www.youtube.com/watch?v=BUkWvy66se4" TargetMode="External"/><Relationship Id="rId10" Type="http://schemas.openxmlformats.org/officeDocument/2006/relationships/hyperlink" Target="https://www.youtube.com/watch?v=48qPc8xD-W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ci.radio-canada.ca/premiere/emissions/le-15-18/segments/reportage/76094/aventure-nature-therapi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hyperlink" Target="https://www.franceculture.fr/emissions/matieres-a-penser-avec-serge-tisseron/paro-le-robot-co-therapeute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7F92EE5-431C-9948-B0A1-B1EE870F0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MÉDIATEURS D’INTERVENTION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8138454-E3F8-C14B-8971-EB7E42413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Johanne Carrier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442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ADB1BB0-299C-CB49-99AF-F981E4F7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VIDÉO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95FEEFD-2AF5-A949-BD46-A3B4C2422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u="sng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val="tx"/>
                    </a:ext>
                  </a:extLst>
                </a:hlinkClick>
              </a:rPr>
              <a:t>La thérapie par le robot: La parole est aux experts </a:t>
            </a:r>
          </a:p>
          <a:p>
            <a:pPr marL="0" indent="0">
              <a:buNone/>
            </a:pPr>
            <a:endParaRPr lang="fr-CA" u="sng" dirty="0">
              <a:hlinkClick r:id="rId2">
                <a:extLst>
                  <a:ext uri="{A12FA001-AC4F-418D-AE19-62706E023703}">
                    <ahyp:hlinkClr xmlns="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fr-CA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val="tx"/>
                    </a:ext>
                  </a:extLst>
                </a:hlinkClick>
              </a:rPr>
              <a:t>https://www.youtube.com/watch?v=7rTYwGyF9-M</a:t>
            </a:r>
            <a:r>
              <a:rPr lang="fr-CA" dirty="0"/>
              <a:t>  </a:t>
            </a:r>
          </a:p>
          <a:p>
            <a:pPr marL="0" indent="0">
              <a:buNone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2176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C423616-B432-7948-8A73-62780820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030DF76-D184-B04B-9F22-27780CC4D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Il s’agit d’utiliser le robot pour aider un client à travailler </a:t>
            </a:r>
            <a:r>
              <a:rPr lang="fr-FR" dirty="0" smtClean="0"/>
              <a:t>ses </a:t>
            </a:r>
            <a:r>
              <a:rPr lang="fr-FR" dirty="0"/>
              <a:t>objectifs.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Le robot peut prendre différentes formes et il a l’avantage qu’il peut être programmé en fonction des besoins du client.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Il s’agit donc d’un outil pour soutenir l’intervention.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Projet </a:t>
            </a:r>
            <a:r>
              <a:rPr lang="fr-FR" dirty="0" err="1"/>
              <a:t>Rob’Autisme</a:t>
            </a:r>
            <a:r>
              <a:rPr lang="fr-FR" dirty="0"/>
              <a:t> (2014) et Paro le robot (2003)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0875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1B3E7FE-1877-B04B-A688-8586BE664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1" b="3238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59E1F2E-69DB-6C47-9200-D497114F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 dirty="0" smtClean="0"/>
              <a:t>JE VOUS PRÉSENTE NAO ET ZORA</a:t>
            </a:r>
            <a:endParaRPr lang="fr-FR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612B05C-15F8-4115-81C0-24B1AC86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hlinkClick r:id="rId3"/>
              </a:rPr>
              <a:t>NAO à </a:t>
            </a:r>
            <a:r>
              <a:rPr lang="en-US" sz="2800" dirty="0" err="1" smtClean="0">
                <a:hlinkClick r:id="rId3"/>
              </a:rPr>
              <a:t>Mérici</a:t>
            </a:r>
            <a:r>
              <a:rPr lang="en-US" sz="2800" dirty="0" smtClean="0">
                <a:hlinkClick r:id="rId3"/>
              </a:rPr>
              <a:t> (0:16)</a:t>
            </a:r>
          </a:p>
          <a:p>
            <a:pPr marL="0" indent="0">
              <a:buNone/>
            </a:pPr>
            <a:r>
              <a:rPr lang="fr-CA" sz="2800" dirty="0">
                <a:hlinkClick r:id="rId4"/>
              </a:rPr>
              <a:t>https://</a:t>
            </a:r>
            <a:r>
              <a:rPr lang="fr-CA" sz="2800" dirty="0" smtClean="0">
                <a:hlinkClick r:id="rId4"/>
              </a:rPr>
              <a:t>video.merici.ca/watch_video.php?v=ONXMSGN2H679&amp;fbclid=IwAR2CEg8_42VAwlfcl9Pi7Yl1_fGwi-zwPZAQQsJBSX5uQspjLCn2-kHeO4Q</a:t>
            </a:r>
            <a:r>
              <a:rPr lang="fr-CA" sz="2800" dirty="0" smtClean="0"/>
              <a:t> </a:t>
            </a:r>
            <a:endParaRPr lang="en-US" sz="2800" dirty="0">
              <a:hlinkClick r:id="rId3"/>
            </a:endParaRPr>
          </a:p>
          <a:p>
            <a:pPr marL="0" indent="0">
              <a:buNone/>
            </a:pPr>
            <a:r>
              <a:rPr lang="en-US" sz="2800" dirty="0" smtClean="0">
                <a:hlinkClick r:id="rId3"/>
              </a:rPr>
              <a:t>ZORA (2:35)</a:t>
            </a:r>
          </a:p>
          <a:p>
            <a:pPr marL="0" indent="0">
              <a:buNone/>
            </a:pPr>
            <a:r>
              <a:rPr lang="en-US" sz="2800" dirty="0" smtClean="0">
                <a:hlinkClick r:id="rId3"/>
              </a:rPr>
              <a:t>https</a:t>
            </a:r>
            <a:r>
              <a:rPr lang="en-US" sz="2800" dirty="0">
                <a:hlinkClick r:id="rId3"/>
              </a:rPr>
              <a:t>://</a:t>
            </a:r>
            <a:r>
              <a:rPr lang="en-US" sz="2800" dirty="0" smtClean="0">
                <a:hlinkClick r:id="rId3"/>
              </a:rPr>
              <a:t>www.youtube.com/watch?v=48qPc8xD-Wo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636008" y="6555677"/>
            <a:ext cx="36381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5"/>
              </a:rPr>
              <a:t>http://www.tetralogiques.fr/IMG/pdf/08_tetra_22_gaboriau_sakka.pdf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2377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A0BC93D-31CF-3F4A-AB48-2ABFD9900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PROJET </a:t>
            </a:r>
            <a:r>
              <a:rPr lang="fr-FR" dirty="0"/>
              <a:t>ROB’AUTISME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961D305-CEA0-B740-B8F4-0693BE275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Les jeunes ont d’abord programmé des comportements chez le robot dans le but d’effectuer un récit ou un spectacle.  À travers cette activité ils ont appris à:</a:t>
            </a:r>
          </a:p>
          <a:p>
            <a:r>
              <a:rPr lang="fr-FR" dirty="0"/>
              <a:t>Programmer des comportements</a:t>
            </a:r>
          </a:p>
          <a:p>
            <a:r>
              <a:rPr lang="fr-FR" dirty="0"/>
              <a:t>Développer des habiletés sociales (parler, prendre soin,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L’activité a aussi permis de:</a:t>
            </a:r>
          </a:p>
          <a:p>
            <a:r>
              <a:rPr lang="fr-FR" dirty="0"/>
              <a:t>Réduire l’anxiété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0D9E094-0180-DC4C-97EB-FE60CAEED66F}"/>
              </a:ext>
            </a:extLst>
          </p:cNvPr>
          <p:cNvSpPr txBox="1"/>
          <p:nvPr/>
        </p:nvSpPr>
        <p:spPr>
          <a:xfrm>
            <a:off x="5449070" y="5515566"/>
            <a:ext cx="5514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Vidéo</a:t>
            </a:r>
          </a:p>
          <a:p>
            <a:pPr algn="ctr"/>
            <a:r>
              <a:rPr lang="fr-FR" dirty="0">
                <a:hlinkClick r:id="rId2"/>
              </a:rPr>
              <a:t>https://www.youtube.com/watch?v=-ZYGpyF1wpo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637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9E06329-D7D1-7944-AD40-DE51DB90A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0" r="16015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F1BA29B-237E-CB4D-8F0E-E0BE44B4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 dirty="0" smtClean="0"/>
              <a:t>JE VOUS PRÉSENTE PARO </a:t>
            </a:r>
            <a:r>
              <a:rPr lang="fr-FR" sz="3200" dirty="0"/>
              <a:t>le robot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EEFAA8B-E64B-1846-93BB-6502CE146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fr-FR" sz="2000" dirty="0"/>
              <a:t>Personnes âgées</a:t>
            </a:r>
          </a:p>
          <a:p>
            <a:endParaRPr lang="fr-FR" sz="2000" dirty="0"/>
          </a:p>
          <a:p>
            <a:r>
              <a:rPr lang="fr-FR" sz="2000" dirty="0"/>
              <a:t>Commercialisé en 2004 au Japon</a:t>
            </a:r>
          </a:p>
          <a:p>
            <a:r>
              <a:rPr lang="fr-FR" sz="2000" dirty="0"/>
              <a:t>Forme d’un bébé phoque</a:t>
            </a:r>
          </a:p>
          <a:p>
            <a:r>
              <a:rPr lang="fr-FR" sz="2000" dirty="0"/>
              <a:t>Bouge quand on le touche</a:t>
            </a:r>
          </a:p>
          <a:p>
            <a:r>
              <a:rPr lang="fr-FR" sz="2000" dirty="0"/>
              <a:t>Ronronne quand on le caresse</a:t>
            </a:r>
          </a:p>
          <a:p>
            <a:r>
              <a:rPr lang="fr-FR" sz="2000" dirty="0"/>
              <a:t>Proteste quand on le frappe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E574957-FA42-BA4C-A48D-BD0BDDDEE685}"/>
              </a:ext>
            </a:extLst>
          </p:cNvPr>
          <p:cNvSpPr txBox="1"/>
          <p:nvPr/>
        </p:nvSpPr>
        <p:spPr>
          <a:xfrm>
            <a:off x="1752600" y="6117771"/>
            <a:ext cx="76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Vidéo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BD1A1AF-A753-B445-9F4B-24C12EEE2FA4}"/>
              </a:ext>
            </a:extLst>
          </p:cNvPr>
          <p:cNvSpPr txBox="1"/>
          <p:nvPr/>
        </p:nvSpPr>
        <p:spPr>
          <a:xfrm>
            <a:off x="3176" y="6399912"/>
            <a:ext cx="5576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https://www.youtube.com/watch?v=LKFqKmauLEQ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6549483" y="651989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800" dirty="0">
                <a:hlinkClick r:id="rId4"/>
              </a:rPr>
              <a:t>https://www.generations-plus.ch/?q=magazine/droit-argent/ems/paro-le-robot-qui-soigne-nos-a%C3%AEn%C3%A9s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4945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14B8DA6-AEA9-E442-A3EA-68F7F3F4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OBJECTIFS: </a:t>
            </a:r>
            <a:r>
              <a:rPr lang="fr-FR" dirty="0" smtClean="0"/>
              <a:t>LE ROBOT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5489B8DC-A9A0-7747-A139-9FDA7EF2E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ocialisation</a:t>
            </a:r>
            <a:endParaRPr lang="fr-FR" dirty="0"/>
          </a:p>
          <a:p>
            <a:r>
              <a:rPr lang="fr-FR" dirty="0"/>
              <a:t>C</a:t>
            </a:r>
            <a:r>
              <a:rPr lang="fr-FR" dirty="0" smtClean="0"/>
              <a:t>ommunication </a:t>
            </a:r>
            <a:r>
              <a:rPr lang="fr-FR" dirty="0"/>
              <a:t>verbale et non-verbale</a:t>
            </a:r>
          </a:p>
          <a:p>
            <a:r>
              <a:rPr lang="fr-FR" dirty="0"/>
              <a:t>M</a:t>
            </a:r>
            <a:r>
              <a:rPr lang="fr-FR" dirty="0" smtClean="0"/>
              <a:t>émoire </a:t>
            </a:r>
            <a:r>
              <a:rPr lang="fr-FR" dirty="0"/>
              <a:t>affective</a:t>
            </a:r>
          </a:p>
          <a:p>
            <a:r>
              <a:rPr lang="fr-FR" dirty="0"/>
              <a:t>A</a:t>
            </a:r>
            <a:r>
              <a:rPr lang="fr-FR" dirty="0" smtClean="0"/>
              <a:t>nxiété</a:t>
            </a:r>
            <a:endParaRPr lang="fr-FR" dirty="0"/>
          </a:p>
          <a:p>
            <a:r>
              <a:rPr lang="fr-FR" dirty="0"/>
              <a:t>T</a:t>
            </a:r>
            <a:r>
              <a:rPr lang="fr-FR" dirty="0" smtClean="0"/>
              <a:t>remblements </a:t>
            </a:r>
            <a:r>
              <a:rPr lang="fr-FR" dirty="0"/>
              <a:t>associés à la maladie de Parkinson</a:t>
            </a:r>
          </a:p>
          <a:p>
            <a:r>
              <a:rPr lang="fr-FR" dirty="0" smtClean="0"/>
              <a:t>Activité physique</a:t>
            </a:r>
          </a:p>
          <a:p>
            <a:r>
              <a:rPr lang="fr-FR" dirty="0" smtClean="0"/>
              <a:t>Apprentissages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71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59F1ED5-D2E0-EA40-AC23-69EE3FB0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</a:t>
            </a:r>
            <a:r>
              <a:rPr lang="fr-FR" dirty="0" smtClean="0"/>
              <a:t>LE CIRQUE SOCIAL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15F9BD2-6EA2-9045-9077-B3372BD8F5D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0944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33F3B07-9ABA-4D47-A8BD-A1252C2B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fr-FR"/>
              <a:t>INTERVENTION PAR LE CIRQUE SOCIAL</a:t>
            </a:r>
            <a:endParaRPr lang="fr-F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CE72F78-21BC-46A6-827D-ECDF2A5B7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489341" cy="359931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7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68B3DDD-F4B2-6B48-A1D7-F498BFA5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326" y="2336800"/>
            <a:ext cx="5411824" cy="359886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768326" y="5936189"/>
            <a:ext cx="39995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800" dirty="0">
                <a:hlinkClick r:id="rId3"/>
              </a:rPr>
              <a:t>http://www.lepluspetitcirquedumonde.fr/un-cirque-citoyen/le-cirque-social/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666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976A92E-336E-FC44-9C01-0A9DDF5A6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7C8E785-8576-974F-862B-AAEC58803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3000901"/>
            <a:ext cx="9613861" cy="3599316"/>
          </a:xfrm>
        </p:spPr>
        <p:txBody>
          <a:bodyPr/>
          <a:lstStyle/>
          <a:p>
            <a:r>
              <a:rPr lang="fr-FR" dirty="0"/>
              <a:t>Années 1980</a:t>
            </a:r>
          </a:p>
          <a:p>
            <a:r>
              <a:rPr lang="fr-FR" dirty="0"/>
              <a:t>Le Cirque du Soleil et d’autres acteurs dans le milieu du cirque dont Le plus petit cirque du monde</a:t>
            </a:r>
          </a:p>
          <a:p>
            <a:r>
              <a:rPr lang="fr-FR" dirty="0"/>
              <a:t>Partout à travers le monde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3969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65B198E-DAE9-0B4E-9F29-B7382758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9598629-7D7E-E244-8E24-6625C9F24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2800" dirty="0"/>
              <a:t>« </a:t>
            </a:r>
            <a:r>
              <a:rPr lang="fr-CA" sz="2800" i="1" dirty="0"/>
              <a:t>Le cirque social est une approche d’intervention sociale novatrice née dans les années 80 qui utilise le cirque comme un outil d’inclusion. Il existe de nombreux projets de cirque social à travers le monde dont ceux mis en </a:t>
            </a:r>
            <a:r>
              <a:rPr lang="fr-CA" sz="2800" i="1" dirty="0" err="1"/>
              <a:t>oeuvre</a:t>
            </a:r>
            <a:r>
              <a:rPr lang="fr-CA" sz="2800" i="1" dirty="0"/>
              <a:t> par Le plus petit cirque du monde et son réseau </a:t>
            </a:r>
            <a:r>
              <a:rPr lang="fr-CA" sz="2800" i="1" dirty="0" err="1"/>
              <a:t>Caravan</a:t>
            </a:r>
            <a:r>
              <a:rPr lang="fr-CA" sz="2800" i="1" dirty="0"/>
              <a:t> </a:t>
            </a:r>
            <a:r>
              <a:rPr lang="fr-CA" sz="2800" i="1" dirty="0" err="1"/>
              <a:t>Circus</a:t>
            </a:r>
            <a:r>
              <a:rPr lang="fr-CA" sz="2800" i="1" dirty="0"/>
              <a:t> Network.</a:t>
            </a:r>
            <a:r>
              <a:rPr lang="fr-CA" sz="2800" dirty="0"/>
              <a:t> »  </a:t>
            </a:r>
          </a:p>
          <a:p>
            <a:pPr marL="0" indent="0" algn="ctr">
              <a:buNone/>
            </a:pPr>
            <a:r>
              <a:rPr lang="fr-CA" sz="2800" dirty="0"/>
              <a:t>(Le plus petit cirque du monde, 2018)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9285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BF170C2-79DC-E04D-8A42-4B769F43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DA8296F-0F33-3241-B1AE-5DAC6A0AD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fr-FR" dirty="0"/>
              <a:t>Selon Le Grand dictionnaire, plusieurs définitions permettent de comprendre ce qu’est un médiateur en fonction de différents domaines: 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Domaine du travail:</a:t>
            </a:r>
          </a:p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/>
              <a:t>Personne qui s'entremet dans un conflit pour amener les parties à tomber d'accord en formulant des propositions et en exerçant des pressions afin de les aider à s'entendre ou en les persuadant d’accepter ce qu'il propose</a:t>
            </a:r>
            <a:r>
              <a:rPr lang="fr-FR" dirty="0"/>
              <a:t> ».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806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BBF4E4A-8C79-7644-9BEC-65CAAF0A3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VIDÉO: 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6550CE3-C09D-CA4A-911C-0704C0D77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Vidéo sur l’intervention par le cirque (3 minutes)</a:t>
            </a:r>
          </a:p>
          <a:p>
            <a:pPr marL="0" indent="0">
              <a:buNone/>
            </a:pPr>
            <a:endParaRPr lang="fr-FR" dirty="0">
              <a:hlinkClick r:id="rId2"/>
            </a:endParaRPr>
          </a:p>
          <a:p>
            <a:pPr marL="0" indent="0">
              <a:buNone/>
            </a:pPr>
            <a:r>
              <a:rPr lang="fr-FR" dirty="0">
                <a:hlinkClick r:id="rId3"/>
              </a:rPr>
              <a:t>https://www.youtube.com/watch?v=YrXwyWxdRiA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0511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2997B4F-3290-ED49-8A55-95114D60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A84610D-DCF2-0B4A-AB04-F0D23A1C6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47758"/>
            <a:ext cx="9613861" cy="435784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Le cirque est un outil et non l’objectif principal.</a:t>
            </a:r>
          </a:p>
          <a:p>
            <a:r>
              <a:rPr lang="fr-FR" dirty="0"/>
              <a:t>Il n’est pas nécessaire de maîtriser la technique pour profiter des bienfaits.</a:t>
            </a:r>
          </a:p>
          <a:p>
            <a:r>
              <a:rPr lang="fr-FR" dirty="0"/>
              <a:t>Plusieurs disciplines peuvent être utilisées et chaque client peut y trouver des forces</a:t>
            </a:r>
          </a:p>
          <a:p>
            <a:pPr lvl="1"/>
            <a:r>
              <a:rPr lang="fr-FR" dirty="0"/>
              <a:t>Jonglerie</a:t>
            </a:r>
          </a:p>
          <a:p>
            <a:pPr lvl="1"/>
            <a:r>
              <a:rPr lang="fr-FR" dirty="0"/>
              <a:t>Équilibre</a:t>
            </a:r>
          </a:p>
          <a:p>
            <a:pPr lvl="1"/>
            <a:r>
              <a:rPr lang="fr-FR" dirty="0"/>
              <a:t>Acrobatie</a:t>
            </a:r>
          </a:p>
          <a:p>
            <a:pPr lvl="1"/>
            <a:r>
              <a:rPr lang="fr-FR" dirty="0"/>
              <a:t>Arts clownesques</a:t>
            </a:r>
          </a:p>
          <a:p>
            <a:pPr lvl="1"/>
            <a:r>
              <a:rPr lang="fr-FR" dirty="0"/>
              <a:t>Musique</a:t>
            </a:r>
          </a:p>
          <a:p>
            <a:pPr lvl="1"/>
            <a:r>
              <a:rPr lang="fr-FR" dirty="0"/>
              <a:t>Théâtre</a:t>
            </a:r>
          </a:p>
          <a:p>
            <a:pPr lvl="1"/>
            <a:r>
              <a:rPr lang="fr-FR" dirty="0"/>
              <a:t>Danse</a:t>
            </a:r>
          </a:p>
          <a:p>
            <a:pPr lvl="1"/>
            <a:r>
              <a:rPr lang="fr-FR" dirty="0"/>
              <a:t>Trapèze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6408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5C30E6E-C274-3F41-A098-9DF5F60CA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CLIENTÈLES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9B2863A-F124-1641-ADF3-FF54AA9D8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3164187"/>
            <a:ext cx="9613861" cy="3599316"/>
          </a:xfrm>
        </p:spPr>
        <p:txBody>
          <a:bodyPr/>
          <a:lstStyle/>
          <a:p>
            <a:r>
              <a:rPr lang="fr-FR" dirty="0"/>
              <a:t>Jeunes en difficulté d’adaptation</a:t>
            </a:r>
          </a:p>
          <a:p>
            <a:r>
              <a:rPr lang="fr-FR" dirty="0"/>
              <a:t>Personnes handicapées physiquement ou intellectuellement</a:t>
            </a:r>
          </a:p>
          <a:p>
            <a:r>
              <a:rPr lang="fr-FR" dirty="0"/>
              <a:t>Personnes vivant de l’exclusion</a:t>
            </a:r>
          </a:p>
          <a:p>
            <a:r>
              <a:rPr lang="fr-FR" dirty="0"/>
              <a:t>Familles</a:t>
            </a:r>
          </a:p>
          <a:p>
            <a:r>
              <a:rPr lang="fr-FR" dirty="0"/>
              <a:t>Etc.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041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25DB76B-5F38-9648-9EFE-129EEADA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7B72C24-4269-DC4F-9B44-07871A2C3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fr-FR" dirty="0"/>
              <a:t>Au Québec, le Cirque du Soleil, par l’intermédiaire du Cirque du monde a mis en place une Fondation en 1984 dont une des missions est l’implantation du Cirque social dans le monde.  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Des intervenants ont été formés afin de transmettre leur savoir.  Il est donc possible de contacter ces personnes pour suivre la formation qui dure quelques semaines.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3234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05A9BAA-B344-45D2-838C-73856C4B15D4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90434AA-4632-440E-9AE7-411396A779CA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462FD1E-E713-4FD4-8746-671C946723BD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4BD1381-4BB6-8C4F-AB6E-9EBCB28D0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1" r="25345" b="-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8A4CDE5-C7BC-41E1-8A4A-79E024CC09F3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E08A925-C94A-7A43-941D-97A122ED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/>
              <a:t>QUE PEUT-ON TRAVAILLER?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25C7952-5703-489E-8DBD-F2EFAC8EEB05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CDBF38F-81D3-4341-864B-C54462686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600"/>
          </a:p>
          <a:p>
            <a:endParaRPr lang="fr-FR" sz="1600"/>
          </a:p>
        </p:txBody>
      </p:sp>
      <p:sp>
        <p:nvSpPr>
          <p:cNvPr id="12" name="Rectangle 11"/>
          <p:cNvSpPr/>
          <p:nvPr/>
        </p:nvSpPr>
        <p:spPr>
          <a:xfrm>
            <a:off x="4636008" y="6514593"/>
            <a:ext cx="39995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800" dirty="0">
                <a:hlinkClick r:id="rId5"/>
              </a:rPr>
              <a:t>http://www.lepluspetitcirquedumonde.fr/un-cirque-citoyen/le-cirque-social/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9878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05A9BAA-B344-45D2-838C-73856C4B15D4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90434AA-4632-440E-9AE7-411396A779CA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462FD1E-E713-4FD4-8746-671C946723BD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EA71826-FB7E-3844-9EA9-8069723C4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4" r="12111" b="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8A4CDE5-C7BC-41E1-8A4A-79E024CC09F3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6257F3C-6ABD-454F-AFFD-6BFCD7EC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/>
              <a:t>QUE PEUT-ON TRAVAILLER?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25C7952-5703-489E-8DBD-F2EFAC8EEB05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4C3DAB7-3831-43A4-A83F-6B15475DD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768755" y="6559198"/>
            <a:ext cx="39995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800" dirty="0">
                <a:hlinkClick r:id="rId5"/>
              </a:rPr>
              <a:t>http://www.lepluspetitcirquedumonde.fr/un-cirque-citoyen/le-cirque-social/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6710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05A9BAA-B344-45D2-838C-73856C4B15D4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90434AA-4632-440E-9AE7-411396A779CA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462FD1E-E713-4FD4-8746-671C946723BD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55DC44C3-E086-0F48-9A24-CC4F17F33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1" r="7329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8A4CDE5-C7BC-41E1-8A4A-79E024CC09F3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6164E0D-91A8-EB41-9AAE-9A494D7C4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/>
              <a:t>QUE PEUT-ON TRAVAILLER?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25C7952-5703-489E-8DBD-F2EFAC8EEB05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A43847C-7CCA-472A-81F5-E0327BC49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680322" y="6593780"/>
            <a:ext cx="39995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800" dirty="0">
                <a:hlinkClick r:id="rId5"/>
              </a:rPr>
              <a:t>http://www.lepluspetitcirquedumonde.fr/un-cirque-citoyen/le-cirque-social/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8638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05A9BAA-B344-45D2-838C-73856C4B15D4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90434AA-4632-440E-9AE7-411396A779CA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462FD1E-E713-4FD4-8746-671C946723BD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EDC8699-2B4F-F34E-BC64-19D11BE03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9" r="8477" b="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8A4CDE5-C7BC-41E1-8A4A-79E024CC09F3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E0E20F0-52DC-6845-811E-7F2AB79F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/>
              <a:t>QUE PEUT-ON TRAVAILLER?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25C7952-5703-489E-8DBD-F2EFAC8EEB05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16AE9E8-B8CE-42A9-BF22-BC18AE626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768755" y="6601191"/>
            <a:ext cx="39995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800" dirty="0">
                <a:hlinkClick r:id="rId5"/>
              </a:rPr>
              <a:t>http://www.lepluspetitcirquedumonde.fr/un-cirque-citoyen/le-cirque-social/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9589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EXERCICE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9960" y="2894434"/>
            <a:ext cx="9613861" cy="3599316"/>
          </a:xfrm>
        </p:spPr>
        <p:txBody>
          <a:bodyPr/>
          <a:lstStyle/>
          <a:p>
            <a:pPr marL="0" indent="0" algn="ctr">
              <a:buNone/>
            </a:pPr>
            <a:r>
              <a:rPr lang="fr-CA" dirty="0" smtClean="0"/>
              <a:t>En 10 minutes, écrire 5 objectifs </a:t>
            </a:r>
          </a:p>
          <a:p>
            <a:pPr marL="0" indent="0" algn="ctr">
              <a:buNone/>
            </a:pPr>
            <a:r>
              <a:rPr lang="fr-CA" dirty="0" smtClean="0"/>
              <a:t>possibles de travailler à partir de ces balles</a:t>
            </a:r>
          </a:p>
          <a:p>
            <a:pPr marL="0" indent="0" algn="ctr">
              <a:buNone/>
            </a:pPr>
            <a:endParaRPr lang="fr-CA" dirty="0" smtClean="0"/>
          </a:p>
          <a:p>
            <a:pPr marL="0" indent="0" algn="ctr">
              <a:buNone/>
            </a:pPr>
            <a:r>
              <a:rPr lang="fr-CA" dirty="0" smtClean="0"/>
              <a:t>Décrire l’application de l’un d’eux</a:t>
            </a:r>
          </a:p>
          <a:p>
            <a:pPr marL="0" indent="0" algn="ctr">
              <a:buNone/>
            </a:pPr>
            <a:endParaRPr lang="fr-CA" dirty="0" smtClean="0"/>
          </a:p>
          <a:p>
            <a:pPr marL="0" indent="0" algn="ctr">
              <a:buNone/>
            </a:pPr>
            <a:r>
              <a:rPr lang="fr-CA" dirty="0" smtClean="0"/>
              <a:t>Démonstration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5991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BBF4E4A-8C79-7644-9BEC-65CAAF0A3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VIDÉO: UN BEL EXEMPLE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6550CE3-C09D-CA4A-911C-0704C0D77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Vidéo sur l’intervention par le cirque (3 minutes)</a:t>
            </a:r>
          </a:p>
          <a:p>
            <a:pPr marL="0" indent="0">
              <a:buNone/>
            </a:pPr>
            <a:endParaRPr lang="fr-FR" dirty="0">
              <a:hlinkClick r:id="rId2"/>
            </a:endParaRPr>
          </a:p>
          <a:p>
            <a:pPr marL="0" indent="0">
              <a:buNone/>
            </a:pPr>
            <a:r>
              <a:rPr lang="fr-FR" dirty="0">
                <a:hlinkClick r:id="rId2"/>
              </a:rPr>
              <a:t>https://www.youtube.com/watch?v=bdeo3EyHOuU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669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1E08305-8775-9D4F-89AE-B1DB2F596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EF3CAAC-B345-D34A-8F58-1455DAC79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Domaine de la psychologie:</a:t>
            </a:r>
          </a:p>
          <a:p>
            <a:pPr marL="0" indent="0">
              <a:buNone/>
            </a:pPr>
            <a:r>
              <a:rPr lang="fr-FR" dirty="0"/>
              <a:t>« </a:t>
            </a:r>
            <a:r>
              <a:rPr lang="fr-FR" i="1" dirty="0"/>
              <a:t>Être désincarné qui entre en relation avec les vivants par l'entremise d'un médium </a:t>
            </a:r>
            <a:r>
              <a:rPr lang="fr-FR" dirty="0"/>
              <a:t>».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Domaine de l’industrie automobile:</a:t>
            </a:r>
          </a:p>
          <a:p>
            <a:pPr marL="0" indent="0">
              <a:buNone/>
            </a:pPr>
            <a:r>
              <a:rPr lang="fr-FR" dirty="0"/>
              <a:t>« </a:t>
            </a:r>
            <a:r>
              <a:rPr lang="fr-FR" i="1" dirty="0"/>
              <a:t>Boîte de vitesses auxiliaire permettant de multiplier les rapports de la boîte de vitesses principale </a:t>
            </a:r>
            <a:r>
              <a:rPr lang="fr-FR" dirty="0"/>
              <a:t>».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6214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59F1ED5-D2E0-EA40-AC23-69EE3FB0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</a:t>
            </a:r>
            <a:r>
              <a:rPr lang="fr-FR" dirty="0" smtClean="0"/>
              <a:t>LA DANSE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15F9BD2-6EA2-9045-9077-B3372BD8F5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7518694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3442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4979F40-3A44-4CCB-9EB7-F8318BCE576B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5291D39-6B03-4BB5-BFC6-CBF11E90BFD6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FD071FA-0514-4371-9568-86216A1F4658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5211DDA4-E7B5-4325-A844-B7F59B084BA7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78C6F17-12A7-9D41-879F-801EAD9C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fr-FR" sz="2400"/>
              <a:t>INTERVENTION PAR LA DANSE</a:t>
            </a:r>
          </a:p>
        </p:txBody>
      </p:sp>
      <p:pic>
        <p:nvPicPr>
          <p:cNvPr id="38" name="Picture 29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D58E222-6309-4F79-AC20-9D3C69CD9B16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6855113-334B-8A46-B21C-8520B4E4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400" dirty="0">
                <a:hlinkClick r:id="rId4"/>
              </a:rPr>
              <a:t>VIDÉO:</a:t>
            </a:r>
          </a:p>
          <a:p>
            <a:pPr marL="0" indent="0">
              <a:buNone/>
            </a:pPr>
            <a:r>
              <a:rPr lang="fr-CA" sz="1400" dirty="0">
                <a:hlinkClick r:id="rId4"/>
              </a:rPr>
              <a:t>Trisomie</a:t>
            </a:r>
          </a:p>
          <a:p>
            <a:pPr marL="0" indent="0">
              <a:buNone/>
            </a:pPr>
            <a:r>
              <a:rPr lang="fr-CA" sz="1400" dirty="0">
                <a:hlinkClick r:id="rId4"/>
              </a:rPr>
              <a:t>https://www.youtube.com/watch?v=SUugvHTzNHk</a:t>
            </a:r>
            <a:endParaRPr lang="fr-CA" sz="1400" dirty="0"/>
          </a:p>
          <a:p>
            <a:pPr marL="0" indent="0">
              <a:buNone/>
            </a:pPr>
            <a:endParaRPr lang="fr-CA" sz="1400" dirty="0"/>
          </a:p>
          <a:p>
            <a:pPr marL="0" indent="0">
              <a:buNone/>
            </a:pPr>
            <a:r>
              <a:rPr lang="fr-CA" sz="1400" dirty="0"/>
              <a:t>Aînés</a:t>
            </a:r>
          </a:p>
          <a:p>
            <a:pPr marL="0" indent="0">
              <a:buNone/>
            </a:pPr>
            <a:r>
              <a:rPr lang="fr-CA" sz="1400" dirty="0">
                <a:hlinkClick r:id="rId5"/>
              </a:rPr>
              <a:t>https://www.youtube.com/watch?v=vLr1E88gAUc</a:t>
            </a:r>
            <a:r>
              <a:rPr lang="fr-CA" sz="1400" dirty="0"/>
              <a:t>  </a:t>
            </a: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7E9398B-2A76-1947-8484-04EC7F5EA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090" y="1342973"/>
            <a:ext cx="6269479" cy="417205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1ECB38F-2574-2C48-BE66-BC189D391ABB}"/>
              </a:ext>
            </a:extLst>
          </p:cNvPr>
          <p:cNvSpPr txBox="1"/>
          <p:nvPr/>
        </p:nvSpPr>
        <p:spPr>
          <a:xfrm>
            <a:off x="6459794" y="5673192"/>
            <a:ext cx="4704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800" dirty="0">
                <a:hlinkClick r:id="rId7"/>
              </a:rPr>
              <a:t>https://grandsballets.com/fr/centre-national-de-danse-therapie/a-propos-du-centre/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5509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59F1ED5-D2E0-EA40-AC23-69EE3FB0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</a:t>
            </a:r>
            <a:r>
              <a:rPr lang="fr-FR" dirty="0" smtClean="0"/>
              <a:t>L’AVENTURE PLEIN AIR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15F9BD2-6EA2-9045-9077-B3372BD8F5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8528853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6869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4055289-E0C6-4BD3-83C1-D3C3059323A2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6D31684-55BE-AB41-B8C9-D9C4C87EA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D0E302E-D9CD-4301-A67C-2F0F43791D81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A457133-9802-4229-B919-FF91AE235CCB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5174CBE-3C8C-4936-BADC-26BFB4F07FA9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355FB4F-A20B-EC43-92B8-E8F13047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fr-FR" dirty="0"/>
              <a:t>INTERVENTION PAR L’AVENTURE EN PLEIN AIR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4CBD692-4D03-4764-98E3-F95783857866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32BC668-4D51-4090-89E3-5613B832E4F8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26B30B2-F3EC-C547-89C8-98B3CBEFE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700214"/>
            <a:ext cx="9613861" cy="44298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600" dirty="0"/>
              <a:t>Sur la pointe des </a:t>
            </a:r>
            <a:r>
              <a:rPr lang="fr-FR" sz="1600" dirty="0" smtClean="0"/>
              <a:t>pieds </a:t>
            </a:r>
            <a:r>
              <a:rPr lang="fr-FR" sz="1600" dirty="0"/>
              <a:t>(jeunes atteints de cancer</a:t>
            </a:r>
            <a:r>
              <a:rPr lang="fr-FR" sz="1600" dirty="0" smtClean="0"/>
              <a:t>) (2:00)</a:t>
            </a:r>
            <a:endParaRPr lang="fr-FR" sz="1600" dirty="0"/>
          </a:p>
          <a:p>
            <a:pPr marL="0" indent="0">
              <a:buNone/>
            </a:pPr>
            <a:r>
              <a:rPr lang="fr-FR" sz="1600" dirty="0">
                <a:hlinkClick r:id="rId5"/>
              </a:rPr>
              <a:t>https://www.youtube.com/watch?v=jN8YeuKd2j8</a:t>
            </a:r>
            <a:r>
              <a:rPr lang="fr-FR" sz="1600" dirty="0"/>
              <a:t> 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Les guérisseurs- L’aventure </a:t>
            </a:r>
            <a:r>
              <a:rPr lang="fr-FR" sz="1600" dirty="0" smtClean="0"/>
              <a:t>thérapeutique (3:27)</a:t>
            </a:r>
            <a:endParaRPr lang="fr-FR" sz="1600" dirty="0"/>
          </a:p>
          <a:p>
            <a:pPr marL="0" indent="0">
              <a:buNone/>
            </a:pPr>
            <a:r>
              <a:rPr lang="fr-FR" sz="1600" dirty="0">
                <a:hlinkClick r:id="rId6"/>
              </a:rPr>
              <a:t>https://www.youtube.com/watch?v=dLDlmjter50</a:t>
            </a:r>
            <a:endParaRPr lang="fr-FR" sz="1600" dirty="0"/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Face aux vents: Organisme en santé mentale / reportage </a:t>
            </a:r>
            <a:r>
              <a:rPr lang="fr-FR" sz="1600" dirty="0" smtClean="0"/>
              <a:t>audio (6:18)</a:t>
            </a:r>
            <a:endParaRPr lang="fr-FR" sz="1600" dirty="0"/>
          </a:p>
          <a:p>
            <a:pPr marL="0" indent="0">
              <a:buNone/>
            </a:pPr>
            <a:r>
              <a:rPr lang="fr-FR" sz="1600" dirty="0">
                <a:hlinkClick r:id="rId7"/>
              </a:rPr>
              <a:t>https://ici.radio-canada.ca/premiere/emissions/le-15-18/segments/reportage/76094/aventure-nature-therapie</a:t>
            </a:r>
            <a:endParaRPr lang="fr-FR" sz="1600" dirty="0"/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Face aux vents: Organisme en santé </a:t>
            </a:r>
            <a:r>
              <a:rPr lang="fr-FR" sz="1600" dirty="0" smtClean="0"/>
              <a:t>mentale (2:50)</a:t>
            </a:r>
            <a:endParaRPr lang="fr-FR" sz="1600" dirty="0"/>
          </a:p>
          <a:p>
            <a:pPr marL="0" indent="0">
              <a:buNone/>
            </a:pPr>
            <a:r>
              <a:rPr lang="fr-FR" sz="1600" dirty="0">
                <a:hlinkClick r:id="rId8"/>
              </a:rPr>
              <a:t>https://www.youtube.com/watch?v=nyfjzFlhfYY</a:t>
            </a:r>
            <a:endParaRPr lang="fr-FR" sz="1600" dirty="0"/>
          </a:p>
          <a:p>
            <a:pPr marL="0" indent="0">
              <a:buNone/>
            </a:pPr>
            <a:endParaRPr lang="fr-FR" sz="1100" dirty="0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CD5EAAB-D5FC-D04A-8091-9AABF6BCCD22}"/>
              </a:ext>
            </a:extLst>
          </p:cNvPr>
          <p:cNvSpPr txBox="1"/>
          <p:nvPr/>
        </p:nvSpPr>
        <p:spPr>
          <a:xfrm>
            <a:off x="5602148" y="6372039"/>
            <a:ext cx="658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hlinkClick r:id="rId9"/>
              </a:rPr>
              <a:t>https://www.legrandchemin.qc.ca/accueil/attachment/002/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1301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05A9BAA-B344-45D2-838C-73856C4B15D4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90434AA-4632-440E-9AE7-411396A779CA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462FD1E-E713-4FD4-8746-671C946723BD}"/>
                </a:ext>
                <a:ext uri="{C183D7F6-B498-43B3-948B-1728B52AA6E4}">
  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D5D7645-9DB4-4642-8D5D-5FF74E7AF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74" r="27564" b="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8A4CDE5-C7BC-41E1-8A4A-79E024CC09F3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C31A8D4-59EA-2E49-AA01-FED8819C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/>
              <a:t>INTERVENTION PAR L’AVENTURE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25C7952-5703-489E-8DBD-F2EFAC8EEB05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5D19EDE-DD5C-9743-80DD-694CF5842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 err="1"/>
              <a:t>Motivaction</a:t>
            </a:r>
            <a:r>
              <a:rPr lang="fr-FR" sz="1600" dirty="0"/>
              <a:t> </a:t>
            </a:r>
            <a:r>
              <a:rPr lang="fr-FR" sz="1600" dirty="0" smtClean="0"/>
              <a:t>jeunesse (4:48)</a:t>
            </a:r>
            <a:endParaRPr lang="fr-FR" sz="1600" dirty="0"/>
          </a:p>
          <a:p>
            <a:pPr marL="0" indent="0">
              <a:buNone/>
            </a:pPr>
            <a:r>
              <a:rPr lang="fr-FR" sz="1600" dirty="0">
                <a:hlinkClick r:id="rId5"/>
              </a:rPr>
              <a:t>https://www.youtube.com/watch?v=6_J18Zzvhc4</a:t>
            </a:r>
            <a:endParaRPr lang="fr-FR" sz="1600" dirty="0"/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E02D73A-11FD-FE47-892C-92719A5F6746}"/>
              </a:ext>
            </a:extLst>
          </p:cNvPr>
          <p:cNvSpPr txBox="1"/>
          <p:nvPr/>
        </p:nvSpPr>
        <p:spPr>
          <a:xfrm>
            <a:off x="2701995" y="6534835"/>
            <a:ext cx="17956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>
                <a:hlinkClick r:id="rId6"/>
              </a:rPr>
              <a:t>https://motivactionjeunesse.com/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805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59F1ED5-D2E0-EA40-AC23-69EE3FB0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L’ANIMAL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15F9BD2-6EA2-9045-9077-B3372BD8F5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9994240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8419171" y="2653990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i="1" dirty="0" smtClean="0"/>
              <a:t>Depuis les années 1700</a:t>
            </a:r>
          </a:p>
          <a:p>
            <a:r>
              <a:rPr lang="fr-CA" i="1" dirty="0" smtClean="0"/>
              <a:t>Boris </a:t>
            </a:r>
            <a:r>
              <a:rPr lang="fr-CA" i="1" dirty="0" err="1" smtClean="0"/>
              <a:t>Levinson</a:t>
            </a:r>
            <a:r>
              <a:rPr lang="fr-CA" i="1" dirty="0" smtClean="0"/>
              <a:t> en 1953</a:t>
            </a:r>
            <a:endParaRPr lang="fr-CA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7114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50B859B-6091-624A-899C-FA414993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L’ANIMAL</a:t>
            </a:r>
            <a:br>
              <a:rPr lang="fr-FR" dirty="0"/>
            </a:br>
            <a:r>
              <a:rPr lang="fr-FR" dirty="0"/>
              <a:t>PRÉALABLES?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C731D52-743F-F94B-85C1-E6E55CDD3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663" y="2676086"/>
            <a:ext cx="9613861" cy="3599316"/>
          </a:xfrm>
        </p:spPr>
        <p:txBody>
          <a:bodyPr/>
          <a:lstStyle/>
          <a:p>
            <a:r>
              <a:rPr lang="fr-FR" dirty="0"/>
              <a:t>FORMATION </a:t>
            </a:r>
          </a:p>
          <a:p>
            <a:r>
              <a:rPr lang="fr-FR" dirty="0"/>
              <a:t>CHOIX DE L’ANIMAL</a:t>
            </a:r>
          </a:p>
          <a:p>
            <a:r>
              <a:rPr lang="fr-FR" dirty="0"/>
              <a:t>ASSURANCES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0961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481C378-66A3-4846-8C87-9CC09825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L’ANIMAL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19D0AD3-BA9C-A941-899B-3BEF81326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KAREN LAUZIER (4:57)</a:t>
            </a:r>
          </a:p>
          <a:p>
            <a:pPr marL="0" indent="0">
              <a:buNone/>
            </a:pPr>
            <a:r>
              <a:rPr lang="fr-FR" dirty="0">
                <a:hlinkClick r:id="rId2"/>
              </a:rPr>
              <a:t>https://www.youtube.com/watch?v=BUkWvy66se4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ZOOTHÉRAPIE ET LANGAGE: AU BOUT DU MUSEAU (4:35)</a:t>
            </a:r>
          </a:p>
          <a:p>
            <a:pPr marL="0" indent="0">
              <a:buNone/>
            </a:pPr>
            <a:r>
              <a:rPr lang="fr-FR" dirty="0">
                <a:hlinkClick r:id="rId3"/>
              </a:rPr>
              <a:t>https://www.youtube.com/watch?v=rvGq-4quDqQ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4015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9ADE6B8-3634-CF49-85A3-D97E5CB4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L’INTERVENTION PAR L’ANIMAL</a:t>
            </a:r>
            <a:br>
              <a:rPr lang="fr-FR" dirty="0"/>
            </a:br>
            <a:r>
              <a:rPr lang="fr-FR" dirty="0"/>
              <a:t>Conditions essentielles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2B75EF3-9F17-CF45-8FDE-C64128325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Relation désirée avec l’animal par le client</a:t>
            </a:r>
          </a:p>
          <a:p>
            <a:r>
              <a:rPr lang="fr-FR" dirty="0"/>
              <a:t>Créer le contexte recherché (relation non autoritaire)</a:t>
            </a:r>
          </a:p>
          <a:p>
            <a:r>
              <a:rPr lang="fr-FR" dirty="0"/>
              <a:t>Créer une occasion d’apprendre dans le plaisir</a:t>
            </a:r>
          </a:p>
          <a:p>
            <a:r>
              <a:rPr lang="fr-FR" dirty="0" smtClean="0"/>
              <a:t>Établir des parallèles </a:t>
            </a:r>
            <a:r>
              <a:rPr lang="fr-FR" dirty="0"/>
              <a:t>avec la vie de tous les jours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6833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481C378-66A3-4846-8C87-9CC09825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L’ANIMAL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19D0AD3-BA9C-A941-899B-3BEF81326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CAN ÉQUITHÉRAPIE (3:08)</a:t>
            </a:r>
          </a:p>
          <a:p>
            <a:pPr marL="0" indent="0">
              <a:buNone/>
            </a:pPr>
            <a:r>
              <a:rPr lang="fr-FR" dirty="0">
                <a:hlinkClick r:id="rId2"/>
              </a:rPr>
              <a:t>https://www.youtube.com/watch?v=OCSNruSSNNc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3935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53105139-087B-5C40-955A-36B5BD33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7BC7F14-545D-2F42-AE11-B1FE24FA4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En conclusion, il s’agit d’un intermédiaire entre le client et l’intervenant qui crée un intérêt, une motivation chez le client et qui permet d’augmenter l’efficacité d’une intervention.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En connaissez-vous</a:t>
            </a:r>
            <a:r>
              <a:rPr lang="fr-FR" dirty="0" smtClean="0"/>
              <a:t>? Nommez des exemples…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0604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9ADE6B8-3634-CF49-85A3-D97E5CB4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L’INTERVENTION PAR L’ANIMAL</a:t>
            </a:r>
            <a:br>
              <a:rPr lang="fr-FR" dirty="0"/>
            </a:br>
            <a:r>
              <a:rPr lang="fr-FR" dirty="0" smtClean="0"/>
              <a:t>Objectifs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2B75EF3-9F17-CF45-8FDE-C64128325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FR" dirty="0"/>
              <a:t>Estime de soi</a:t>
            </a:r>
          </a:p>
          <a:p>
            <a:pPr lvl="1"/>
            <a:r>
              <a:rPr lang="fr-FR" dirty="0"/>
              <a:t>Confiance et affirmation de soi</a:t>
            </a:r>
          </a:p>
          <a:p>
            <a:pPr lvl="1"/>
            <a:r>
              <a:rPr lang="fr-FR" dirty="0"/>
              <a:t>Comportements difficiles: réaction face à la frustration, réaction face à l’échec</a:t>
            </a:r>
          </a:p>
          <a:p>
            <a:pPr lvl="1"/>
            <a:r>
              <a:rPr lang="fr-FR" dirty="0"/>
              <a:t>Difficultés d’apprentissage et échecs scolaires</a:t>
            </a:r>
          </a:p>
          <a:p>
            <a:pPr lvl="1"/>
            <a:r>
              <a:rPr lang="fr-FR" dirty="0"/>
              <a:t>Difficultés à se contrôler</a:t>
            </a:r>
          </a:p>
          <a:p>
            <a:pPr lvl="1"/>
            <a:r>
              <a:rPr lang="fr-FR" dirty="0"/>
              <a:t>Difficultés d’attention, d’écoute, de concentration, impulsivité</a:t>
            </a:r>
          </a:p>
          <a:p>
            <a:pPr lvl="1"/>
            <a:r>
              <a:rPr lang="fr-FR" dirty="0"/>
              <a:t>Difficultés à planifier</a:t>
            </a:r>
          </a:p>
          <a:p>
            <a:pPr lvl="1"/>
            <a:r>
              <a:rPr lang="fr-FR" dirty="0"/>
              <a:t>Expression des émotions</a:t>
            </a:r>
          </a:p>
          <a:p>
            <a:pPr lvl="1"/>
            <a:r>
              <a:rPr lang="fr-FR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5137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912E592-3A1F-604D-9E81-AF60ACED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</a:t>
            </a:r>
            <a:r>
              <a:rPr lang="fr-FR" dirty="0" smtClean="0"/>
              <a:t>L’ANIMAL</a:t>
            </a:r>
            <a:br>
              <a:rPr lang="fr-FR" dirty="0" smtClean="0"/>
            </a:br>
            <a:r>
              <a:rPr lang="fr-FR" dirty="0" smtClean="0"/>
              <a:t>QUELQUES EXEMPLES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0787759-0513-9946-A829-888F660A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9398"/>
          </a:xfrm>
        </p:spPr>
        <p:txBody>
          <a:bodyPr>
            <a:normAutofit fontScale="92500" lnSpcReduction="10000"/>
          </a:bodyPr>
          <a:lstStyle/>
          <a:p>
            <a:r>
              <a:rPr lang="fr-CA" dirty="0">
                <a:hlinkClick r:id="rId2"/>
              </a:rPr>
              <a:t>ÉQUITHÉRAPIE: GALOPIN (2:25)</a:t>
            </a:r>
          </a:p>
          <a:p>
            <a:r>
              <a:rPr lang="fr-CA" dirty="0">
                <a:hlinkClick r:id="rId2"/>
              </a:rPr>
              <a:t>https://www.youtube.com/watch?v=M3Spjs1eLXY</a:t>
            </a:r>
            <a:r>
              <a:rPr lang="fr-CA" dirty="0"/>
              <a:t>  </a:t>
            </a:r>
          </a:p>
          <a:p>
            <a:endParaRPr lang="fr-CA" dirty="0"/>
          </a:p>
          <a:p>
            <a:r>
              <a:rPr lang="fr-CA" dirty="0"/>
              <a:t>PEYO, LE CHEVAL THÉRAPEUTIQUE (2:41)</a:t>
            </a:r>
          </a:p>
          <a:p>
            <a:r>
              <a:rPr lang="fr-CA" dirty="0">
                <a:hlinkClick r:id="rId3"/>
              </a:rPr>
              <a:t>https://www.youtube.com/watch?v=KgYR_8lLjaU</a:t>
            </a:r>
            <a:r>
              <a:rPr lang="fr-CA" dirty="0"/>
              <a:t> </a:t>
            </a:r>
          </a:p>
          <a:p>
            <a:endParaRPr lang="fr-CA" dirty="0"/>
          </a:p>
          <a:p>
            <a:r>
              <a:rPr lang="fr-CA" dirty="0"/>
              <a:t>ZOOTHÉRAPIE EN CHSLD (11:23)</a:t>
            </a:r>
          </a:p>
          <a:p>
            <a:r>
              <a:rPr lang="fr-CA" dirty="0">
                <a:hlinkClick r:id="rId4"/>
              </a:rPr>
              <a:t>https://www.youtube.com/watch?v=q7YcJ-8oyZM</a:t>
            </a:r>
            <a:endParaRPr lang="fr-CA" dirty="0"/>
          </a:p>
          <a:p>
            <a:endParaRPr lang="fr-FR" dirty="0"/>
          </a:p>
          <a:p>
            <a:r>
              <a:rPr lang="fr-FR" dirty="0"/>
              <a:t>THÉRAPIE ASSISTÉE PAR LE CHEVAL (7:28)</a:t>
            </a:r>
          </a:p>
          <a:p>
            <a:r>
              <a:rPr lang="fr-CA" dirty="0">
                <a:hlinkClick r:id="rId5"/>
              </a:rPr>
              <a:t>https://www.youtube.com/watch?v=BMkOJM8mUSc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1871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62B1CFF-632A-054E-8A9B-3027C0E6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MÉDIAGRAPHIE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48C931C-92B9-3942-83DA-E4E55C0A2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102908" cy="428695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dirty="0"/>
              <a:t>AMI-télé. (2017, 16 mai). Le Centre national de danse-thérapie de Montréal. Récupéré le 18 novembre 2019 de: </a:t>
            </a:r>
            <a:r>
              <a:rPr lang="fr-CA" dirty="0">
                <a:hlinkClick r:id="rId2"/>
              </a:rPr>
              <a:t>https://</a:t>
            </a:r>
            <a:r>
              <a:rPr lang="fr-CA" dirty="0" smtClean="0">
                <a:hlinkClick r:id="rId2"/>
              </a:rPr>
              <a:t>www.youtube.com/watch?v=SUugvHTzNHk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Animaux </a:t>
            </a:r>
            <a:r>
              <a:rPr lang="fr-FR" dirty="0"/>
              <a:t>au boulot: zoothérapie et éducation. (2019, 10 avril). Zoothérapie en CHSLD. Récupéré le 18 novembre 2019 de: </a:t>
            </a:r>
            <a:r>
              <a:rPr lang="fr-CA" dirty="0">
                <a:hlinkClick r:id="rId3"/>
              </a:rPr>
              <a:t>https://</a:t>
            </a:r>
            <a:r>
              <a:rPr lang="fr-CA" dirty="0" smtClean="0">
                <a:hlinkClick r:id="rId3"/>
              </a:rPr>
              <a:t>www.youtube.com/watch?v=q7YcJ-8oyZM</a:t>
            </a:r>
            <a:endParaRPr lang="fr-CA" dirty="0" smtClean="0"/>
          </a:p>
          <a:p>
            <a:pPr marL="0" indent="0">
              <a:buNone/>
            </a:pPr>
            <a:r>
              <a:rPr lang="fr-CA" dirty="0" err="1" smtClean="0"/>
              <a:t>Camlelon</a:t>
            </a:r>
            <a:r>
              <a:rPr lang="fr-CA" dirty="0" smtClean="0"/>
              <a:t> </a:t>
            </a:r>
            <a:r>
              <a:rPr lang="fr-CA" dirty="0"/>
              <a:t>association. (2018, 22 octobre). Thérapie par le sport pour les enfants victimes de violence sexuelles. Récupéré le 18 novembre 2019 de: </a:t>
            </a:r>
            <a:r>
              <a:rPr lang="fr-CA" dirty="0">
                <a:hlinkClick r:id="rId4"/>
              </a:rPr>
              <a:t>https://www.youtube.com/watch?v=n6S8zcBFmKE</a:t>
            </a:r>
            <a:r>
              <a:rPr lang="fr-CA" dirty="0"/>
              <a:t> </a:t>
            </a:r>
          </a:p>
          <a:p>
            <a:pPr marL="0" indent="0">
              <a:buNone/>
            </a:pPr>
            <a:r>
              <a:rPr lang="fr-FR" dirty="0" smtClean="0"/>
              <a:t>Cirque du </a:t>
            </a:r>
            <a:r>
              <a:rPr lang="fr-FR" dirty="0"/>
              <a:t>soleil (2017). Cirque du monde. Récupéré le 13 novembre 2018 de: </a:t>
            </a:r>
            <a:r>
              <a:rPr lang="fr-FR" dirty="0" smtClean="0">
                <a:hlinkClick r:id="rId5"/>
              </a:rPr>
              <a:t>https</a:t>
            </a:r>
            <a:r>
              <a:rPr lang="fr-FR" dirty="0">
                <a:hlinkClick r:id="rId5"/>
              </a:rPr>
              <a:t>://www.youtube.com/watch?v=YrXwyWxdRiA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 err="1" smtClean="0"/>
              <a:t>Dogfidelity</a:t>
            </a:r>
            <a:r>
              <a:rPr lang="fr-FR" dirty="0"/>
              <a:t>. (2016, 19 février). Can </a:t>
            </a:r>
            <a:r>
              <a:rPr lang="fr-FR" dirty="0" err="1"/>
              <a:t>équi’thérapie</a:t>
            </a:r>
            <a:r>
              <a:rPr lang="fr-FR" dirty="0"/>
              <a:t>, la médiation animale à votre service. Récupéré le 18 novembre 2019 de: </a:t>
            </a:r>
            <a:r>
              <a:rPr lang="fr-FR" dirty="0">
                <a:hlinkClick r:id="rId6"/>
              </a:rPr>
              <a:t>https://</a:t>
            </a:r>
            <a:r>
              <a:rPr lang="fr-FR" dirty="0" smtClean="0">
                <a:hlinkClick r:id="rId6"/>
              </a:rPr>
              <a:t>www.youtube.com/watch?v=OCSNruSSNNc</a:t>
            </a:r>
            <a:endParaRPr lang="fr-FR" dirty="0"/>
          </a:p>
          <a:p>
            <a:pPr marL="0" indent="0">
              <a:buNone/>
            </a:pPr>
            <a:r>
              <a:rPr lang="fr-FR" dirty="0" err="1" smtClean="0"/>
              <a:t>Dostie</a:t>
            </a:r>
            <a:r>
              <a:rPr lang="fr-FR" dirty="0"/>
              <a:t>. I. (2019). Récupéré le 18 novembre 2019 de: </a:t>
            </a:r>
            <a:r>
              <a:rPr lang="fr-CA" dirty="0">
                <a:hlinkClick r:id="rId7"/>
              </a:rPr>
              <a:t>https://video.merici.ca/watch_video.php?v=ONXMSGN2H679&amp;fbclid=IwAR2CEg8_42VAwlfcl9Pi7Yl1_fGwi-zwPZAQQsJBSX5uQspjLCn2-kHeO4Q</a:t>
            </a:r>
            <a:r>
              <a:rPr lang="fr-CA" dirty="0"/>
              <a:t> </a:t>
            </a:r>
            <a:endParaRPr lang="en-US" dirty="0">
              <a:hlinkClick r:id="rId8"/>
            </a:endParaRPr>
          </a:p>
          <a:p>
            <a:pPr marL="0" indent="0">
              <a:buNone/>
            </a:pPr>
            <a:r>
              <a:rPr lang="fr-FR" dirty="0" smtClean="0"/>
              <a:t>Estrie </a:t>
            </a:r>
            <a:r>
              <a:rPr lang="fr-FR" dirty="0"/>
              <a:t>plus journal. (2013, 16 juillet). Équitation thérapeutique: Les chevaux du Galopin toujours à l’œuvre. Récupéré le 18 novembre 2019 de: </a:t>
            </a:r>
            <a:r>
              <a:rPr lang="fr-CA" dirty="0">
                <a:hlinkClick r:id="rId9"/>
              </a:rPr>
              <a:t>https://www.youtube.com/watch?v=M3Spjs1eLXY</a:t>
            </a:r>
            <a:r>
              <a:rPr lang="fr-CA" dirty="0"/>
              <a:t>  </a:t>
            </a:r>
          </a:p>
          <a:p>
            <a:pPr marL="0" indent="0">
              <a:buNone/>
            </a:pPr>
            <a:r>
              <a:rPr lang="fr-FR" dirty="0" smtClean="0"/>
              <a:t>Face </a:t>
            </a:r>
            <a:r>
              <a:rPr lang="fr-FR" dirty="0"/>
              <a:t>aux vents. (2018, 26 septembre). Vers son île intérieure. Récupéré le 18 novembre 2019 de: </a:t>
            </a:r>
            <a:r>
              <a:rPr lang="fr-FR" dirty="0">
                <a:hlinkClick r:id="rId10"/>
              </a:rPr>
              <a:t>https://www.youtube.com/watch?v=nyfjzFlhfYY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France 3 Grand Est. (2018, 16 février). Paro le robot thérapeutique. Récupéré le 18 novembre 2019 de: </a:t>
            </a:r>
            <a:r>
              <a:rPr lang="fr-FR" dirty="0">
                <a:hlinkClick r:id="rId11"/>
              </a:rPr>
              <a:t>https://www.youtube.com/watch?v=LKFqKmauLEQ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 smtClean="0"/>
              <a:t>Gaboriau</a:t>
            </a:r>
            <a:r>
              <a:rPr lang="fr-FR" dirty="0"/>
              <a:t>, R., </a:t>
            </a:r>
            <a:r>
              <a:rPr lang="fr-FR" dirty="0" err="1"/>
              <a:t>Sakka</a:t>
            </a:r>
            <a:r>
              <a:rPr lang="fr-FR" dirty="0"/>
              <a:t> S. (2017). Le robot comme médiateur thérapeutique: une expérience auprès de jeunes autistes. </a:t>
            </a:r>
            <a:r>
              <a:rPr lang="fr-FR" dirty="0" err="1"/>
              <a:t>Tétralogiques</a:t>
            </a:r>
            <a:r>
              <a:rPr lang="fr-FR" dirty="0"/>
              <a:t>, no 22, Repéré le 13 novembre 2018 de: </a:t>
            </a:r>
            <a:r>
              <a:rPr lang="fr-FR" dirty="0">
                <a:hlinkClick r:id="rId12"/>
              </a:rPr>
              <a:t>http://www.tetralogiques.fr/IMG/pdf/08_tetra_22_gaboriau_sakka.pdf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5529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31936A6-55D1-2349-81D0-613C48C4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MÉDIAGRAPHIE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0F85CD9-B4D1-4145-9A3B-47EBE4F1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225572" cy="43873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/>
              <a:t>Laflèche</a:t>
            </a:r>
            <a:r>
              <a:rPr lang="fr-FR" dirty="0"/>
              <a:t>, S. (2018). Zoothérapie et langage, Au bout du museau pour la série Parle-moi d’ça. Récupéré le 18 novembre 2019 </a:t>
            </a:r>
            <a:r>
              <a:rPr lang="fr-FR" dirty="0" err="1"/>
              <a:t>de:</a:t>
            </a:r>
            <a:r>
              <a:rPr lang="fr-FR" dirty="0" err="1">
                <a:hlinkClick r:id="rId2"/>
              </a:rPr>
              <a:t>https</a:t>
            </a:r>
            <a:r>
              <a:rPr lang="fr-FR" dirty="0">
                <a:hlinkClick r:id="rId2"/>
              </a:rPr>
              <a:t>://www.youtube.com/watch?v=rvGq-4quDqQ</a:t>
            </a: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Le plus petit cirque du monde (2018). Le cirque social. Récupéré le 13 novembre 2018 </a:t>
            </a:r>
            <a:r>
              <a:rPr lang="fr-FR" dirty="0" err="1"/>
              <a:t>de:</a:t>
            </a:r>
            <a:r>
              <a:rPr lang="fr-FR" dirty="0" err="1">
                <a:hlinkClick r:id="rId3"/>
              </a:rPr>
              <a:t>http</a:t>
            </a:r>
            <a:r>
              <a:rPr lang="fr-FR" dirty="0">
                <a:hlinkClick r:id="rId3"/>
              </a:rPr>
              <a:t>://www.lepluspetitcirquedumonde.fr/un-cirque-citoyen/le-cirque-social</a:t>
            </a: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Louoiseau</a:t>
            </a:r>
            <a:r>
              <a:rPr lang="fr-FR" dirty="0" smtClean="0"/>
              <a:t>. (2010, 3 mai). Thérapie assistée par le cheval, 2</a:t>
            </a:r>
            <a:r>
              <a:rPr lang="fr-FR" baseline="30000" dirty="0" smtClean="0"/>
              <a:t>e</a:t>
            </a:r>
            <a:r>
              <a:rPr lang="fr-FR" dirty="0" smtClean="0"/>
              <a:t> partie. Récupéré le 18 novembre 2019 de: </a:t>
            </a:r>
            <a:r>
              <a:rPr lang="fr-CA" dirty="0">
                <a:hlinkClick r:id="rId4"/>
              </a:rPr>
              <a:t>https://www.youtube.com/watch?v=BMkOJM8mUSc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Maximum sport.tv. (2015, 20 juin). </a:t>
            </a:r>
            <a:r>
              <a:rPr lang="fr-FR" dirty="0" err="1"/>
              <a:t>Motivaction</a:t>
            </a:r>
            <a:r>
              <a:rPr lang="fr-FR" dirty="0"/>
              <a:t> jeunesse. Récupéré le 18 novembre 2019 de: </a:t>
            </a:r>
            <a:r>
              <a:rPr lang="fr-CA" dirty="0">
                <a:hlinkClick r:id="rId5"/>
              </a:rPr>
              <a:t>Https://www.youtube.com/watch?v=JMnvKOIE0IQ</a:t>
            </a:r>
            <a:r>
              <a:rPr lang="fr-CA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MC2 </a:t>
            </a:r>
            <a:r>
              <a:rPr lang="fr-FR" dirty="0"/>
              <a:t>Communication Média. (2017, 27 novembre). Les </a:t>
            </a:r>
            <a:r>
              <a:rPr lang="fr-FR" dirty="0" err="1"/>
              <a:t>guérisseurs-L’aventure</a:t>
            </a:r>
            <a:r>
              <a:rPr lang="fr-FR" dirty="0"/>
              <a:t> thérapeutique. Récupéré le 18 novembre 2019 de: </a:t>
            </a:r>
            <a:r>
              <a:rPr lang="fr-FR" dirty="0">
                <a:hlinkClick r:id="rId6"/>
              </a:rPr>
              <a:t>https://www.youtube.com/watch?v=dLDlmjter50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Mes Datas Et Moi. (2017, 23 août). La thérapie assistée par robot – Cécile </a:t>
            </a:r>
            <a:r>
              <a:rPr lang="fr-FR" dirty="0" err="1"/>
              <a:t>Dolbeau</a:t>
            </a:r>
            <a:r>
              <a:rPr lang="fr-FR" dirty="0"/>
              <a:t>-Blandin. Récupéré le 18 novembre 2019 de: </a:t>
            </a:r>
            <a:r>
              <a:rPr lang="fr-CA" dirty="0">
                <a:hlinkClick r:id="rId7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val="tx"/>
                    </a:ext>
                  </a:extLst>
                </a:hlinkClick>
              </a:rPr>
              <a:t>https://www.youtube.com/watch?v=7rTYwGyF9-M</a:t>
            </a:r>
            <a:r>
              <a:rPr lang="fr-CA" dirty="0"/>
              <a:t>  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Office québécois de la langue française. (2012). Banque de dépannage. Récupéré le 21 novembre 2019 de: </a:t>
            </a:r>
            <a:r>
              <a:rPr lang="fr-CA" dirty="0">
                <a:hlinkClick r:id="rId8"/>
              </a:rPr>
              <a:t>http://www.granddictionnaire.com/Resultat.aspx</a:t>
            </a:r>
            <a:r>
              <a:rPr lang="fr-CA" dirty="0"/>
              <a:t> </a:t>
            </a:r>
          </a:p>
          <a:p>
            <a:pPr marL="0" indent="0">
              <a:buNone/>
            </a:pPr>
            <a:r>
              <a:rPr lang="fr-FR" dirty="0"/>
              <a:t>Ouest France. (2018, 15 mars). Peyo, cheval thérapeutique, cheval magique. Récupéré le 18 novembre 2019 de: </a:t>
            </a:r>
            <a:r>
              <a:rPr lang="fr-CA" dirty="0">
                <a:hlinkClick r:id="rId9"/>
              </a:rPr>
              <a:t>https://www.youtube.com/watch?v=KgYR_8lLjaU</a:t>
            </a:r>
            <a:r>
              <a:rPr lang="fr-CA" dirty="0"/>
              <a:t>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>
                <a:hlinkClick r:id="rId3"/>
              </a:rPr>
              <a:t>/</a:t>
            </a:r>
            <a:r>
              <a:rPr lang="fr-FR" dirty="0" smtClean="0"/>
              <a:t> 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3000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95672BD-CABF-EF48-9ACC-1F981513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MÉDIAGRAPHIE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BBD472E-AF93-4D4A-9152-06EC0EEA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482050" cy="420889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dirty="0" smtClean="0"/>
              <a:t>Radio-Canada.ca</a:t>
            </a:r>
            <a:r>
              <a:rPr lang="fr-FR" dirty="0"/>
              <a:t>. (2018, 21 juin). L’aventure en plein air comme thérapie. Récupéré le 18 novembre 2019 de: </a:t>
            </a:r>
            <a:r>
              <a:rPr lang="fr-FR" dirty="0">
                <a:hlinkClick r:id="rId2"/>
              </a:rPr>
              <a:t>https://</a:t>
            </a:r>
            <a:r>
              <a:rPr lang="fr-FR" dirty="0" smtClean="0">
                <a:hlinkClick r:id="rId2"/>
              </a:rPr>
              <a:t>ici.radio-canada.ca/premiere/emissions/le-15-18/segments/reportage/76094/aventure-nature-therapie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Radio-Canada Info. (2017, 17 mai). Reportage // Danser pour se soigner. Récupéré le 18 novembre 2019 de: </a:t>
            </a:r>
            <a:r>
              <a:rPr lang="fr-CA" dirty="0">
                <a:hlinkClick r:id="rId3"/>
              </a:rPr>
              <a:t>https://www.youtube.com/watch?v=vLr1E88gAUc</a:t>
            </a:r>
            <a:r>
              <a:rPr lang="fr-CA" dirty="0"/>
              <a:t>  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Sabourin, G. (2005). Quand les chevaux s’en mêlent..., Les productions </a:t>
            </a:r>
            <a:r>
              <a:rPr lang="fr-FR" dirty="0" err="1"/>
              <a:t>Escomelle</a:t>
            </a:r>
            <a:r>
              <a:rPr lang="fr-FR" dirty="0"/>
              <a:t>, Sainte-Marthe, Québec.</a:t>
            </a:r>
          </a:p>
          <a:p>
            <a:pPr marL="0" indent="0">
              <a:buNone/>
            </a:pPr>
            <a:r>
              <a:rPr lang="fr-CA" dirty="0"/>
              <a:t>Santos B. (2015, 10 janvier). Paro le robot qui soigne nos aînés. Générations plus.ch. Récupéré le 18 novembre 2019 de: </a:t>
            </a:r>
          </a:p>
          <a:p>
            <a:pPr marL="0" indent="0">
              <a:buNone/>
            </a:pPr>
            <a:r>
              <a:rPr lang="fr-CA" dirty="0">
                <a:hlinkClick r:id="rId4"/>
              </a:rPr>
              <a:t>https://www.generations-plus.ch/?</a:t>
            </a:r>
            <a:r>
              <a:rPr lang="fr-CA" dirty="0" smtClean="0">
                <a:hlinkClick r:id="rId4"/>
              </a:rPr>
              <a:t>q=magazine/droit-argent/ems/paro-le-robot-qui-soigne-nos-a%C3%AEn%C3%A9s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Services </a:t>
            </a:r>
            <a:r>
              <a:rPr lang="fr-FR" dirty="0"/>
              <a:t>psychoéducatifs Famille Estrie. (2017). Psychoéducation facilitée par le cheval. Récupéré le 13 novembre 2018 de: </a:t>
            </a:r>
            <a:r>
              <a:rPr lang="fr-FR" dirty="0">
                <a:hlinkClick r:id="rId5"/>
              </a:rPr>
              <a:t>http://www.familleestrie.com/avec-les-chevaux.html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 smtClean="0"/>
              <a:t>Sur la pointe des pieds. (2018, 22 janvier). Derrière le rideau. Récupéré le 18 novembre 2019 de: </a:t>
            </a:r>
            <a:r>
              <a:rPr lang="fr-FR" dirty="0">
                <a:hlinkClick r:id="rId6"/>
              </a:rPr>
              <a:t>https://www.youtube.com/watch?v=jN8YeuKd2j8</a:t>
            </a: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dirty="0" err="1"/>
              <a:t>Télénantes</a:t>
            </a:r>
            <a:r>
              <a:rPr lang="fr-FR" dirty="0"/>
              <a:t>. (2016, 29 janvier). Autisme: le robot Nao au service des ados. Récupéré le 18 novembre 2019 de: </a:t>
            </a:r>
            <a:r>
              <a:rPr lang="fr-FR" dirty="0">
                <a:hlinkClick r:id="rId7"/>
              </a:rPr>
              <a:t>https://www.youtube.com/watch?v=-ZYGpyF1wpo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 err="1"/>
              <a:t>Tisseron</a:t>
            </a:r>
            <a:r>
              <a:rPr lang="fr-FR" dirty="0"/>
              <a:t>, S. (2018). Paro, le robot </a:t>
            </a:r>
            <a:r>
              <a:rPr lang="fr-FR" dirty="0" err="1"/>
              <a:t>co</a:t>
            </a:r>
            <a:r>
              <a:rPr lang="fr-FR" dirty="0"/>
              <a:t>-thérapeute, Récupéré le 13 novembre 2018 de: </a:t>
            </a:r>
            <a:r>
              <a:rPr lang="fr-FR" dirty="0">
                <a:hlinkClick r:id="rId8"/>
              </a:rPr>
              <a:t>https://</a:t>
            </a:r>
            <a:r>
              <a:rPr lang="fr-FR" dirty="0" smtClean="0">
                <a:hlinkClick r:id="rId8"/>
              </a:rPr>
              <a:t>www.franceculture.fr/emissions/matieres-a-penser-avec-serge-tisseron/paro-le-robot-co-therapeute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err="1"/>
              <a:t>TVCogeco</a:t>
            </a:r>
            <a:r>
              <a:rPr lang="fr-FR" dirty="0"/>
              <a:t> Rimouski. (2015, 11 juin). Zoothérapie. Récupéré le 18 novembre 2019 de: </a:t>
            </a:r>
            <a:r>
              <a:rPr lang="fr-FR" dirty="0">
                <a:hlinkClick r:id="rId9"/>
              </a:rPr>
              <a:t>https://www.youtube.com/watch?v=BUkWvy66se4</a:t>
            </a: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24 heures. (2015, 19 novembre). Zora, le robot qui fait danser les aînés. Récupéré le 19 novembre 2019 de: </a:t>
            </a:r>
            <a:r>
              <a:rPr lang="en-US" dirty="0">
                <a:hlinkClick r:id="rId10"/>
              </a:rPr>
              <a:t>https://www.youtube.com/watch?v=48qPc8xD-Wo</a:t>
            </a:r>
            <a:r>
              <a:rPr lang="en-US" dirty="0"/>
              <a:t> 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359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E8CBF48-F0AD-5D42-B5E0-D75D82A8E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IMAGE VAUT MILLE MOTS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A838943-3CB0-884B-9E19-2C27FBB4C2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3045169"/>
              </p:ext>
            </p:extLst>
          </p:nvPr>
        </p:nvGraphicFramePr>
        <p:xfrm>
          <a:off x="3485029" y="2395506"/>
          <a:ext cx="9613900" cy="35988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670CA4D-4AB7-E242-8678-283D0A5700D5}"/>
              </a:ext>
            </a:extLst>
          </p:cNvPr>
          <p:cNvSpPr txBox="1"/>
          <p:nvPr/>
        </p:nvSpPr>
        <p:spPr>
          <a:xfrm>
            <a:off x="1091380" y="2336800"/>
            <a:ext cx="476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MÉDIATEUR D’INTERVENTION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347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762DED2-2A91-7F4B-B8DA-AB4E1BCD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89F0525-5120-EE4E-B793-0C9F28B44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820" y="2505456"/>
            <a:ext cx="3980362" cy="3599316"/>
          </a:xfrm>
        </p:spPr>
        <p:txBody>
          <a:bodyPr/>
          <a:lstStyle/>
          <a:p>
            <a:r>
              <a:rPr lang="fr-FR" dirty="0"/>
              <a:t>ROBOT</a:t>
            </a:r>
          </a:p>
          <a:p>
            <a:r>
              <a:rPr lang="fr-FR" dirty="0"/>
              <a:t>CIRQUE SOCIAL</a:t>
            </a:r>
          </a:p>
          <a:p>
            <a:r>
              <a:rPr lang="fr-FR" dirty="0"/>
              <a:t>DANSE</a:t>
            </a:r>
          </a:p>
          <a:p>
            <a:r>
              <a:rPr lang="fr-FR" dirty="0"/>
              <a:t>AVENTURE EN PLEIN AIR</a:t>
            </a:r>
          </a:p>
          <a:p>
            <a:r>
              <a:rPr lang="fr-FR" dirty="0"/>
              <a:t>ANIMAL (ZOOTHÉRAPIE)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423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59F1ED5-D2E0-EA40-AC23-69EE3FB0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PAR </a:t>
            </a:r>
            <a:r>
              <a:rPr lang="fr-FR" dirty="0" smtClean="0"/>
              <a:t>LE ROBOT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15F9BD2-6EA2-9045-9077-B3372BD8F5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3803797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810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A4B4734-14D4-F243-867A-4F380213F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ASSISTÉE PAR UN ROBOT</a:t>
            </a:r>
          </a:p>
        </p:txBody>
      </p:sp>
      <p:pic>
        <p:nvPic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2CC1BA0-3692-3C45-8752-91ABF2E3B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338" y="2599531"/>
            <a:ext cx="5321300" cy="307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8582" y="5678196"/>
            <a:ext cx="54000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3"/>
              </a:rPr>
              <a:t>https://www.franceculture.fr/emissions/matieres-a-penser-avec-serge-tisseron/paro-le-robot-co-therapeute</a:t>
            </a:r>
            <a:r>
              <a:rPr lang="fr-FR" sz="800" dirty="0"/>
              <a:t> 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051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5BC426B-2E54-FF43-B72A-21A6640B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29DE2EB-2680-BA49-8B2A-6429CD4F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790" y="2481839"/>
            <a:ext cx="6969416" cy="3599316"/>
          </a:xfrm>
        </p:spPr>
        <p:txBody>
          <a:bodyPr/>
          <a:lstStyle/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Depuis </a:t>
            </a:r>
            <a:r>
              <a:rPr lang="fr-FR" dirty="0"/>
              <a:t>le début des années 2000, plusieurs études s’intéressent à l’implication du robot dans l’intervention</a:t>
            </a:r>
            <a:r>
              <a:rPr lang="fr-FR" dirty="0" smtClean="0"/>
              <a:t>.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917267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2583</Words>
  <Application>Microsoft Macintosh PowerPoint</Application>
  <PresentationFormat>Personnalisé</PresentationFormat>
  <Paragraphs>271</Paragraphs>
  <Slides>44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Berlin</vt:lpstr>
      <vt:lpstr>MÉDIATEURS D’INTERVENTION</vt:lpstr>
      <vt:lpstr>DÉFINITION</vt:lpstr>
      <vt:lpstr>DÉFINITION</vt:lpstr>
      <vt:lpstr>DÉFINITION</vt:lpstr>
      <vt:lpstr>UNE IMAGE VAUT MILLE MOTS </vt:lpstr>
      <vt:lpstr>QUELQUES EXEMPLES</vt:lpstr>
      <vt:lpstr>INTERVENTION PAR LE ROBOT</vt:lpstr>
      <vt:lpstr>INTERVENTION ASSISTÉE PAR UN ROBOT</vt:lpstr>
      <vt:lpstr>HISTORIQUE</vt:lpstr>
      <vt:lpstr>VIDÉO</vt:lpstr>
      <vt:lpstr>DESCRIPTION</vt:lpstr>
      <vt:lpstr>JE VOUS PRÉSENTE NAO ET ZORA</vt:lpstr>
      <vt:lpstr>PROJET ROB’AUTISME</vt:lpstr>
      <vt:lpstr>JE VOUS PRÉSENTE PARO le robot</vt:lpstr>
      <vt:lpstr>OBJECTIFS: LE ROBOT</vt:lpstr>
      <vt:lpstr>INTERVENTION PAR LE CIRQUE SOCIAL</vt:lpstr>
      <vt:lpstr>INTERVENTION PAR LE CIRQUE SOCIAL</vt:lpstr>
      <vt:lpstr>HISTORIQUE</vt:lpstr>
      <vt:lpstr>DESCRIPTION</vt:lpstr>
      <vt:lpstr>VIDÉO: DESCRIPTION</vt:lpstr>
      <vt:lpstr>CARACTÉRISTIQUES</vt:lpstr>
      <vt:lpstr>CLIENTÈLES</vt:lpstr>
      <vt:lpstr>FORMATION</vt:lpstr>
      <vt:lpstr>QUE PEUT-ON TRAVAILLER?</vt:lpstr>
      <vt:lpstr>QUE PEUT-ON TRAVAILLER?</vt:lpstr>
      <vt:lpstr>QUE PEUT-ON TRAVAILLER?</vt:lpstr>
      <vt:lpstr>QUE PEUT-ON TRAVAILLER?</vt:lpstr>
      <vt:lpstr>EXERCICE</vt:lpstr>
      <vt:lpstr>VIDÉO: UN BEL EXEMPLE</vt:lpstr>
      <vt:lpstr>INTERVENTION PAR LA DANSE</vt:lpstr>
      <vt:lpstr>INTERVENTION PAR LA DANSE</vt:lpstr>
      <vt:lpstr>INTERVENTION PAR L’AVENTURE PLEIN AIR</vt:lpstr>
      <vt:lpstr>INTERVENTION PAR L’AVENTURE EN PLEIN AIR</vt:lpstr>
      <vt:lpstr>INTERVENTION PAR L’AVENTURE</vt:lpstr>
      <vt:lpstr>INTERVENTION PAR L’ANIMAL</vt:lpstr>
      <vt:lpstr>INTERVENTION PAR L’ANIMAL PRÉALABLES?</vt:lpstr>
      <vt:lpstr>INTERVENTION PAR L’ANIMAL</vt:lpstr>
      <vt:lpstr>L’INTERVENTION PAR L’ANIMAL Conditions essentielles</vt:lpstr>
      <vt:lpstr>INTERVENTION PAR L’ANIMAL</vt:lpstr>
      <vt:lpstr>L’INTERVENTION PAR L’ANIMAL Objectifs</vt:lpstr>
      <vt:lpstr>INTERVENTION PAR L’ANIMAL QUELQUES EXEMPLES</vt:lpstr>
      <vt:lpstr>MÉDIAGRAPHIE</vt:lpstr>
      <vt:lpstr>MÉDIAGRAPHIE</vt:lpstr>
      <vt:lpstr>MÉDIAGRAPHIE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MÉDIATEURS D’INTERVENTION</dc:title>
  <dc:creator>Johanne Carrier</dc:creator>
  <cp:lastModifiedBy>Chantal Arbour</cp:lastModifiedBy>
  <cp:revision>39</cp:revision>
  <dcterms:created xsi:type="dcterms:W3CDTF">2019-12-02T03:52:28Z</dcterms:created>
  <dcterms:modified xsi:type="dcterms:W3CDTF">2019-12-02T03:53:14Z</dcterms:modified>
</cp:coreProperties>
</file>