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6" r:id="rId10"/>
    <p:sldId id="270" r:id="rId11"/>
    <p:sldId id="277" r:id="rId12"/>
    <p:sldId id="278" r:id="rId13"/>
    <p:sldId id="276" r:id="rId14"/>
    <p:sldId id="275" r:id="rId15"/>
    <p:sldId id="274" r:id="rId16"/>
    <p:sldId id="272" r:id="rId17"/>
    <p:sldId id="273"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o13FZxvvF2I0Cw+xDj099jLW4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83CD5-4204-072C-DC7B-74A853FFE5B5}" v="160" dt="2023-11-13T20:27:53.008"/>
    <p1510:client id="{6913C309-ECB3-4244-F3AB-687B318E707D}" v="510" dt="2023-11-14T15:29:05.886"/>
    <p1510:client id="{73F7BC4F-AA3C-71F8-E29C-23FC963E9C32}" v="3" dt="2023-11-14T17:04:09.900"/>
    <p1510:client id="{88C02A20-B495-9FD0-488B-B1CB5ABAA32C}" v="3" dt="2023-11-14T17:01:15.786"/>
    <p1510:client id="{DB420168-8F5A-E2F6-A25C-1491BB9394B2}" v="57" dt="2023-11-13T20:32:19.892"/>
    <p1510:client id="{E3CB8508-C97A-8151-95A9-37DB7B72142C}" v="8" dt="2023-11-14T14:06:35.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Vertical Title and Text">
  <p:cSld name="4_Vertical Title and Text">
    <p:spTree>
      <p:nvGrpSpPr>
        <p:cNvPr id="1" name="Shape 6"/>
        <p:cNvGrpSpPr/>
        <p:nvPr/>
      </p:nvGrpSpPr>
      <p:grpSpPr>
        <a:xfrm>
          <a:off x="0" y="0"/>
          <a:ext cx="0" cy="0"/>
          <a:chOff x="0" y="0"/>
          <a:chExt cx="0" cy="0"/>
        </a:xfrm>
      </p:grpSpPr>
      <p:sp>
        <p:nvSpPr>
          <p:cNvPr id="7" name="Google Shape;7;p20"/>
          <p:cNvSpPr>
            <a:spLocks noGrp="1"/>
          </p:cNvSpPr>
          <p:nvPr>
            <p:ph type="pic" idx="2"/>
          </p:nvPr>
        </p:nvSpPr>
        <p:spPr>
          <a:xfrm>
            <a:off x="-2699" y="-1"/>
            <a:ext cx="12194698"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5"/>
        <p:cNvGrpSpPr/>
        <p:nvPr/>
      </p:nvGrpSpPr>
      <p:grpSpPr>
        <a:xfrm>
          <a:off x="0" y="0"/>
          <a:ext cx="0" cy="0"/>
          <a:chOff x="0" y="0"/>
          <a:chExt cx="0" cy="0"/>
        </a:xfrm>
      </p:grpSpPr>
      <p:sp>
        <p:nvSpPr>
          <p:cNvPr id="36" name="Google Shape;36;p29"/>
          <p:cNvSpPr>
            <a:spLocks noGrp="1"/>
          </p:cNvSpPr>
          <p:nvPr>
            <p:ph type="pic" idx="2"/>
          </p:nvPr>
        </p:nvSpPr>
        <p:spPr>
          <a:xfrm>
            <a:off x="533400" y="-1"/>
            <a:ext cx="2606040" cy="261588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29"/>
          <p:cNvSpPr>
            <a:spLocks noGrp="1"/>
          </p:cNvSpPr>
          <p:nvPr>
            <p:ph type="pic" idx="3"/>
          </p:nvPr>
        </p:nvSpPr>
        <p:spPr>
          <a:xfrm>
            <a:off x="3368040" y="381000"/>
            <a:ext cx="2606040" cy="304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29"/>
          <p:cNvSpPr>
            <a:spLocks noGrp="1"/>
          </p:cNvSpPr>
          <p:nvPr>
            <p:ph type="pic" idx="4"/>
          </p:nvPr>
        </p:nvSpPr>
        <p:spPr>
          <a:xfrm>
            <a:off x="533400" y="2855279"/>
            <a:ext cx="2606040" cy="400272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29"/>
          <p:cNvSpPr>
            <a:spLocks noGrp="1"/>
          </p:cNvSpPr>
          <p:nvPr>
            <p:ph type="pic" idx="5"/>
          </p:nvPr>
        </p:nvSpPr>
        <p:spPr>
          <a:xfrm>
            <a:off x="3368040" y="3663000"/>
            <a:ext cx="2606040" cy="3195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40"/>
        <p:cNvGrpSpPr/>
        <p:nvPr/>
      </p:nvGrpSpPr>
      <p:grpSpPr>
        <a:xfrm>
          <a:off x="0" y="0"/>
          <a:ext cx="0" cy="0"/>
          <a:chOff x="0" y="0"/>
          <a:chExt cx="0" cy="0"/>
        </a:xfrm>
      </p:grpSpPr>
      <p:sp>
        <p:nvSpPr>
          <p:cNvPr id="41" name="Google Shape;41;p30"/>
          <p:cNvSpPr>
            <a:spLocks noGrp="1"/>
          </p:cNvSpPr>
          <p:nvPr>
            <p:ph type="pic" idx="2"/>
          </p:nvPr>
        </p:nvSpPr>
        <p:spPr>
          <a:xfrm>
            <a:off x="5411498" y="1686368"/>
            <a:ext cx="2708689" cy="5853685"/>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30"/>
          <p:cNvSpPr>
            <a:spLocks noGrp="1"/>
          </p:cNvSpPr>
          <p:nvPr>
            <p:ph type="pic" idx="3"/>
          </p:nvPr>
        </p:nvSpPr>
        <p:spPr>
          <a:xfrm>
            <a:off x="8610046" y="-616413"/>
            <a:ext cx="2708689" cy="5853685"/>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
        <p:cNvGrpSpPr/>
        <p:nvPr/>
      </p:nvGrpSpPr>
      <p:grpSpPr>
        <a:xfrm>
          <a:off x="0" y="0"/>
          <a:ext cx="0" cy="0"/>
          <a:chOff x="0" y="0"/>
          <a:chExt cx="0" cy="0"/>
        </a:xfrm>
      </p:grpSpPr>
      <p:sp>
        <p:nvSpPr>
          <p:cNvPr id="44" name="Google Shape;44;p31"/>
          <p:cNvSpPr>
            <a:spLocks noGrp="1"/>
          </p:cNvSpPr>
          <p:nvPr>
            <p:ph type="pic" idx="2"/>
          </p:nvPr>
        </p:nvSpPr>
        <p:spPr>
          <a:xfrm>
            <a:off x="1005840" y="762000"/>
            <a:ext cx="4953000" cy="248412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31"/>
          <p:cNvSpPr>
            <a:spLocks noGrp="1"/>
          </p:cNvSpPr>
          <p:nvPr>
            <p:ph type="pic" idx="3"/>
          </p:nvPr>
        </p:nvSpPr>
        <p:spPr>
          <a:xfrm>
            <a:off x="1005839" y="3611879"/>
            <a:ext cx="4953000" cy="248412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6"/>
        <p:cNvGrpSpPr/>
        <p:nvPr/>
      </p:nvGrpSpPr>
      <p:grpSpPr>
        <a:xfrm>
          <a:off x="0" y="0"/>
          <a:ext cx="0" cy="0"/>
          <a:chOff x="0" y="0"/>
          <a:chExt cx="0" cy="0"/>
        </a:xfrm>
      </p:grpSpPr>
      <p:sp>
        <p:nvSpPr>
          <p:cNvPr id="47" name="Google Shape;47;p32"/>
          <p:cNvSpPr>
            <a:spLocks noGrp="1"/>
          </p:cNvSpPr>
          <p:nvPr>
            <p:ph type="pic" idx="2"/>
          </p:nvPr>
        </p:nvSpPr>
        <p:spPr>
          <a:xfrm>
            <a:off x="5711640" y="883920"/>
            <a:ext cx="5090160" cy="509016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1423917" y="826267"/>
            <a:ext cx="2643084" cy="2643084"/>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33"/>
          <p:cNvSpPr>
            <a:spLocks noGrp="1"/>
          </p:cNvSpPr>
          <p:nvPr>
            <p:ph type="pic" idx="3"/>
          </p:nvPr>
        </p:nvSpPr>
        <p:spPr>
          <a:xfrm>
            <a:off x="4787440" y="826267"/>
            <a:ext cx="2643084" cy="2643084"/>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33"/>
          <p:cNvSpPr>
            <a:spLocks noGrp="1"/>
          </p:cNvSpPr>
          <p:nvPr>
            <p:ph type="pic" idx="4"/>
          </p:nvPr>
        </p:nvSpPr>
        <p:spPr>
          <a:xfrm>
            <a:off x="8125000" y="826267"/>
            <a:ext cx="2643084" cy="2643084"/>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52"/>
        <p:cNvGrpSpPr/>
        <p:nvPr/>
      </p:nvGrpSpPr>
      <p:grpSpPr>
        <a:xfrm>
          <a:off x="0" y="0"/>
          <a:ext cx="0" cy="0"/>
          <a:chOff x="0" y="0"/>
          <a:chExt cx="0" cy="0"/>
        </a:xfrm>
      </p:grpSpPr>
      <p:sp>
        <p:nvSpPr>
          <p:cNvPr id="53" name="Google Shape;53;p34"/>
          <p:cNvSpPr>
            <a:spLocks noGrp="1"/>
          </p:cNvSpPr>
          <p:nvPr>
            <p:ph type="pic" idx="2"/>
          </p:nvPr>
        </p:nvSpPr>
        <p:spPr>
          <a:xfrm>
            <a:off x="924560" y="1219200"/>
            <a:ext cx="1930400" cy="242824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34"/>
          <p:cNvSpPr>
            <a:spLocks noGrp="1"/>
          </p:cNvSpPr>
          <p:nvPr>
            <p:ph type="pic" idx="3"/>
          </p:nvPr>
        </p:nvSpPr>
        <p:spPr>
          <a:xfrm>
            <a:off x="4062617" y="3721614"/>
            <a:ext cx="1930400" cy="242824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Vertical Title and Text">
  <p:cSld name="3_Vertical Title and Text">
    <p:spTree>
      <p:nvGrpSpPr>
        <p:cNvPr id="1" name="Shape 55"/>
        <p:cNvGrpSpPr/>
        <p:nvPr/>
      </p:nvGrpSpPr>
      <p:grpSpPr>
        <a:xfrm>
          <a:off x="0" y="0"/>
          <a:ext cx="0" cy="0"/>
          <a:chOff x="0" y="0"/>
          <a:chExt cx="0" cy="0"/>
        </a:xfrm>
      </p:grpSpPr>
      <p:sp>
        <p:nvSpPr>
          <p:cNvPr id="56" name="Google Shape;56;p35"/>
          <p:cNvSpPr>
            <a:spLocks noGrp="1"/>
          </p:cNvSpPr>
          <p:nvPr>
            <p:ph type="pic" idx="2"/>
          </p:nvPr>
        </p:nvSpPr>
        <p:spPr>
          <a:xfrm>
            <a:off x="636193" y="3186984"/>
            <a:ext cx="3198866" cy="319886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35"/>
          <p:cNvSpPr>
            <a:spLocks noGrp="1"/>
          </p:cNvSpPr>
          <p:nvPr>
            <p:ph type="pic" idx="3"/>
          </p:nvPr>
        </p:nvSpPr>
        <p:spPr>
          <a:xfrm>
            <a:off x="4496568" y="3186984"/>
            <a:ext cx="3198866" cy="319886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35"/>
          <p:cNvSpPr>
            <a:spLocks noGrp="1"/>
          </p:cNvSpPr>
          <p:nvPr>
            <p:ph type="pic" idx="4"/>
          </p:nvPr>
        </p:nvSpPr>
        <p:spPr>
          <a:xfrm>
            <a:off x="8356940" y="3186985"/>
            <a:ext cx="3198866" cy="319886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Vertical Title and Text">
  <p:cSld name="7_Vertical Title and Text">
    <p:spTree>
      <p:nvGrpSpPr>
        <p:cNvPr id="1" name="Shape 5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Vertical Title and Text">
  <p:cSld name="8_Vertical Title and Text">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21"/>
          <p:cNvSpPr>
            <a:spLocks noGrp="1"/>
          </p:cNvSpPr>
          <p:nvPr>
            <p:ph type="pic" idx="2"/>
          </p:nvPr>
        </p:nvSpPr>
        <p:spPr>
          <a:xfrm>
            <a:off x="533400" y="-1"/>
            <a:ext cx="2606040" cy="35814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 name="Google Shape;10;p21"/>
          <p:cNvSpPr>
            <a:spLocks noGrp="1"/>
          </p:cNvSpPr>
          <p:nvPr>
            <p:ph type="pic" idx="3"/>
          </p:nvPr>
        </p:nvSpPr>
        <p:spPr>
          <a:xfrm>
            <a:off x="533399" y="3749040"/>
            <a:ext cx="2606040" cy="310896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1"/>
          <p:cNvSpPr>
            <a:spLocks noGrp="1"/>
          </p:cNvSpPr>
          <p:nvPr>
            <p:ph type="pic" idx="4"/>
          </p:nvPr>
        </p:nvSpPr>
        <p:spPr>
          <a:xfrm>
            <a:off x="3368040" y="380999"/>
            <a:ext cx="2606040" cy="387096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a:spLocks noGrp="1"/>
          </p:cNvSpPr>
          <p:nvPr>
            <p:ph type="pic" idx="5"/>
          </p:nvPr>
        </p:nvSpPr>
        <p:spPr>
          <a:xfrm>
            <a:off x="3368040" y="4442459"/>
            <a:ext cx="2606040" cy="203454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22"/>
          <p:cNvSpPr>
            <a:spLocks noGrp="1"/>
          </p:cNvSpPr>
          <p:nvPr>
            <p:ph type="pic" idx="2"/>
          </p:nvPr>
        </p:nvSpPr>
        <p:spPr>
          <a:xfrm>
            <a:off x="5574480" y="822960"/>
            <a:ext cx="5090160" cy="509016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
        <p:cNvGrpSpPr/>
        <p:nvPr/>
      </p:nvGrpSpPr>
      <p:grpSpPr>
        <a:xfrm>
          <a:off x="0" y="0"/>
          <a:ext cx="0" cy="0"/>
          <a:chOff x="0" y="0"/>
          <a:chExt cx="0" cy="0"/>
        </a:xfrm>
      </p:grpSpPr>
      <p:sp>
        <p:nvSpPr>
          <p:cNvPr id="16" name="Google Shape;16;p23"/>
          <p:cNvSpPr>
            <a:spLocks noGrp="1"/>
          </p:cNvSpPr>
          <p:nvPr>
            <p:ph type="pic" idx="2"/>
          </p:nvPr>
        </p:nvSpPr>
        <p:spPr>
          <a:xfrm>
            <a:off x="693420" y="3063240"/>
            <a:ext cx="10805160" cy="379476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
        <p:cNvGrpSpPr/>
        <p:nvPr/>
      </p:nvGrpSpPr>
      <p:grpSpPr>
        <a:xfrm>
          <a:off x="0" y="0"/>
          <a:ext cx="0" cy="0"/>
          <a:chOff x="0" y="0"/>
          <a:chExt cx="0" cy="0"/>
        </a:xfrm>
      </p:grpSpPr>
      <p:sp>
        <p:nvSpPr>
          <p:cNvPr id="18" name="Google Shape;18;p24"/>
          <p:cNvSpPr>
            <a:spLocks noGrp="1"/>
          </p:cNvSpPr>
          <p:nvPr>
            <p:ph type="pic" idx="2"/>
          </p:nvPr>
        </p:nvSpPr>
        <p:spPr>
          <a:xfrm>
            <a:off x="6096000" y="716280"/>
            <a:ext cx="4587240" cy="614172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25"/>
          <p:cNvSpPr>
            <a:spLocks noGrp="1"/>
          </p:cNvSpPr>
          <p:nvPr>
            <p:ph type="pic" idx="2"/>
          </p:nvPr>
        </p:nvSpPr>
        <p:spPr>
          <a:xfrm>
            <a:off x="823601" y="3113162"/>
            <a:ext cx="2277593" cy="227759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5"/>
          <p:cNvSpPr>
            <a:spLocks noGrp="1"/>
          </p:cNvSpPr>
          <p:nvPr>
            <p:ph type="pic" idx="3"/>
          </p:nvPr>
        </p:nvSpPr>
        <p:spPr>
          <a:xfrm>
            <a:off x="3581389" y="3113162"/>
            <a:ext cx="2277593" cy="227759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25"/>
          <p:cNvSpPr>
            <a:spLocks noGrp="1"/>
          </p:cNvSpPr>
          <p:nvPr>
            <p:ph type="pic" idx="4"/>
          </p:nvPr>
        </p:nvSpPr>
        <p:spPr>
          <a:xfrm>
            <a:off x="6339778" y="3113162"/>
            <a:ext cx="2277593" cy="227759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25"/>
          <p:cNvSpPr>
            <a:spLocks noGrp="1"/>
          </p:cNvSpPr>
          <p:nvPr>
            <p:ph type="pic" idx="5"/>
          </p:nvPr>
        </p:nvSpPr>
        <p:spPr>
          <a:xfrm>
            <a:off x="9082249" y="3113162"/>
            <a:ext cx="2277593" cy="227759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4"/>
        <p:cNvGrpSpPr/>
        <p:nvPr/>
      </p:nvGrpSpPr>
      <p:grpSpPr>
        <a:xfrm>
          <a:off x="0" y="0"/>
          <a:ext cx="0" cy="0"/>
          <a:chOff x="0" y="0"/>
          <a:chExt cx="0" cy="0"/>
        </a:xfrm>
      </p:grpSpPr>
      <p:sp>
        <p:nvSpPr>
          <p:cNvPr id="25" name="Google Shape;25;p26"/>
          <p:cNvSpPr>
            <a:spLocks noGrp="1"/>
          </p:cNvSpPr>
          <p:nvPr>
            <p:ph type="pic" idx="2"/>
          </p:nvPr>
        </p:nvSpPr>
        <p:spPr>
          <a:xfrm>
            <a:off x="0" y="0"/>
            <a:ext cx="2640136" cy="245720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26"/>
          <p:cNvSpPr>
            <a:spLocks noGrp="1"/>
          </p:cNvSpPr>
          <p:nvPr>
            <p:ph type="pic" idx="3"/>
          </p:nvPr>
        </p:nvSpPr>
        <p:spPr>
          <a:xfrm>
            <a:off x="1526379" y="1276256"/>
            <a:ext cx="3622087" cy="3622087"/>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26"/>
          <p:cNvSpPr>
            <a:spLocks noGrp="1"/>
          </p:cNvSpPr>
          <p:nvPr>
            <p:ph type="pic" idx="4"/>
          </p:nvPr>
        </p:nvSpPr>
        <p:spPr>
          <a:xfrm>
            <a:off x="1" y="4258752"/>
            <a:ext cx="3102597" cy="259924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26"/>
          <p:cNvSpPr>
            <a:spLocks noGrp="1"/>
          </p:cNvSpPr>
          <p:nvPr>
            <p:ph type="pic" idx="5"/>
          </p:nvPr>
        </p:nvSpPr>
        <p:spPr>
          <a:xfrm>
            <a:off x="3564355" y="4187382"/>
            <a:ext cx="3622087" cy="267061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9"/>
        <p:cNvGrpSpPr/>
        <p:nvPr/>
      </p:nvGrpSpPr>
      <p:grpSpPr>
        <a:xfrm>
          <a:off x="0" y="0"/>
          <a:ext cx="0" cy="0"/>
          <a:chOff x="0" y="0"/>
          <a:chExt cx="0" cy="0"/>
        </a:xfrm>
      </p:grpSpPr>
      <p:sp>
        <p:nvSpPr>
          <p:cNvPr id="30" name="Google Shape;30;p27"/>
          <p:cNvSpPr>
            <a:spLocks noGrp="1"/>
          </p:cNvSpPr>
          <p:nvPr>
            <p:ph type="pic" idx="2"/>
          </p:nvPr>
        </p:nvSpPr>
        <p:spPr>
          <a:xfrm>
            <a:off x="1183608" y="2112974"/>
            <a:ext cx="2562379" cy="256238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27"/>
          <p:cNvSpPr>
            <a:spLocks noGrp="1"/>
          </p:cNvSpPr>
          <p:nvPr>
            <p:ph type="pic" idx="3"/>
          </p:nvPr>
        </p:nvSpPr>
        <p:spPr>
          <a:xfrm>
            <a:off x="4814811" y="2112973"/>
            <a:ext cx="2562379" cy="256238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27"/>
          <p:cNvSpPr>
            <a:spLocks noGrp="1"/>
          </p:cNvSpPr>
          <p:nvPr>
            <p:ph type="pic" idx="4"/>
          </p:nvPr>
        </p:nvSpPr>
        <p:spPr>
          <a:xfrm>
            <a:off x="8446015" y="2112974"/>
            <a:ext cx="2562379" cy="256238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3"/>
        <p:cNvGrpSpPr/>
        <p:nvPr/>
      </p:nvGrpSpPr>
      <p:grpSpPr>
        <a:xfrm>
          <a:off x="0" y="0"/>
          <a:ext cx="0" cy="0"/>
          <a:chOff x="0" y="0"/>
          <a:chExt cx="0" cy="0"/>
        </a:xfrm>
      </p:grpSpPr>
      <p:sp>
        <p:nvSpPr>
          <p:cNvPr id="34" name="Google Shape;34;p28"/>
          <p:cNvSpPr>
            <a:spLocks noGrp="1"/>
          </p:cNvSpPr>
          <p:nvPr>
            <p:ph type="pic" idx="2"/>
          </p:nvPr>
        </p:nvSpPr>
        <p:spPr>
          <a:xfrm>
            <a:off x="6385558" y="1"/>
            <a:ext cx="5806442" cy="685799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file:///C:/Users/Nicolas2/Desktop/Guide-pour-outiller-les-PME.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mploiquebec.gouv.qc.ca/uploads/tx_fceqpubform/06_emp_guidediversite.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r2000.qc.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acreativeboutique.com/top-5-obstacles-a-surmonter-bien-communiquer-a-linternation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D01"/>
        </a:solidFill>
        <a:effectLst/>
      </p:bgPr>
    </p:bg>
    <p:spTree>
      <p:nvGrpSpPr>
        <p:cNvPr id="1" name="Shape 64"/>
        <p:cNvGrpSpPr/>
        <p:nvPr/>
      </p:nvGrpSpPr>
      <p:grpSpPr>
        <a:xfrm>
          <a:off x="0" y="0"/>
          <a:ext cx="0" cy="0"/>
          <a:chOff x="0" y="0"/>
          <a:chExt cx="0" cy="0"/>
        </a:xfrm>
      </p:grpSpPr>
      <p:pic>
        <p:nvPicPr>
          <p:cNvPr id="65" name="Google Shape;65;p1"/>
          <p:cNvPicPr preferRelativeResize="0">
            <a:picLocks noGrp="1"/>
          </p:cNvPicPr>
          <p:nvPr>
            <p:ph type="pic" idx="2"/>
          </p:nvPr>
        </p:nvPicPr>
        <p:blipFill rotWithShape="1">
          <a:blip r:embed="rId3">
            <a:alphaModFix/>
          </a:blip>
          <a:srcRect t="7828" b="7827"/>
          <a:stretch/>
        </p:blipFill>
        <p:spPr>
          <a:xfrm>
            <a:off x="-2699" y="-1"/>
            <a:ext cx="12194698" cy="6858000"/>
          </a:xfrm>
          <a:prstGeom prst="rect">
            <a:avLst/>
          </a:prstGeom>
          <a:solidFill>
            <a:srgbClr val="F2F2F2"/>
          </a:solidFill>
          <a:ln>
            <a:noFill/>
          </a:ln>
        </p:spPr>
      </p:pic>
      <p:sp>
        <p:nvSpPr>
          <p:cNvPr id="66" name="Google Shape;66;p1"/>
          <p:cNvSpPr/>
          <p:nvPr/>
        </p:nvSpPr>
        <p:spPr>
          <a:xfrm>
            <a:off x="-5832" y="0"/>
            <a:ext cx="12194698" cy="6858000"/>
          </a:xfrm>
          <a:custGeom>
            <a:avLst/>
            <a:gdLst/>
            <a:ahLst/>
            <a:cxnLst/>
            <a:rect l="l" t="t" r="r" b="b"/>
            <a:pathLst>
              <a:path w="12194698" h="5602700" extrusionOk="0">
                <a:moveTo>
                  <a:pt x="0" y="0"/>
                </a:moveTo>
                <a:lnTo>
                  <a:pt x="12194698" y="0"/>
                </a:lnTo>
                <a:lnTo>
                  <a:pt x="12194698" y="5602700"/>
                </a:lnTo>
                <a:lnTo>
                  <a:pt x="12194414" y="5602288"/>
                </a:lnTo>
                <a:cubicBezTo>
                  <a:pt x="12127621" y="5513791"/>
                  <a:pt x="12038313" y="5429080"/>
                  <a:pt x="11879209" y="5375730"/>
                </a:cubicBezTo>
                <a:cubicBezTo>
                  <a:pt x="11711100" y="5319976"/>
                  <a:pt x="11498961" y="5312286"/>
                  <a:pt x="11306837" y="5275758"/>
                </a:cubicBezTo>
                <a:cubicBezTo>
                  <a:pt x="10954607" y="5210392"/>
                  <a:pt x="10710448" y="5056589"/>
                  <a:pt x="10398244" y="4954695"/>
                </a:cubicBezTo>
                <a:cubicBezTo>
                  <a:pt x="10282668" y="4916004"/>
                  <a:pt x="10151771" y="4884673"/>
                  <a:pt x="10013596" y="4882597"/>
                </a:cubicBezTo>
                <a:cubicBezTo>
                  <a:pt x="9993856" y="4882300"/>
                  <a:pt x="9973967" y="4882601"/>
                  <a:pt x="9953955" y="4883562"/>
                </a:cubicBezTo>
                <a:cubicBezTo>
                  <a:pt x="9685781" y="4895097"/>
                  <a:pt x="9489654" y="5021984"/>
                  <a:pt x="9225481" y="5041209"/>
                </a:cubicBezTo>
                <a:cubicBezTo>
                  <a:pt x="9037358" y="5054667"/>
                  <a:pt x="8857242" y="5014294"/>
                  <a:pt x="8677124" y="4985456"/>
                </a:cubicBezTo>
                <a:cubicBezTo>
                  <a:pt x="8456980" y="4948928"/>
                  <a:pt x="8224830" y="4927780"/>
                  <a:pt x="7992678" y="4939315"/>
                </a:cubicBezTo>
                <a:cubicBezTo>
                  <a:pt x="7760526" y="4950850"/>
                  <a:pt x="7532379" y="4996991"/>
                  <a:pt x="7376278" y="5079660"/>
                </a:cubicBezTo>
                <a:cubicBezTo>
                  <a:pt x="7176147" y="5183476"/>
                  <a:pt x="7084087" y="5344969"/>
                  <a:pt x="6811909" y="5400723"/>
                </a:cubicBezTo>
                <a:cubicBezTo>
                  <a:pt x="6727855" y="5419948"/>
                  <a:pt x="6631793" y="5423793"/>
                  <a:pt x="6543735" y="5433406"/>
                </a:cubicBezTo>
                <a:cubicBezTo>
                  <a:pt x="6425658" y="5443980"/>
                  <a:pt x="6309582" y="5463205"/>
                  <a:pt x="6204514" y="5491082"/>
                </a:cubicBezTo>
                <a:lnTo>
                  <a:pt x="6068609" y="5535372"/>
                </a:lnTo>
                <a:lnTo>
                  <a:pt x="6010701" y="5475829"/>
                </a:lnTo>
                <a:cubicBezTo>
                  <a:pt x="5960137" y="5436920"/>
                  <a:pt x="5898034" y="5402405"/>
                  <a:pt x="5818482" y="5375730"/>
                </a:cubicBezTo>
                <a:cubicBezTo>
                  <a:pt x="5650373" y="5319976"/>
                  <a:pt x="5438234" y="5312286"/>
                  <a:pt x="5246109" y="5275758"/>
                </a:cubicBezTo>
                <a:cubicBezTo>
                  <a:pt x="4893880" y="5210392"/>
                  <a:pt x="4649722" y="5056589"/>
                  <a:pt x="4337517" y="4954695"/>
                </a:cubicBezTo>
                <a:cubicBezTo>
                  <a:pt x="4221941" y="4916004"/>
                  <a:pt x="4091044" y="4884673"/>
                  <a:pt x="3952868" y="4882597"/>
                </a:cubicBezTo>
                <a:cubicBezTo>
                  <a:pt x="3933129" y="4882300"/>
                  <a:pt x="3913240" y="4882601"/>
                  <a:pt x="3893228" y="4883562"/>
                </a:cubicBezTo>
                <a:cubicBezTo>
                  <a:pt x="3625053" y="4895097"/>
                  <a:pt x="3428926" y="5021984"/>
                  <a:pt x="3164753" y="5041209"/>
                </a:cubicBezTo>
                <a:cubicBezTo>
                  <a:pt x="2976631" y="5054667"/>
                  <a:pt x="2796515" y="5014294"/>
                  <a:pt x="2616396" y="4985456"/>
                </a:cubicBezTo>
                <a:cubicBezTo>
                  <a:pt x="2396253" y="4948928"/>
                  <a:pt x="2164102" y="4927780"/>
                  <a:pt x="1931950" y="4939315"/>
                </a:cubicBezTo>
                <a:cubicBezTo>
                  <a:pt x="1699799" y="4950850"/>
                  <a:pt x="1471651" y="4996991"/>
                  <a:pt x="1315550" y="5079660"/>
                </a:cubicBezTo>
                <a:cubicBezTo>
                  <a:pt x="1115420" y="5183476"/>
                  <a:pt x="1023359" y="5344969"/>
                  <a:pt x="751182" y="5400723"/>
                </a:cubicBezTo>
                <a:cubicBezTo>
                  <a:pt x="667127" y="5419948"/>
                  <a:pt x="571065" y="5423793"/>
                  <a:pt x="483007" y="5433406"/>
                </a:cubicBezTo>
                <a:cubicBezTo>
                  <a:pt x="364930" y="5443980"/>
                  <a:pt x="248854" y="5463205"/>
                  <a:pt x="143786" y="5491082"/>
                </a:cubicBezTo>
                <a:lnTo>
                  <a:pt x="0" y="5537940"/>
                </a:lnTo>
                <a:close/>
              </a:path>
            </a:pathLst>
          </a:custGeom>
          <a:solidFill>
            <a:schemeClr val="accent2">
              <a:alpha val="6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69" name="Google Shape;69;p1"/>
          <p:cNvSpPr txBox="1"/>
          <p:nvPr/>
        </p:nvSpPr>
        <p:spPr>
          <a:xfrm>
            <a:off x="1798780" y="3176510"/>
            <a:ext cx="9499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fr-CA" sz="7200" b="1" i="0" u="none" strike="noStrike" cap="none">
                <a:solidFill>
                  <a:srgbClr val="FFC000"/>
                </a:solidFill>
                <a:latin typeface="Arial"/>
                <a:ea typeface="Arial"/>
                <a:cs typeface="Arial"/>
                <a:sym typeface="Arial"/>
              </a:rPr>
              <a:t>Centre R.I.R.E. 2000</a:t>
            </a:r>
            <a:endParaRPr sz="1400" b="0" i="0" u="none" strike="noStrike" cap="none">
              <a:solidFill>
                <a:srgbClr val="FFC000"/>
              </a:solidFill>
              <a:latin typeface="Arial"/>
              <a:ea typeface="Arial"/>
              <a:cs typeface="Arial"/>
              <a:sym typeface="Arial"/>
            </a:endParaRPr>
          </a:p>
        </p:txBody>
      </p:sp>
      <p:sp>
        <p:nvSpPr>
          <p:cNvPr id="70" name="Google Shape;70;p1"/>
          <p:cNvSpPr/>
          <p:nvPr/>
        </p:nvSpPr>
        <p:spPr>
          <a:xfrm>
            <a:off x="2114146" y="4915599"/>
            <a:ext cx="960407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Arial"/>
                <a:ea typeface="Arial"/>
                <a:cs typeface="Arial"/>
                <a:sym typeface="Arial"/>
              </a:rPr>
              <a:t>Rattrapage académique                                     Intégration socioprofessionnelle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CA" sz="2000" b="1" i="0" u="none" strike="noStrike" cap="none">
                <a:solidFill>
                  <a:schemeClr val="lt1"/>
                </a:solidFill>
                <a:latin typeface="Arial"/>
                <a:ea typeface="Arial"/>
                <a:cs typeface="Arial"/>
                <a:sym typeface="Arial"/>
              </a:rPr>
              <a:t>Rapprochement interculturel                            Éveil aux technologies de 						            l'informatique</a:t>
            </a:r>
            <a:endParaRPr sz="2000" b="1" i="0" u="none" strike="noStrike" cap="none">
              <a:solidFill>
                <a:schemeClr val="lt1"/>
              </a:solidFill>
              <a:latin typeface="Arial"/>
              <a:ea typeface="Arial"/>
              <a:cs typeface="Arial"/>
              <a:sym typeface="Arial"/>
            </a:endParaRPr>
          </a:p>
        </p:txBody>
      </p:sp>
      <p:pic>
        <p:nvPicPr>
          <p:cNvPr id="71" name="Google Shape;71;p1"/>
          <p:cNvPicPr preferRelativeResize="0"/>
          <p:nvPr/>
        </p:nvPicPr>
        <p:blipFill rotWithShape="1">
          <a:blip r:embed="rId4"/>
          <a:srcRect/>
          <a:stretch/>
        </p:blipFill>
        <p:spPr>
          <a:xfrm>
            <a:off x="5030739" y="690201"/>
            <a:ext cx="2274047" cy="2274047"/>
          </a:xfrm>
          <a:prstGeom prst="rect">
            <a:avLst/>
          </a:prstGeom>
          <a:noFill/>
          <a:ln>
            <a:noFill/>
          </a:ln>
        </p:spPr>
      </p:pic>
      <p:sp>
        <p:nvSpPr>
          <p:cNvPr id="72" name="Google Shape;72;p1"/>
          <p:cNvSpPr/>
          <p:nvPr/>
        </p:nvSpPr>
        <p:spPr>
          <a:xfrm>
            <a:off x="7100983" y="4994008"/>
            <a:ext cx="203803" cy="203802"/>
          </a:xfrm>
          <a:prstGeom prst="ellipse">
            <a:avLst/>
          </a:prstGeom>
          <a:solidFill>
            <a:srgbClr val="FFCC00"/>
          </a:solidFill>
          <a:ln>
            <a:noFill/>
          </a:ln>
          <a:effectLst>
            <a:outerShdw blurRad="1270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1"/>
          <p:cNvSpPr/>
          <p:nvPr/>
        </p:nvSpPr>
        <p:spPr>
          <a:xfrm>
            <a:off x="7100983" y="5597512"/>
            <a:ext cx="203803" cy="203802"/>
          </a:xfrm>
          <a:prstGeom prst="ellipse">
            <a:avLst/>
          </a:prstGeom>
          <a:solidFill>
            <a:srgbClr val="FFCC00"/>
          </a:solidFill>
          <a:ln>
            <a:noFill/>
          </a:ln>
          <a:effectLst>
            <a:outerShdw blurRad="1270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1"/>
          <p:cNvSpPr/>
          <p:nvPr/>
        </p:nvSpPr>
        <p:spPr>
          <a:xfrm>
            <a:off x="1696879" y="5597512"/>
            <a:ext cx="203803" cy="203802"/>
          </a:xfrm>
          <a:prstGeom prst="ellipse">
            <a:avLst/>
          </a:prstGeom>
          <a:solidFill>
            <a:srgbClr val="FFCC00"/>
          </a:solidFill>
          <a:ln>
            <a:noFill/>
          </a:ln>
          <a:effectLst>
            <a:outerShdw blurRad="1270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1"/>
          <p:cNvSpPr/>
          <p:nvPr/>
        </p:nvSpPr>
        <p:spPr>
          <a:xfrm>
            <a:off x="1696879" y="4966576"/>
            <a:ext cx="203803" cy="203802"/>
          </a:xfrm>
          <a:prstGeom prst="ellipse">
            <a:avLst/>
          </a:prstGeom>
          <a:solidFill>
            <a:srgbClr val="FFCC00"/>
          </a:solidFill>
          <a:ln>
            <a:noFill/>
          </a:ln>
          <a:effectLst>
            <a:outerShdw blurRad="1270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966EE1C-8BFA-C4C7-300A-6AC0E97903F5}"/>
              </a:ext>
            </a:extLst>
          </p:cNvPr>
          <p:cNvPicPr>
            <a:picLocks noChangeAspect="1"/>
          </p:cNvPicPr>
          <p:nvPr/>
        </p:nvPicPr>
        <p:blipFill>
          <a:blip r:embed="rId2"/>
          <a:stretch>
            <a:fillRect/>
          </a:stretch>
        </p:blipFill>
        <p:spPr>
          <a:xfrm>
            <a:off x="718870" y="159101"/>
            <a:ext cx="9977885" cy="6237872"/>
          </a:xfrm>
          <a:prstGeom prst="rect">
            <a:avLst/>
          </a:prstGeom>
        </p:spPr>
      </p:pic>
      <p:sp>
        <p:nvSpPr>
          <p:cNvPr id="7" name="ZoneTexte 6">
            <a:extLst>
              <a:ext uri="{FF2B5EF4-FFF2-40B4-BE49-F238E27FC236}">
                <a16:creationId xmlns:a16="http://schemas.microsoft.com/office/drawing/2014/main" id="{572F4893-8F38-5245-1AEB-74183331EE85}"/>
              </a:ext>
            </a:extLst>
          </p:cNvPr>
          <p:cNvSpPr txBox="1"/>
          <p:nvPr/>
        </p:nvSpPr>
        <p:spPr>
          <a:xfrm>
            <a:off x="6090249" y="6535946"/>
            <a:ext cx="6797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file:///C:/Users/Nicolas2/Desktop/Guide-pour-outiller-les-PME.pdf</a:t>
            </a:r>
            <a:endParaRPr lang="fr-FR"/>
          </a:p>
          <a:p>
            <a:pPr algn="ctr"/>
            <a:endParaRPr lang="en-US"/>
          </a:p>
        </p:txBody>
      </p:sp>
    </p:spTree>
    <p:extLst>
      <p:ext uri="{BB962C8B-B14F-4D97-AF65-F5344CB8AC3E}">
        <p14:creationId xmlns:p14="http://schemas.microsoft.com/office/powerpoint/2010/main" val="384277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469DB9B-C073-4C40-1C0E-4383CFDA5998}"/>
              </a:ext>
            </a:extLst>
          </p:cNvPr>
          <p:cNvPicPr>
            <a:picLocks noChangeAspect="1"/>
          </p:cNvPicPr>
          <p:nvPr/>
        </p:nvPicPr>
        <p:blipFill>
          <a:blip r:embed="rId2"/>
          <a:stretch>
            <a:fillRect/>
          </a:stretch>
        </p:blipFill>
        <p:spPr>
          <a:xfrm>
            <a:off x="1648314" y="120771"/>
            <a:ext cx="8895374" cy="6415176"/>
          </a:xfrm>
          <a:prstGeom prst="rect">
            <a:avLst/>
          </a:prstGeom>
        </p:spPr>
      </p:pic>
      <p:sp>
        <p:nvSpPr>
          <p:cNvPr id="10" name="Google Shape;143;p5">
            <a:extLst>
              <a:ext uri="{FF2B5EF4-FFF2-40B4-BE49-F238E27FC236}">
                <a16:creationId xmlns:a16="http://schemas.microsoft.com/office/drawing/2014/main" id="{97D51D66-A408-F9AA-48F7-6DD637ABB4E5}"/>
              </a:ext>
            </a:extLst>
          </p:cNvPr>
          <p:cNvSpPr txBox="1"/>
          <p:nvPr/>
        </p:nvSpPr>
        <p:spPr>
          <a:xfrm>
            <a:off x="3768111" y="6545002"/>
            <a:ext cx="9456971" cy="523180"/>
          </a:xfrm>
          <a:prstGeom prst="rect">
            <a:avLst/>
          </a:prstGeom>
          <a:noFill/>
          <a:ln>
            <a:noFill/>
          </a:ln>
        </p:spPr>
        <p:txBody>
          <a:bodyPr spcFirstLastPara="1" wrap="square" lIns="91425" tIns="45700" rIns="91425" bIns="45700" anchor="t" anchorCtr="0">
            <a:spAutoFit/>
          </a:bodyPr>
          <a:lstStyle/>
          <a:p>
            <a:pPr algn="ctr"/>
            <a:r>
              <a:rPr lang="fr-CA">
                <a:solidFill>
                  <a:schemeClr val="tx1"/>
                </a:solidFill>
                <a:hlinkClick r:id="rId3"/>
              </a:rPr>
              <a:t>https://www.emploiquebec.gouv.qc.ca/uploads/tx_fceqpubform/06_emp_guidediversite.pdf</a:t>
            </a:r>
            <a:endParaRPr lang="fr-FR">
              <a:solidFill>
                <a:schemeClr val="tx1"/>
              </a:solidFill>
              <a:hlinkClick r:id="rId3"/>
            </a:endParaRPr>
          </a:p>
          <a:p>
            <a:endParaRPr lang="fr-CA">
              <a:solidFill>
                <a:schemeClr val="tx1"/>
              </a:solidFill>
            </a:endParaRPr>
          </a:p>
        </p:txBody>
      </p:sp>
    </p:spTree>
    <p:extLst>
      <p:ext uri="{BB962C8B-B14F-4D97-AF65-F5344CB8AC3E}">
        <p14:creationId xmlns:p14="http://schemas.microsoft.com/office/powerpoint/2010/main" val="348105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0768C0-299F-820A-6C29-C01439090C6D}"/>
              </a:ext>
            </a:extLst>
          </p:cNvPr>
          <p:cNvPicPr>
            <a:picLocks noChangeAspect="1"/>
          </p:cNvPicPr>
          <p:nvPr/>
        </p:nvPicPr>
        <p:blipFill>
          <a:blip r:embed="rId2"/>
          <a:stretch>
            <a:fillRect/>
          </a:stretch>
        </p:blipFill>
        <p:spPr>
          <a:xfrm>
            <a:off x="2816525" y="149525"/>
            <a:ext cx="6558950" cy="6558950"/>
          </a:xfrm>
          <a:prstGeom prst="rect">
            <a:avLst/>
          </a:prstGeom>
        </p:spPr>
      </p:pic>
    </p:spTree>
    <p:extLst>
      <p:ext uri="{BB962C8B-B14F-4D97-AF65-F5344CB8AC3E}">
        <p14:creationId xmlns:p14="http://schemas.microsoft.com/office/powerpoint/2010/main" val="218896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76"/>
        <p:cNvGrpSpPr/>
        <p:nvPr/>
      </p:nvGrpSpPr>
      <p:grpSpPr>
        <a:xfrm>
          <a:off x="0" y="0"/>
          <a:ext cx="0" cy="0"/>
          <a:chOff x="0" y="0"/>
          <a:chExt cx="0" cy="0"/>
        </a:xfrm>
      </p:grpSpPr>
      <p:pic>
        <p:nvPicPr>
          <p:cNvPr id="377" name="Google Shape;377;p17"/>
          <p:cNvPicPr preferRelativeResize="0">
            <a:picLocks noGrp="1"/>
          </p:cNvPicPr>
          <p:nvPr>
            <p:ph type="pic" idx="2"/>
          </p:nvPr>
        </p:nvPicPr>
        <p:blipFill rotWithShape="1">
          <a:blip r:embed="rId3">
            <a:alphaModFix/>
          </a:blip>
          <a:srcRect t="7841" b="7842"/>
          <a:stretch/>
        </p:blipFill>
        <p:spPr>
          <a:xfrm>
            <a:off x="-2699" y="-1"/>
            <a:ext cx="12194698" cy="6858000"/>
          </a:xfrm>
          <a:prstGeom prst="rect">
            <a:avLst/>
          </a:prstGeom>
          <a:solidFill>
            <a:srgbClr val="F2F2F2"/>
          </a:solidFill>
          <a:ln>
            <a:noFill/>
          </a:ln>
        </p:spPr>
      </p:pic>
      <p:sp>
        <p:nvSpPr>
          <p:cNvPr id="8" name="Google Shape;66;p1">
            <a:extLst>
              <a:ext uri="{FF2B5EF4-FFF2-40B4-BE49-F238E27FC236}">
                <a16:creationId xmlns:a16="http://schemas.microsoft.com/office/drawing/2014/main" id="{0C24D4FC-E93E-9849-B073-B8D473563167}"/>
              </a:ext>
            </a:extLst>
          </p:cNvPr>
          <p:cNvSpPr/>
          <p:nvPr/>
        </p:nvSpPr>
        <p:spPr>
          <a:xfrm>
            <a:off x="0" y="0"/>
            <a:ext cx="12194698" cy="6858000"/>
          </a:xfrm>
          <a:custGeom>
            <a:avLst/>
            <a:gdLst/>
            <a:ahLst/>
            <a:cxnLst/>
            <a:rect l="l" t="t" r="r" b="b"/>
            <a:pathLst>
              <a:path w="12194698" h="5602700" extrusionOk="0">
                <a:moveTo>
                  <a:pt x="0" y="0"/>
                </a:moveTo>
                <a:lnTo>
                  <a:pt x="12194698" y="0"/>
                </a:lnTo>
                <a:lnTo>
                  <a:pt x="12194698" y="5602700"/>
                </a:lnTo>
                <a:lnTo>
                  <a:pt x="12194414" y="5602288"/>
                </a:lnTo>
                <a:cubicBezTo>
                  <a:pt x="12127621" y="5513791"/>
                  <a:pt x="12038313" y="5429080"/>
                  <a:pt x="11879209" y="5375730"/>
                </a:cubicBezTo>
                <a:cubicBezTo>
                  <a:pt x="11711100" y="5319976"/>
                  <a:pt x="11498961" y="5312286"/>
                  <a:pt x="11306837" y="5275758"/>
                </a:cubicBezTo>
                <a:cubicBezTo>
                  <a:pt x="10954607" y="5210392"/>
                  <a:pt x="10710448" y="5056589"/>
                  <a:pt x="10398244" y="4954695"/>
                </a:cubicBezTo>
                <a:cubicBezTo>
                  <a:pt x="10282668" y="4916004"/>
                  <a:pt x="10151771" y="4884673"/>
                  <a:pt x="10013596" y="4882597"/>
                </a:cubicBezTo>
                <a:cubicBezTo>
                  <a:pt x="9993856" y="4882300"/>
                  <a:pt x="9973967" y="4882601"/>
                  <a:pt x="9953955" y="4883562"/>
                </a:cubicBezTo>
                <a:cubicBezTo>
                  <a:pt x="9685781" y="4895097"/>
                  <a:pt x="9489654" y="5021984"/>
                  <a:pt x="9225481" y="5041209"/>
                </a:cubicBezTo>
                <a:cubicBezTo>
                  <a:pt x="9037358" y="5054667"/>
                  <a:pt x="8857242" y="5014294"/>
                  <a:pt x="8677124" y="4985456"/>
                </a:cubicBezTo>
                <a:cubicBezTo>
                  <a:pt x="8456980" y="4948928"/>
                  <a:pt x="8224830" y="4927780"/>
                  <a:pt x="7992678" y="4939315"/>
                </a:cubicBezTo>
                <a:cubicBezTo>
                  <a:pt x="7760526" y="4950850"/>
                  <a:pt x="7532379" y="4996991"/>
                  <a:pt x="7376278" y="5079660"/>
                </a:cubicBezTo>
                <a:cubicBezTo>
                  <a:pt x="7176147" y="5183476"/>
                  <a:pt x="7084087" y="5344969"/>
                  <a:pt x="6811909" y="5400723"/>
                </a:cubicBezTo>
                <a:cubicBezTo>
                  <a:pt x="6727855" y="5419948"/>
                  <a:pt x="6631793" y="5423793"/>
                  <a:pt x="6543735" y="5433406"/>
                </a:cubicBezTo>
                <a:cubicBezTo>
                  <a:pt x="6425658" y="5443980"/>
                  <a:pt x="6309582" y="5463205"/>
                  <a:pt x="6204514" y="5491082"/>
                </a:cubicBezTo>
                <a:lnTo>
                  <a:pt x="6068609" y="5535372"/>
                </a:lnTo>
                <a:lnTo>
                  <a:pt x="6010701" y="5475829"/>
                </a:lnTo>
                <a:cubicBezTo>
                  <a:pt x="5960137" y="5436920"/>
                  <a:pt x="5898034" y="5402405"/>
                  <a:pt x="5818482" y="5375730"/>
                </a:cubicBezTo>
                <a:cubicBezTo>
                  <a:pt x="5650373" y="5319976"/>
                  <a:pt x="5438234" y="5312286"/>
                  <a:pt x="5246109" y="5275758"/>
                </a:cubicBezTo>
                <a:cubicBezTo>
                  <a:pt x="4893880" y="5210392"/>
                  <a:pt x="4649722" y="5056589"/>
                  <a:pt x="4337517" y="4954695"/>
                </a:cubicBezTo>
                <a:cubicBezTo>
                  <a:pt x="4221941" y="4916004"/>
                  <a:pt x="4091044" y="4884673"/>
                  <a:pt x="3952868" y="4882597"/>
                </a:cubicBezTo>
                <a:cubicBezTo>
                  <a:pt x="3933129" y="4882300"/>
                  <a:pt x="3913240" y="4882601"/>
                  <a:pt x="3893228" y="4883562"/>
                </a:cubicBezTo>
                <a:cubicBezTo>
                  <a:pt x="3625053" y="4895097"/>
                  <a:pt x="3428926" y="5021984"/>
                  <a:pt x="3164753" y="5041209"/>
                </a:cubicBezTo>
                <a:cubicBezTo>
                  <a:pt x="2976631" y="5054667"/>
                  <a:pt x="2796515" y="5014294"/>
                  <a:pt x="2616396" y="4985456"/>
                </a:cubicBezTo>
                <a:cubicBezTo>
                  <a:pt x="2396253" y="4948928"/>
                  <a:pt x="2164102" y="4927780"/>
                  <a:pt x="1931950" y="4939315"/>
                </a:cubicBezTo>
                <a:cubicBezTo>
                  <a:pt x="1699799" y="4950850"/>
                  <a:pt x="1471651" y="4996991"/>
                  <a:pt x="1315550" y="5079660"/>
                </a:cubicBezTo>
                <a:cubicBezTo>
                  <a:pt x="1115420" y="5183476"/>
                  <a:pt x="1023359" y="5344969"/>
                  <a:pt x="751182" y="5400723"/>
                </a:cubicBezTo>
                <a:cubicBezTo>
                  <a:pt x="667127" y="5419948"/>
                  <a:pt x="571065" y="5423793"/>
                  <a:pt x="483007" y="5433406"/>
                </a:cubicBezTo>
                <a:cubicBezTo>
                  <a:pt x="364930" y="5443980"/>
                  <a:pt x="248854" y="5463205"/>
                  <a:pt x="143786" y="5491082"/>
                </a:cubicBezTo>
                <a:lnTo>
                  <a:pt x="0" y="5537940"/>
                </a:lnTo>
                <a:close/>
              </a:path>
            </a:pathLst>
          </a:custGeom>
          <a:solidFill>
            <a:schemeClr val="accent2">
              <a:alpha val="6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380" name="Google Shape;380;p17"/>
          <p:cNvSpPr/>
          <p:nvPr/>
        </p:nvSpPr>
        <p:spPr>
          <a:xfrm rot="10800000" flipH="1">
            <a:off x="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rgbClr val="FFC000"/>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C000"/>
              </a:solidFill>
              <a:highlight>
                <a:srgbClr val="FFFF00"/>
              </a:highlight>
              <a:latin typeface="Arial"/>
              <a:ea typeface="Arial"/>
              <a:cs typeface="Arial"/>
              <a:sym typeface="Arial"/>
            </a:endParaRPr>
          </a:p>
        </p:txBody>
      </p:sp>
      <p:sp>
        <p:nvSpPr>
          <p:cNvPr id="381" name="Google Shape;381;p17"/>
          <p:cNvSpPr txBox="1"/>
          <p:nvPr/>
        </p:nvSpPr>
        <p:spPr>
          <a:xfrm>
            <a:off x="2349690" y="1017526"/>
            <a:ext cx="749262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fr-CA" sz="3600" b="1" i="0" u="none" strike="noStrike" cap="none">
                <a:solidFill>
                  <a:srgbClr val="FFC000"/>
                </a:solidFill>
                <a:latin typeface="Arial"/>
                <a:ea typeface="Arial"/>
                <a:cs typeface="Arial"/>
                <a:sym typeface="Arial"/>
              </a:rPr>
              <a:t>Nos coordonnées</a:t>
            </a:r>
            <a:endParaRPr sz="3600" b="1" i="0" u="none" strike="noStrike" cap="none">
              <a:solidFill>
                <a:srgbClr val="FFC000"/>
              </a:solidFill>
              <a:latin typeface="Arial"/>
              <a:ea typeface="Arial"/>
              <a:cs typeface="Arial"/>
              <a:sym typeface="Arial"/>
            </a:endParaRPr>
          </a:p>
        </p:txBody>
      </p:sp>
      <p:sp>
        <p:nvSpPr>
          <p:cNvPr id="382" name="Google Shape;382;p17"/>
          <p:cNvSpPr txBox="1"/>
          <p:nvPr/>
        </p:nvSpPr>
        <p:spPr>
          <a:xfrm>
            <a:off x="2348339" y="2358217"/>
            <a:ext cx="7492621"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fr-CA" sz="3600" b="0" i="0" u="none" strike="noStrike" cap="none">
                <a:solidFill>
                  <a:schemeClr val="lt1"/>
                </a:solidFill>
                <a:latin typeface="Arial"/>
                <a:ea typeface="Arial"/>
                <a:cs typeface="Arial"/>
                <a:sym typeface="Arial"/>
              </a:rPr>
              <a:t>Centre R.I.R.E. 2000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fr-CA" sz="3600" b="0" i="0" u="none" strike="noStrike" cap="none">
                <a:solidFill>
                  <a:schemeClr val="lt1"/>
                </a:solidFill>
                <a:latin typeface="Arial"/>
                <a:ea typeface="Arial"/>
                <a:cs typeface="Arial"/>
                <a:sym typeface="Arial"/>
              </a:rPr>
              <a:t>369, rue de la Couronne, 3ième étage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fr-CA" sz="3600" b="0" i="0" u="none" strike="noStrike" cap="none">
                <a:solidFill>
                  <a:schemeClr val="lt1"/>
                </a:solidFill>
                <a:latin typeface="Arial"/>
                <a:ea typeface="Arial"/>
                <a:cs typeface="Arial"/>
                <a:sym typeface="Arial"/>
              </a:rPr>
              <a:t>Québec, QC, G1K 6E9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fr-CA" sz="3600" b="0" i="0" u="none" strike="noStrike" cap="none">
                <a:solidFill>
                  <a:schemeClr val="lt1"/>
                </a:solidFill>
                <a:latin typeface="Arial"/>
                <a:ea typeface="Arial"/>
                <a:cs typeface="Arial"/>
                <a:sym typeface="Arial"/>
              </a:rPr>
              <a:t>418 524-5609 poste 221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fr-CA" sz="3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www.r2000.qc.ca</a:t>
            </a:r>
            <a:r>
              <a:rPr lang="fr-CA" sz="36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86"/>
        <p:cNvGrpSpPr/>
        <p:nvPr/>
      </p:nvGrpSpPr>
      <p:grpSpPr>
        <a:xfrm>
          <a:off x="0" y="0"/>
          <a:ext cx="0" cy="0"/>
          <a:chOff x="0" y="0"/>
          <a:chExt cx="0" cy="0"/>
        </a:xfrm>
      </p:grpSpPr>
      <p:pic>
        <p:nvPicPr>
          <p:cNvPr id="387" name="Google Shape;387;p18"/>
          <p:cNvPicPr preferRelativeResize="0">
            <a:picLocks noGrp="1"/>
          </p:cNvPicPr>
          <p:nvPr>
            <p:ph type="pic" idx="2"/>
          </p:nvPr>
        </p:nvPicPr>
        <p:blipFill rotWithShape="1">
          <a:blip r:embed="rId3">
            <a:alphaModFix/>
          </a:blip>
          <a:srcRect t="7841" b="7842"/>
          <a:stretch/>
        </p:blipFill>
        <p:spPr>
          <a:xfrm>
            <a:off x="-2699" y="-1"/>
            <a:ext cx="12194698" cy="6858000"/>
          </a:xfrm>
          <a:prstGeom prst="rect">
            <a:avLst/>
          </a:prstGeom>
          <a:solidFill>
            <a:srgbClr val="F2F2F2"/>
          </a:solidFill>
          <a:ln>
            <a:noFill/>
          </a:ln>
        </p:spPr>
      </p:pic>
      <p:sp>
        <p:nvSpPr>
          <p:cNvPr id="7" name="Google Shape;66;p1">
            <a:extLst>
              <a:ext uri="{FF2B5EF4-FFF2-40B4-BE49-F238E27FC236}">
                <a16:creationId xmlns:a16="http://schemas.microsoft.com/office/drawing/2014/main" id="{6D6F7574-F25B-4D40-B6C6-BA4083E4FAC0}"/>
              </a:ext>
            </a:extLst>
          </p:cNvPr>
          <p:cNvSpPr/>
          <p:nvPr/>
        </p:nvSpPr>
        <p:spPr>
          <a:xfrm>
            <a:off x="0" y="-1"/>
            <a:ext cx="12194698" cy="6858000"/>
          </a:xfrm>
          <a:custGeom>
            <a:avLst/>
            <a:gdLst/>
            <a:ahLst/>
            <a:cxnLst/>
            <a:rect l="l" t="t" r="r" b="b"/>
            <a:pathLst>
              <a:path w="12194698" h="5602700" extrusionOk="0">
                <a:moveTo>
                  <a:pt x="0" y="0"/>
                </a:moveTo>
                <a:lnTo>
                  <a:pt x="12194698" y="0"/>
                </a:lnTo>
                <a:lnTo>
                  <a:pt x="12194698" y="5602700"/>
                </a:lnTo>
                <a:lnTo>
                  <a:pt x="12194414" y="5602288"/>
                </a:lnTo>
                <a:cubicBezTo>
                  <a:pt x="12127621" y="5513791"/>
                  <a:pt x="12038313" y="5429080"/>
                  <a:pt x="11879209" y="5375730"/>
                </a:cubicBezTo>
                <a:cubicBezTo>
                  <a:pt x="11711100" y="5319976"/>
                  <a:pt x="11498961" y="5312286"/>
                  <a:pt x="11306837" y="5275758"/>
                </a:cubicBezTo>
                <a:cubicBezTo>
                  <a:pt x="10954607" y="5210392"/>
                  <a:pt x="10710448" y="5056589"/>
                  <a:pt x="10398244" y="4954695"/>
                </a:cubicBezTo>
                <a:cubicBezTo>
                  <a:pt x="10282668" y="4916004"/>
                  <a:pt x="10151771" y="4884673"/>
                  <a:pt x="10013596" y="4882597"/>
                </a:cubicBezTo>
                <a:cubicBezTo>
                  <a:pt x="9993856" y="4882300"/>
                  <a:pt x="9973967" y="4882601"/>
                  <a:pt x="9953955" y="4883562"/>
                </a:cubicBezTo>
                <a:cubicBezTo>
                  <a:pt x="9685781" y="4895097"/>
                  <a:pt x="9489654" y="5021984"/>
                  <a:pt x="9225481" y="5041209"/>
                </a:cubicBezTo>
                <a:cubicBezTo>
                  <a:pt x="9037358" y="5054667"/>
                  <a:pt x="8857242" y="5014294"/>
                  <a:pt x="8677124" y="4985456"/>
                </a:cubicBezTo>
                <a:cubicBezTo>
                  <a:pt x="8456980" y="4948928"/>
                  <a:pt x="8224830" y="4927780"/>
                  <a:pt x="7992678" y="4939315"/>
                </a:cubicBezTo>
                <a:cubicBezTo>
                  <a:pt x="7760526" y="4950850"/>
                  <a:pt x="7532379" y="4996991"/>
                  <a:pt x="7376278" y="5079660"/>
                </a:cubicBezTo>
                <a:cubicBezTo>
                  <a:pt x="7176147" y="5183476"/>
                  <a:pt x="7084087" y="5344969"/>
                  <a:pt x="6811909" y="5400723"/>
                </a:cubicBezTo>
                <a:cubicBezTo>
                  <a:pt x="6727855" y="5419948"/>
                  <a:pt x="6631793" y="5423793"/>
                  <a:pt x="6543735" y="5433406"/>
                </a:cubicBezTo>
                <a:cubicBezTo>
                  <a:pt x="6425658" y="5443980"/>
                  <a:pt x="6309582" y="5463205"/>
                  <a:pt x="6204514" y="5491082"/>
                </a:cubicBezTo>
                <a:lnTo>
                  <a:pt x="6068609" y="5535372"/>
                </a:lnTo>
                <a:lnTo>
                  <a:pt x="6010701" y="5475829"/>
                </a:lnTo>
                <a:cubicBezTo>
                  <a:pt x="5960137" y="5436920"/>
                  <a:pt x="5898034" y="5402405"/>
                  <a:pt x="5818482" y="5375730"/>
                </a:cubicBezTo>
                <a:cubicBezTo>
                  <a:pt x="5650373" y="5319976"/>
                  <a:pt x="5438234" y="5312286"/>
                  <a:pt x="5246109" y="5275758"/>
                </a:cubicBezTo>
                <a:cubicBezTo>
                  <a:pt x="4893880" y="5210392"/>
                  <a:pt x="4649722" y="5056589"/>
                  <a:pt x="4337517" y="4954695"/>
                </a:cubicBezTo>
                <a:cubicBezTo>
                  <a:pt x="4221941" y="4916004"/>
                  <a:pt x="4091044" y="4884673"/>
                  <a:pt x="3952868" y="4882597"/>
                </a:cubicBezTo>
                <a:cubicBezTo>
                  <a:pt x="3933129" y="4882300"/>
                  <a:pt x="3913240" y="4882601"/>
                  <a:pt x="3893228" y="4883562"/>
                </a:cubicBezTo>
                <a:cubicBezTo>
                  <a:pt x="3625053" y="4895097"/>
                  <a:pt x="3428926" y="5021984"/>
                  <a:pt x="3164753" y="5041209"/>
                </a:cubicBezTo>
                <a:cubicBezTo>
                  <a:pt x="2976631" y="5054667"/>
                  <a:pt x="2796515" y="5014294"/>
                  <a:pt x="2616396" y="4985456"/>
                </a:cubicBezTo>
                <a:cubicBezTo>
                  <a:pt x="2396253" y="4948928"/>
                  <a:pt x="2164102" y="4927780"/>
                  <a:pt x="1931950" y="4939315"/>
                </a:cubicBezTo>
                <a:cubicBezTo>
                  <a:pt x="1699799" y="4950850"/>
                  <a:pt x="1471651" y="4996991"/>
                  <a:pt x="1315550" y="5079660"/>
                </a:cubicBezTo>
                <a:cubicBezTo>
                  <a:pt x="1115420" y="5183476"/>
                  <a:pt x="1023359" y="5344969"/>
                  <a:pt x="751182" y="5400723"/>
                </a:cubicBezTo>
                <a:cubicBezTo>
                  <a:pt x="667127" y="5419948"/>
                  <a:pt x="571065" y="5423793"/>
                  <a:pt x="483007" y="5433406"/>
                </a:cubicBezTo>
                <a:cubicBezTo>
                  <a:pt x="364930" y="5443980"/>
                  <a:pt x="248854" y="5463205"/>
                  <a:pt x="143786" y="5491082"/>
                </a:cubicBezTo>
                <a:lnTo>
                  <a:pt x="0" y="5537940"/>
                </a:lnTo>
                <a:close/>
              </a:path>
            </a:pathLst>
          </a:custGeom>
          <a:solidFill>
            <a:schemeClr val="accent2">
              <a:alpha val="6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390" name="Google Shape;390;p18"/>
          <p:cNvSpPr/>
          <p:nvPr/>
        </p:nvSpPr>
        <p:spPr>
          <a:xfrm rot="10800000" flipH="1">
            <a:off x="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rgbClr val="FFC000"/>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8"/>
          <p:cNvSpPr txBox="1"/>
          <p:nvPr/>
        </p:nvSpPr>
        <p:spPr>
          <a:xfrm>
            <a:off x="2349690" y="2671515"/>
            <a:ext cx="7492621"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fr-CA" sz="11500" b="1" i="0" u="none" strike="noStrike" cap="none">
                <a:solidFill>
                  <a:srgbClr val="FFC000"/>
                </a:solidFill>
                <a:latin typeface="Arial"/>
                <a:ea typeface="Arial"/>
                <a:cs typeface="Arial"/>
                <a:sym typeface="Arial"/>
              </a:rPr>
              <a:t>Merci</a:t>
            </a:r>
            <a:endParaRPr sz="1400" b="0" i="0" u="none" strike="noStrike" cap="none">
              <a:solidFill>
                <a:srgbClr val="FFC000"/>
              </a:solidFill>
              <a:latin typeface="Arial"/>
              <a:ea typeface="Arial"/>
              <a:cs typeface="Arial"/>
              <a:sym typeface="Aria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p:nvPr/>
        </p:nvSpPr>
        <p:spPr>
          <a:xfrm>
            <a:off x="0" y="0"/>
            <a:ext cx="4465320" cy="6858000"/>
          </a:xfrm>
          <a:custGeom>
            <a:avLst/>
            <a:gdLst/>
            <a:ahLst/>
            <a:cxnLst/>
            <a:rect l="l" t="t" r="r" b="b"/>
            <a:pathLst>
              <a:path w="6096002" h="6858000" extrusionOk="0">
                <a:moveTo>
                  <a:pt x="0" y="0"/>
                </a:moveTo>
                <a:lnTo>
                  <a:pt x="4440714" y="0"/>
                </a:lnTo>
                <a:lnTo>
                  <a:pt x="4460227" y="77946"/>
                </a:lnTo>
                <a:cubicBezTo>
                  <a:pt x="4470145" y="110658"/>
                  <a:pt x="4482010" y="142724"/>
                  <a:pt x="4496841" y="173685"/>
                </a:cubicBezTo>
                <a:cubicBezTo>
                  <a:pt x="4668885" y="574703"/>
                  <a:pt x="5167217" y="710341"/>
                  <a:pt x="5487571" y="1005206"/>
                </a:cubicBezTo>
                <a:cubicBezTo>
                  <a:pt x="5742669" y="1235201"/>
                  <a:pt x="5885050" y="1571347"/>
                  <a:pt x="5920644" y="1913390"/>
                </a:cubicBezTo>
                <a:cubicBezTo>
                  <a:pt x="5956239" y="2255436"/>
                  <a:pt x="5890982" y="2597480"/>
                  <a:pt x="5778264" y="2921831"/>
                </a:cubicBezTo>
                <a:cubicBezTo>
                  <a:pt x="5689277" y="3187211"/>
                  <a:pt x="5564694" y="3452589"/>
                  <a:pt x="5606222" y="3729762"/>
                </a:cubicBezTo>
                <a:cubicBezTo>
                  <a:pt x="5665546" y="4118986"/>
                  <a:pt x="6057091" y="4407953"/>
                  <a:pt x="6092687" y="4803072"/>
                </a:cubicBezTo>
                <a:cubicBezTo>
                  <a:pt x="6095653" y="4832558"/>
                  <a:pt x="6096580" y="4861861"/>
                  <a:pt x="6095664" y="4890944"/>
                </a:cubicBezTo>
                <a:cubicBezTo>
                  <a:pt x="6089257" y="5094528"/>
                  <a:pt x="5992576" y="5287388"/>
                  <a:pt x="5873184" y="5457674"/>
                </a:cubicBezTo>
                <a:cubicBezTo>
                  <a:pt x="5558762" y="5917663"/>
                  <a:pt x="5084161" y="6277400"/>
                  <a:pt x="4882455" y="6796363"/>
                </a:cubicBezTo>
                <a:lnTo>
                  <a:pt x="4860314"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2"/>
          <p:cNvSpPr/>
          <p:nvPr/>
        </p:nvSpPr>
        <p:spPr>
          <a:xfrm rot="10800000">
            <a:off x="1053682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2"/>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
          <p:cNvSpPr/>
          <p:nvPr/>
        </p:nvSpPr>
        <p:spPr>
          <a:xfrm>
            <a:off x="7128933" y="5202409"/>
            <a:ext cx="4144945" cy="741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Le </a:t>
            </a:r>
            <a:r>
              <a:rPr lang="fr-CA" sz="1200" b="1" i="0" u="none" strike="noStrike" cap="none">
                <a:solidFill>
                  <a:schemeClr val="dk1"/>
                </a:solidFill>
                <a:latin typeface="Arial"/>
                <a:ea typeface="Arial"/>
                <a:cs typeface="Arial"/>
                <a:sym typeface="Arial"/>
              </a:rPr>
              <a:t>Centre R.I.R.E. 2000</a:t>
            </a:r>
            <a:r>
              <a:rPr lang="fr-CA" sz="1200" b="0" i="0" u="none" strike="noStrike" cap="none">
                <a:solidFill>
                  <a:schemeClr val="dk1"/>
                </a:solidFill>
                <a:latin typeface="Arial"/>
                <a:ea typeface="Arial"/>
                <a:cs typeface="Arial"/>
                <a:sym typeface="Arial"/>
              </a:rPr>
              <a:t> Informe par le biais d'ateliers sur la gestion de la diversité culturelle et sur les valeurs communes québécoises</a:t>
            </a:r>
            <a:endParaRPr sz="1200" b="0" i="0" u="none" strike="noStrike" cap="none">
              <a:solidFill>
                <a:srgbClr val="181E20"/>
              </a:solidFill>
              <a:latin typeface="Arial"/>
              <a:ea typeface="Arial"/>
              <a:cs typeface="Arial"/>
              <a:sym typeface="Arial"/>
            </a:endParaRPr>
          </a:p>
        </p:txBody>
      </p:sp>
      <p:sp>
        <p:nvSpPr>
          <p:cNvPr id="84" name="Google Shape;84;p2"/>
          <p:cNvSpPr/>
          <p:nvPr/>
        </p:nvSpPr>
        <p:spPr>
          <a:xfrm>
            <a:off x="6777884" y="5305919"/>
            <a:ext cx="217715" cy="217715"/>
          </a:xfrm>
          <a:prstGeom prst="blockArc">
            <a:avLst>
              <a:gd name="adj1" fmla="val 1080000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81E20"/>
              </a:solidFill>
              <a:latin typeface="Arial"/>
              <a:ea typeface="Arial"/>
              <a:cs typeface="Arial"/>
              <a:sym typeface="Arial"/>
            </a:endParaRPr>
          </a:p>
        </p:txBody>
      </p:sp>
      <p:sp>
        <p:nvSpPr>
          <p:cNvPr id="85" name="Google Shape;85;p2"/>
          <p:cNvSpPr/>
          <p:nvPr/>
        </p:nvSpPr>
        <p:spPr>
          <a:xfrm>
            <a:off x="7132111" y="4109926"/>
            <a:ext cx="4526490"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Depuis sa création, le </a:t>
            </a:r>
            <a:r>
              <a:rPr lang="fr-CA" sz="1200" b="1" i="0" u="none" strike="noStrike" cap="none">
                <a:solidFill>
                  <a:schemeClr val="dk1"/>
                </a:solidFill>
                <a:latin typeface="Arial"/>
                <a:ea typeface="Arial"/>
                <a:cs typeface="Arial"/>
                <a:sym typeface="Arial"/>
              </a:rPr>
              <a:t>Centre R.I.R.E. 2000</a:t>
            </a:r>
            <a:r>
              <a:rPr lang="fr-CA" sz="1200" b="0" i="0" u="none" strike="noStrike" cap="none">
                <a:solidFill>
                  <a:schemeClr val="dk1"/>
                </a:solidFill>
                <a:latin typeface="Arial"/>
                <a:ea typeface="Arial"/>
                <a:cs typeface="Arial"/>
                <a:sym typeface="Arial"/>
              </a:rPr>
              <a:t> est promoteur d’activités de sensibilisation à la diversité de la société québécoise. À cet effet, nous soulignons chaque année à travers divers événements des journées thématiques qui visent à promouvoir l’apport des autres cultures.</a:t>
            </a:r>
            <a:endParaRPr sz="1200" b="0" i="0" u="none" strike="noStrike" cap="none">
              <a:solidFill>
                <a:schemeClr val="dk1"/>
              </a:solidFill>
              <a:latin typeface="Arial"/>
              <a:ea typeface="Arial"/>
              <a:cs typeface="Arial"/>
              <a:sym typeface="Arial"/>
            </a:endParaRPr>
          </a:p>
        </p:txBody>
      </p:sp>
      <p:sp>
        <p:nvSpPr>
          <p:cNvPr id="86" name="Google Shape;86;p2"/>
          <p:cNvSpPr/>
          <p:nvPr/>
        </p:nvSpPr>
        <p:spPr>
          <a:xfrm>
            <a:off x="6781062" y="4213436"/>
            <a:ext cx="217715" cy="217715"/>
          </a:xfrm>
          <a:prstGeom prst="blockArc">
            <a:avLst>
              <a:gd name="adj1" fmla="val 10800000"/>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81E20"/>
              </a:solidFill>
              <a:latin typeface="Arial"/>
              <a:ea typeface="Arial"/>
              <a:cs typeface="Arial"/>
              <a:sym typeface="Arial"/>
            </a:endParaRPr>
          </a:p>
        </p:txBody>
      </p:sp>
      <p:grpSp>
        <p:nvGrpSpPr>
          <p:cNvPr id="87" name="Google Shape;87;p2"/>
          <p:cNvGrpSpPr/>
          <p:nvPr/>
        </p:nvGrpSpPr>
        <p:grpSpPr>
          <a:xfrm>
            <a:off x="7229125" y="2773275"/>
            <a:ext cx="631307" cy="96524"/>
            <a:chOff x="587375" y="1700147"/>
            <a:chExt cx="963533" cy="147320"/>
          </a:xfrm>
        </p:grpSpPr>
        <p:sp>
          <p:nvSpPr>
            <p:cNvPr id="88" name="Google Shape;88;p2"/>
            <p:cNvSpPr/>
            <p:nvPr/>
          </p:nvSpPr>
          <p:spPr>
            <a:xfrm>
              <a:off x="587375" y="1700147"/>
              <a:ext cx="147320" cy="147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2"/>
            <p:cNvSpPr/>
            <p:nvPr/>
          </p:nvSpPr>
          <p:spPr>
            <a:xfrm>
              <a:off x="859446" y="1700147"/>
              <a:ext cx="147320" cy="1473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2"/>
            <p:cNvSpPr/>
            <p:nvPr/>
          </p:nvSpPr>
          <p:spPr>
            <a:xfrm>
              <a:off x="1131517" y="1700147"/>
              <a:ext cx="147320" cy="1473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2"/>
            <p:cNvSpPr/>
            <p:nvPr/>
          </p:nvSpPr>
          <p:spPr>
            <a:xfrm>
              <a:off x="1403588" y="1700147"/>
              <a:ext cx="147320" cy="1473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2" name="Google Shape;92;p2"/>
          <p:cNvSpPr txBox="1"/>
          <p:nvPr/>
        </p:nvSpPr>
        <p:spPr>
          <a:xfrm>
            <a:off x="7128933" y="1091538"/>
            <a:ext cx="3782944"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CA" sz="4800" b="1" i="1" u="none" strike="noStrike" cap="none">
                <a:solidFill>
                  <a:srgbClr val="181E20"/>
                </a:solidFill>
                <a:latin typeface="Arial"/>
                <a:ea typeface="Arial"/>
                <a:cs typeface="Arial"/>
                <a:sym typeface="Arial"/>
              </a:rPr>
              <a:t>Notre</a:t>
            </a:r>
            <a:r>
              <a:rPr lang="fr-CA" sz="4800" b="1" i="1"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fr-CA" sz="4800" b="1" i="1" u="none" strike="noStrike" cap="none">
                <a:solidFill>
                  <a:schemeClr val="accent1"/>
                </a:solidFill>
                <a:latin typeface="Arial"/>
                <a:ea typeface="Arial"/>
                <a:cs typeface="Arial"/>
                <a:sym typeface="Arial"/>
              </a:rPr>
              <a:t>Mission</a:t>
            </a:r>
            <a:endParaRPr sz="1400" b="0" i="0" u="none" strike="noStrike" cap="none">
              <a:solidFill>
                <a:srgbClr val="000000"/>
              </a:solidFill>
              <a:latin typeface="Arial"/>
              <a:ea typeface="Arial"/>
              <a:cs typeface="Arial"/>
              <a:sym typeface="Arial"/>
            </a:endParaRPr>
          </a:p>
        </p:txBody>
      </p:sp>
      <p:pic>
        <p:nvPicPr>
          <p:cNvPr id="93" name="Google Shape;93;p2"/>
          <p:cNvPicPr preferRelativeResize="0">
            <a:picLocks noGrp="1"/>
          </p:cNvPicPr>
          <p:nvPr>
            <p:ph type="pic" idx="2"/>
          </p:nvPr>
        </p:nvPicPr>
        <p:blipFill rotWithShape="1">
          <a:blip r:embed="rId3">
            <a:alphaModFix/>
          </a:blip>
          <a:srcRect l="25748" r="25748"/>
          <a:stretch/>
        </p:blipFill>
        <p:spPr>
          <a:xfrm>
            <a:off x="533400" y="-1"/>
            <a:ext cx="2606040" cy="3581400"/>
          </a:xfrm>
          <a:prstGeom prst="rect">
            <a:avLst/>
          </a:prstGeom>
          <a:solidFill>
            <a:srgbClr val="F2F2F2"/>
          </a:solidFill>
          <a:ln>
            <a:noFill/>
          </a:ln>
        </p:spPr>
      </p:pic>
      <p:pic>
        <p:nvPicPr>
          <p:cNvPr id="94" name="Google Shape;94;p2"/>
          <p:cNvPicPr preferRelativeResize="0">
            <a:picLocks noGrp="1"/>
          </p:cNvPicPr>
          <p:nvPr>
            <p:ph type="pic" idx="4"/>
          </p:nvPr>
        </p:nvPicPr>
        <p:blipFill rotWithShape="1">
          <a:blip r:embed="rId4">
            <a:alphaModFix/>
          </a:blip>
          <a:srcRect l="5517" r="5516"/>
          <a:stretch/>
        </p:blipFill>
        <p:spPr>
          <a:xfrm>
            <a:off x="3368040" y="380999"/>
            <a:ext cx="2606040" cy="3870960"/>
          </a:xfrm>
          <a:prstGeom prst="rect">
            <a:avLst/>
          </a:prstGeom>
          <a:solidFill>
            <a:srgbClr val="F2F2F2"/>
          </a:solidFill>
          <a:ln>
            <a:noFill/>
          </a:ln>
        </p:spPr>
      </p:pic>
      <p:pic>
        <p:nvPicPr>
          <p:cNvPr id="95" name="Google Shape;95;p2"/>
          <p:cNvPicPr preferRelativeResize="0">
            <a:picLocks noGrp="1"/>
          </p:cNvPicPr>
          <p:nvPr>
            <p:ph type="pic" idx="3"/>
          </p:nvPr>
        </p:nvPicPr>
        <p:blipFill rotWithShape="1">
          <a:blip r:embed="rId5">
            <a:alphaModFix/>
          </a:blip>
          <a:srcRect l="22046" r="22046"/>
          <a:stretch/>
        </p:blipFill>
        <p:spPr>
          <a:xfrm>
            <a:off x="533399" y="3749040"/>
            <a:ext cx="2606040" cy="3108960"/>
          </a:xfrm>
          <a:prstGeom prst="rect">
            <a:avLst/>
          </a:prstGeom>
          <a:solidFill>
            <a:srgbClr val="F2F2F2"/>
          </a:solidFill>
          <a:ln>
            <a:noFill/>
          </a:ln>
        </p:spPr>
      </p:pic>
      <p:pic>
        <p:nvPicPr>
          <p:cNvPr id="96" name="Google Shape;96;p2"/>
          <p:cNvPicPr preferRelativeResize="0">
            <a:picLocks noGrp="1"/>
          </p:cNvPicPr>
          <p:nvPr>
            <p:ph type="pic" idx="5"/>
          </p:nvPr>
        </p:nvPicPr>
        <p:blipFill rotWithShape="1">
          <a:blip r:embed="rId6">
            <a:alphaModFix/>
          </a:blip>
          <a:srcRect l="7332" r="7332"/>
          <a:stretch/>
        </p:blipFill>
        <p:spPr>
          <a:xfrm>
            <a:off x="3368040" y="4442459"/>
            <a:ext cx="2606040" cy="2034540"/>
          </a:xfrm>
          <a:prstGeom prst="rect">
            <a:avLst/>
          </a:prstGeom>
          <a:solidFill>
            <a:srgbClr val="F2F2F2"/>
          </a:solidFill>
          <a:ln>
            <a:noFill/>
          </a:ln>
        </p:spPr>
      </p:pic>
      <p:sp>
        <p:nvSpPr>
          <p:cNvPr id="97" name="Google Shape;97;p2"/>
          <p:cNvSpPr/>
          <p:nvPr/>
        </p:nvSpPr>
        <p:spPr>
          <a:xfrm>
            <a:off x="7132111" y="2906161"/>
            <a:ext cx="4141767"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Le</a:t>
            </a:r>
            <a:r>
              <a:rPr lang="fr-CA" sz="1200" b="1" i="0" u="none" strike="noStrike" cap="none">
                <a:solidFill>
                  <a:schemeClr val="dk1"/>
                </a:solidFill>
                <a:latin typeface="Arial"/>
                <a:ea typeface="Arial"/>
                <a:cs typeface="Arial"/>
                <a:sym typeface="Arial"/>
              </a:rPr>
              <a:t> Centre R.I.R.E. 2000</a:t>
            </a:r>
            <a:r>
              <a:rPr lang="fr-CA" sz="1200" b="0" i="0" u="none" strike="noStrike" cap="none">
                <a:solidFill>
                  <a:schemeClr val="dk1"/>
                </a:solidFill>
                <a:latin typeface="Arial"/>
                <a:ea typeface="Arial"/>
                <a:cs typeface="Arial"/>
                <a:sym typeface="Arial"/>
              </a:rPr>
              <a:t> œuvre dans la région de Québec depuis 1996. Nous avons pour mission d’appuyer les jeunes et les adultes des communautés culturelles dans leur intégration socioéconomique au sein de la société québécoise.</a:t>
            </a:r>
            <a:endParaRPr sz="1200" b="0" i="0" u="none" strike="noStrike" cap="none">
              <a:solidFill>
                <a:schemeClr val="dk1"/>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5821680" y="822960"/>
            <a:ext cx="6370320" cy="6035042"/>
          </a:xfrm>
          <a:custGeom>
            <a:avLst/>
            <a:gdLst/>
            <a:ahLst/>
            <a:cxnLst/>
            <a:rect l="l" t="t" r="r" b="b"/>
            <a:pathLst>
              <a:path w="1476" h="777" extrusionOk="0">
                <a:moveTo>
                  <a:pt x="1476" y="202"/>
                </a:moveTo>
                <a:cubicBezTo>
                  <a:pt x="1430" y="158"/>
                  <a:pt x="1370" y="126"/>
                  <a:pt x="1284" y="118"/>
                </a:cubicBezTo>
                <a:cubicBezTo>
                  <a:pt x="1060" y="98"/>
                  <a:pt x="1066" y="218"/>
                  <a:pt x="908" y="262"/>
                </a:cubicBezTo>
                <a:cubicBezTo>
                  <a:pt x="803" y="290"/>
                  <a:pt x="166" y="0"/>
                  <a:pt x="83" y="124"/>
                </a:cubicBezTo>
                <a:cubicBezTo>
                  <a:pt x="0" y="248"/>
                  <a:pt x="269" y="369"/>
                  <a:pt x="269" y="457"/>
                </a:cubicBezTo>
                <a:cubicBezTo>
                  <a:pt x="269" y="544"/>
                  <a:pt x="63" y="454"/>
                  <a:pt x="85" y="630"/>
                </a:cubicBezTo>
                <a:cubicBezTo>
                  <a:pt x="94" y="705"/>
                  <a:pt x="186" y="750"/>
                  <a:pt x="289" y="777"/>
                </a:cubicBezTo>
                <a:cubicBezTo>
                  <a:pt x="1476" y="777"/>
                  <a:pt x="1476" y="777"/>
                  <a:pt x="1476" y="777"/>
                </a:cubicBezTo>
                <a:lnTo>
                  <a:pt x="1476" y="20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 name="Google Shape;104;p3"/>
          <p:cNvSpPr/>
          <p:nvPr/>
        </p:nvSpPr>
        <p:spPr>
          <a:xfrm rot="10800000" flipH="1">
            <a:off x="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2"/>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5" name="Google Shape;105;p3"/>
          <p:cNvGrpSpPr/>
          <p:nvPr/>
        </p:nvGrpSpPr>
        <p:grpSpPr>
          <a:xfrm>
            <a:off x="1077496" y="2704000"/>
            <a:ext cx="631307" cy="96524"/>
            <a:chOff x="587375" y="1700147"/>
            <a:chExt cx="963533" cy="147320"/>
          </a:xfrm>
        </p:grpSpPr>
        <p:sp>
          <p:nvSpPr>
            <p:cNvPr id="106" name="Google Shape;106;p3"/>
            <p:cNvSpPr/>
            <p:nvPr/>
          </p:nvSpPr>
          <p:spPr>
            <a:xfrm>
              <a:off x="587375" y="1700147"/>
              <a:ext cx="147320" cy="147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3"/>
            <p:cNvSpPr/>
            <p:nvPr/>
          </p:nvSpPr>
          <p:spPr>
            <a:xfrm>
              <a:off x="859446" y="1700147"/>
              <a:ext cx="147320" cy="1473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3"/>
            <p:cNvSpPr/>
            <p:nvPr/>
          </p:nvSpPr>
          <p:spPr>
            <a:xfrm>
              <a:off x="1131517" y="1700147"/>
              <a:ext cx="147320" cy="1473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3"/>
            <p:cNvSpPr/>
            <p:nvPr/>
          </p:nvSpPr>
          <p:spPr>
            <a:xfrm>
              <a:off x="1403588" y="1700147"/>
              <a:ext cx="147320" cy="1473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10" name="Google Shape;110;p3"/>
          <p:cNvSpPr txBox="1"/>
          <p:nvPr/>
        </p:nvSpPr>
        <p:spPr>
          <a:xfrm>
            <a:off x="977304" y="1022263"/>
            <a:ext cx="4209236"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CA" sz="4800" b="1" i="1" u="none" strike="noStrike" cap="none">
                <a:solidFill>
                  <a:srgbClr val="181E20"/>
                </a:solidFill>
                <a:latin typeface="Arial"/>
                <a:ea typeface="Arial"/>
                <a:cs typeface="Arial"/>
                <a:sym typeface="Arial"/>
              </a:rPr>
              <a:t>Notre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fr-CA" sz="4800" b="1" i="1" u="none" strike="noStrike" cap="none">
                <a:solidFill>
                  <a:schemeClr val="accent1"/>
                </a:solidFill>
                <a:latin typeface="Arial"/>
                <a:ea typeface="Arial"/>
                <a:cs typeface="Arial"/>
                <a:sym typeface="Arial"/>
              </a:rPr>
              <a:t>Vision</a:t>
            </a: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1009565" y="3470741"/>
            <a:ext cx="4244742" cy="741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Offrir un accompagnement adapté aux besoins du marché du travail québécois et orienté vers le développement de votre employabilité.</a:t>
            </a:r>
            <a:endParaRPr sz="1200" b="0" i="0" u="none" strike="noStrike" cap="none">
              <a:solidFill>
                <a:srgbClr val="181E20"/>
              </a:solidFill>
              <a:latin typeface="Arial"/>
              <a:ea typeface="Arial"/>
              <a:cs typeface="Arial"/>
              <a:sym typeface="Arial"/>
            </a:endParaRPr>
          </a:p>
        </p:txBody>
      </p:sp>
      <p:pic>
        <p:nvPicPr>
          <p:cNvPr id="112" name="Google Shape;112;p3"/>
          <p:cNvPicPr preferRelativeResize="0">
            <a:picLocks noGrp="1"/>
          </p:cNvPicPr>
          <p:nvPr>
            <p:ph type="pic" idx="2"/>
          </p:nvPr>
        </p:nvPicPr>
        <p:blipFill rotWithShape="1">
          <a:blip r:embed="rId3">
            <a:alphaModFix/>
          </a:blip>
          <a:srcRect l="16667" r="16666"/>
          <a:stretch/>
        </p:blipFill>
        <p:spPr>
          <a:xfrm>
            <a:off x="5574480" y="822960"/>
            <a:ext cx="5090160" cy="5090160"/>
          </a:xfrm>
          <a:prstGeom prst="rect">
            <a:avLst/>
          </a:prstGeom>
          <a:solidFill>
            <a:srgbClr val="F2F2F2"/>
          </a:solid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1E20"/>
        </a:solidFill>
        <a:effectLst/>
      </p:bgPr>
    </p:bg>
    <p:spTree>
      <p:nvGrpSpPr>
        <p:cNvPr id="1" name="Shape 116"/>
        <p:cNvGrpSpPr/>
        <p:nvPr/>
      </p:nvGrpSpPr>
      <p:grpSpPr>
        <a:xfrm>
          <a:off x="0" y="0"/>
          <a:ext cx="0" cy="0"/>
          <a:chOff x="0" y="0"/>
          <a:chExt cx="0" cy="0"/>
        </a:xfrm>
      </p:grpSpPr>
      <p:pic>
        <p:nvPicPr>
          <p:cNvPr id="117" name="Google Shape;117;p4"/>
          <p:cNvPicPr preferRelativeResize="0">
            <a:picLocks noGrp="1"/>
          </p:cNvPicPr>
          <p:nvPr>
            <p:ph type="pic" idx="2"/>
          </p:nvPr>
        </p:nvPicPr>
        <p:blipFill rotWithShape="1">
          <a:blip r:embed="rId3">
            <a:alphaModFix/>
          </a:blip>
          <a:srcRect t="14257" b="14257"/>
          <a:stretch/>
        </p:blipFill>
        <p:spPr>
          <a:xfrm>
            <a:off x="693420" y="3063240"/>
            <a:ext cx="10805160" cy="3794760"/>
          </a:xfrm>
          <a:prstGeom prst="rect">
            <a:avLst/>
          </a:prstGeom>
          <a:solidFill>
            <a:srgbClr val="F2F2F2"/>
          </a:solidFill>
          <a:ln>
            <a:noFill/>
          </a:ln>
        </p:spPr>
      </p:pic>
      <p:sp>
        <p:nvSpPr>
          <p:cNvPr id="118" name="Google Shape;118;p4"/>
          <p:cNvSpPr/>
          <p:nvPr/>
        </p:nvSpPr>
        <p:spPr>
          <a:xfrm rot="10800000" flipH="1">
            <a:off x="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2"/>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4"/>
          <p:cNvSpPr/>
          <p:nvPr/>
        </p:nvSpPr>
        <p:spPr>
          <a:xfrm>
            <a:off x="0" y="4953000"/>
            <a:ext cx="11970066" cy="1905000"/>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1"/>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0" name="Google Shape;120;p4"/>
          <p:cNvGrpSpPr/>
          <p:nvPr/>
        </p:nvGrpSpPr>
        <p:grpSpPr>
          <a:xfrm>
            <a:off x="5565047" y="1187996"/>
            <a:ext cx="1061907" cy="162361"/>
            <a:chOff x="587375" y="1700147"/>
            <a:chExt cx="963533" cy="147320"/>
          </a:xfrm>
        </p:grpSpPr>
        <p:sp>
          <p:nvSpPr>
            <p:cNvPr id="121" name="Google Shape;121;p4"/>
            <p:cNvSpPr/>
            <p:nvPr/>
          </p:nvSpPr>
          <p:spPr>
            <a:xfrm>
              <a:off x="587375" y="1700147"/>
              <a:ext cx="147320" cy="147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4"/>
            <p:cNvSpPr/>
            <p:nvPr/>
          </p:nvSpPr>
          <p:spPr>
            <a:xfrm>
              <a:off x="859446" y="1700147"/>
              <a:ext cx="147320" cy="1473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3" name="Google Shape;123;p4"/>
            <p:cNvSpPr/>
            <p:nvPr/>
          </p:nvSpPr>
          <p:spPr>
            <a:xfrm>
              <a:off x="1131517" y="1700147"/>
              <a:ext cx="147320" cy="1473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4" name="Google Shape;124;p4"/>
            <p:cNvSpPr/>
            <p:nvPr/>
          </p:nvSpPr>
          <p:spPr>
            <a:xfrm>
              <a:off x="1403588" y="1700147"/>
              <a:ext cx="147320" cy="1473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25" name="Google Shape;125;p4"/>
          <p:cNvSpPr txBox="1"/>
          <p:nvPr/>
        </p:nvSpPr>
        <p:spPr>
          <a:xfrm>
            <a:off x="2764477" y="359302"/>
            <a:ext cx="652555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fr-CA" sz="4800" b="1" i="1" u="none" strike="noStrike" cap="none">
                <a:solidFill>
                  <a:schemeClr val="lt1"/>
                </a:solidFill>
                <a:latin typeface="Arial"/>
                <a:ea typeface="Arial"/>
                <a:cs typeface="Arial"/>
                <a:sym typeface="Arial"/>
              </a:rPr>
              <a:t>Notre </a:t>
            </a:r>
            <a:r>
              <a:rPr lang="fr-CA" sz="4800" b="1" i="1" u="none" strike="noStrike" cap="none">
                <a:solidFill>
                  <a:srgbClr val="FFCD01"/>
                </a:solidFill>
                <a:latin typeface="Arial"/>
                <a:ea typeface="Arial"/>
                <a:cs typeface="Arial"/>
                <a:sym typeface="Arial"/>
              </a:rPr>
              <a:t>approche</a:t>
            </a: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a:off x="1360056" y="1776021"/>
            <a:ext cx="9471889" cy="8079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fr-CA" sz="1200" b="0" i="0" u="none" strike="noStrike" cap="none">
                <a:solidFill>
                  <a:schemeClr val="lt1"/>
                </a:solidFill>
                <a:latin typeface="Arial"/>
                <a:ea typeface="Arial"/>
                <a:cs typeface="Arial"/>
                <a:sym typeface="Arial"/>
              </a:rPr>
              <a:t>Une intégration globale, axée sur le développement de l’autonomie, comprenant  un accompagnement individualisé, une évaluation des besoins,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lt1"/>
                </a:solidFill>
                <a:latin typeface="Arial"/>
                <a:ea typeface="Arial"/>
                <a:cs typeface="Arial"/>
                <a:sym typeface="Arial"/>
              </a:rPr>
              <a:t> un plan d’action individuel, des ateliers sur les valeurs communes québécoises et la culture du travail au Québec, un référencement à d’autres organismes, au besoin.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1" u="none" strike="noStrike" cap="none">
              <a:solidFill>
                <a:schemeClr val="lt1"/>
              </a:solidFill>
              <a:latin typeface="Arial"/>
              <a:ea typeface="Arial"/>
              <a:cs typeface="Arial"/>
              <a:sym typeface="Arial"/>
            </a:endParaRPr>
          </a:p>
        </p:txBody>
      </p:sp>
      <p:sp>
        <p:nvSpPr>
          <p:cNvPr id="128" name="Google Shape;128;p4"/>
          <p:cNvSpPr txBox="1"/>
          <p:nvPr/>
        </p:nvSpPr>
        <p:spPr>
          <a:xfrm>
            <a:off x="1071852" y="5808250"/>
            <a:ext cx="3522737"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fr-CA" sz="1200" b="0" i="1" u="none" strike="noStrike" cap="none">
                <a:solidFill>
                  <a:schemeClr val="lt1"/>
                </a:solidFill>
                <a:latin typeface="Arial"/>
                <a:ea typeface="Arial"/>
                <a:cs typeface="Arial"/>
                <a:sym typeface="Arial"/>
              </a:rPr>
              <a:t>Nous plaçons la </a:t>
            </a:r>
            <a:r>
              <a:rPr lang="fr-CA" sz="1200" b="1" i="1" u="none" strike="noStrike" cap="none">
                <a:solidFill>
                  <a:schemeClr val="lt1"/>
                </a:solidFill>
                <a:latin typeface="Arial"/>
                <a:ea typeface="Arial"/>
                <a:cs typeface="Arial"/>
                <a:sym typeface="Arial"/>
              </a:rPr>
              <a:t>personne immigrante au cœur de son processus d'intégration </a:t>
            </a:r>
            <a:r>
              <a:rPr lang="fr-CA" sz="1200" b="0" i="1" u="none" strike="noStrike" cap="none">
                <a:solidFill>
                  <a:schemeClr val="lt1"/>
                </a:solidFill>
                <a:latin typeface="Arial"/>
                <a:ea typeface="Arial"/>
                <a:cs typeface="Arial"/>
                <a:sym typeface="Arial"/>
              </a:rPr>
              <a:t>et l’accompagnons adéquatement pour son maintien en emploi et son épanouissement dans la société québécoise !</a:t>
            </a:r>
            <a:endParaRPr sz="12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1E20"/>
        </a:solidFill>
        <a:effectLst/>
      </p:bgPr>
    </p:bg>
    <p:spTree>
      <p:nvGrpSpPr>
        <p:cNvPr id="1" name="Shape 132"/>
        <p:cNvGrpSpPr/>
        <p:nvPr/>
      </p:nvGrpSpPr>
      <p:grpSpPr>
        <a:xfrm>
          <a:off x="0" y="0"/>
          <a:ext cx="0" cy="0"/>
          <a:chOff x="0" y="0"/>
          <a:chExt cx="0" cy="0"/>
        </a:xfrm>
      </p:grpSpPr>
      <p:pic>
        <p:nvPicPr>
          <p:cNvPr id="133" name="Google Shape;133;p5"/>
          <p:cNvPicPr preferRelativeResize="0">
            <a:picLocks noGrp="1"/>
          </p:cNvPicPr>
          <p:nvPr>
            <p:ph type="pic" idx="2"/>
          </p:nvPr>
        </p:nvPicPr>
        <p:blipFill rotWithShape="1">
          <a:blip r:embed="rId3">
            <a:alphaModFix/>
          </a:blip>
          <a:srcRect l="26268" r="26268"/>
          <a:stretch/>
        </p:blipFill>
        <p:spPr>
          <a:xfrm>
            <a:off x="6096000" y="716280"/>
            <a:ext cx="4587240" cy="6141720"/>
          </a:xfrm>
          <a:prstGeom prst="rect">
            <a:avLst/>
          </a:prstGeom>
          <a:solidFill>
            <a:srgbClr val="F2F2F2"/>
          </a:solidFill>
          <a:ln>
            <a:noFill/>
          </a:ln>
        </p:spPr>
      </p:pic>
      <p:sp>
        <p:nvSpPr>
          <p:cNvPr id="135" name="Google Shape;135;p5"/>
          <p:cNvSpPr/>
          <p:nvPr/>
        </p:nvSpPr>
        <p:spPr>
          <a:xfrm rot="10800000" flipH="1">
            <a:off x="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2"/>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5"/>
          <p:cNvSpPr/>
          <p:nvPr/>
        </p:nvSpPr>
        <p:spPr>
          <a:xfrm>
            <a:off x="7787640" y="2545079"/>
            <a:ext cx="4404360" cy="4312921"/>
          </a:xfrm>
          <a:custGeom>
            <a:avLst/>
            <a:gdLst/>
            <a:ahLst/>
            <a:cxnLst/>
            <a:rect l="l" t="t" r="r" b="b"/>
            <a:pathLst>
              <a:path w="2101" h="1445" extrusionOk="0">
                <a:moveTo>
                  <a:pt x="2101" y="0"/>
                </a:moveTo>
                <a:cubicBezTo>
                  <a:pt x="1994" y="8"/>
                  <a:pt x="1888" y="34"/>
                  <a:pt x="1810" y="104"/>
                </a:cubicBezTo>
                <a:cubicBezTo>
                  <a:pt x="1769" y="141"/>
                  <a:pt x="1738" y="188"/>
                  <a:pt x="1716" y="238"/>
                </a:cubicBezTo>
                <a:cubicBezTo>
                  <a:pt x="1695" y="284"/>
                  <a:pt x="1680" y="334"/>
                  <a:pt x="1642" y="367"/>
                </a:cubicBezTo>
                <a:cubicBezTo>
                  <a:pt x="1571" y="426"/>
                  <a:pt x="1467" y="393"/>
                  <a:pt x="1375" y="385"/>
                </a:cubicBezTo>
                <a:cubicBezTo>
                  <a:pt x="1248" y="373"/>
                  <a:pt x="1114" y="421"/>
                  <a:pt x="1035" y="522"/>
                </a:cubicBezTo>
                <a:cubicBezTo>
                  <a:pt x="932" y="653"/>
                  <a:pt x="943" y="837"/>
                  <a:pt x="914" y="1002"/>
                </a:cubicBezTo>
                <a:cubicBezTo>
                  <a:pt x="910" y="1027"/>
                  <a:pt x="904" y="1054"/>
                  <a:pt x="884" y="1070"/>
                </a:cubicBezTo>
                <a:cubicBezTo>
                  <a:pt x="862" y="1086"/>
                  <a:pt x="833" y="1085"/>
                  <a:pt x="806" y="1083"/>
                </a:cubicBezTo>
                <a:cubicBezTo>
                  <a:pt x="736" y="1080"/>
                  <a:pt x="662" y="1083"/>
                  <a:pt x="600" y="1117"/>
                </a:cubicBezTo>
                <a:cubicBezTo>
                  <a:pt x="520" y="1162"/>
                  <a:pt x="473" y="1253"/>
                  <a:pt x="390" y="1294"/>
                </a:cubicBezTo>
                <a:cubicBezTo>
                  <a:pt x="339" y="1319"/>
                  <a:pt x="279" y="1322"/>
                  <a:pt x="222" y="1327"/>
                </a:cubicBezTo>
                <a:cubicBezTo>
                  <a:pt x="164" y="1331"/>
                  <a:pt x="104" y="1339"/>
                  <a:pt x="56" y="1371"/>
                </a:cubicBezTo>
                <a:cubicBezTo>
                  <a:pt x="30" y="1389"/>
                  <a:pt x="10" y="1416"/>
                  <a:pt x="0" y="1445"/>
                </a:cubicBezTo>
                <a:cubicBezTo>
                  <a:pt x="2101" y="1445"/>
                  <a:pt x="2101" y="1445"/>
                  <a:pt x="2101" y="1445"/>
                </a:cubicBezTo>
                <a:lnTo>
                  <a:pt x="2101" y="0"/>
                </a:lnTo>
                <a:close/>
              </a:path>
            </a:pathLst>
          </a:custGeom>
          <a:solidFill>
            <a:schemeClr val="accent1"/>
          </a:solidFill>
          <a:ln>
            <a:noFill/>
          </a:ln>
          <a:effectLst>
            <a:outerShdw blurRad="228600" dist="177800" dir="13500000" algn="br"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5"/>
          <p:cNvSpPr/>
          <p:nvPr/>
        </p:nvSpPr>
        <p:spPr>
          <a:xfrm>
            <a:off x="1112178" y="2772839"/>
            <a:ext cx="4587240" cy="2677616"/>
          </a:xfrm>
          <a:prstGeom prst="rect">
            <a:avLst/>
          </a:prstGeom>
          <a:noFill/>
          <a:ln>
            <a:noFill/>
          </a:ln>
        </p:spPr>
        <p:txBody>
          <a:bodyPr spcFirstLastPara="1" wrap="square" lIns="91425" tIns="45700" rIns="91425" bIns="45700" anchor="t" anchorCtr="0">
            <a:spAutoFit/>
          </a:bodyPr>
          <a:lstStyle/>
          <a:p>
            <a:pPr>
              <a:buSzPts val="1400"/>
            </a:pPr>
            <a:r>
              <a:rPr lang="fr-CA">
                <a:solidFill>
                  <a:schemeClr val="lt1"/>
                </a:solidFill>
              </a:rPr>
              <a:t>Service d'aide à l'emploi</a:t>
            </a:r>
            <a:endParaRPr lang="fr-CA" sz="1400" b="0" i="0" u="none" strike="noStrike" cap="none">
              <a:solidFill>
                <a:schemeClr val="lt1"/>
              </a:solidFill>
              <a:latin typeface="Arial"/>
              <a:ea typeface="Arial"/>
              <a:cs typeface="Arial"/>
            </a:endParaRPr>
          </a:p>
          <a:p>
            <a:pPr>
              <a:buSzPts val="1400"/>
            </a:pPr>
            <a:r>
              <a:rPr lang="fr-CA">
                <a:solidFill>
                  <a:schemeClr val="lt1"/>
                </a:solidFill>
              </a:rPr>
              <a:t>Accompagnement pour le maintien en emploi</a:t>
            </a:r>
          </a:p>
          <a:p>
            <a:pPr>
              <a:buSzPts val="1400"/>
            </a:pPr>
            <a:r>
              <a:rPr lang="fr-CA">
                <a:solidFill>
                  <a:schemeClr val="lt1"/>
                </a:solidFill>
              </a:rPr>
              <a:t>ICI-Santé</a:t>
            </a:r>
            <a:endParaRPr lang="fr-CA" sz="1400" b="0" i="0" u="none" strike="noStrike" cap="none">
              <a:solidFill>
                <a:schemeClr val="lt1"/>
              </a:solidFill>
              <a:latin typeface="Arial"/>
              <a:ea typeface="Arial"/>
              <a:cs typeface="Arial"/>
            </a:endParaRPr>
          </a:p>
          <a:p>
            <a:pPr>
              <a:buSzPts val="1400"/>
            </a:pPr>
            <a:r>
              <a:rPr lang="fr-CA">
                <a:solidFill>
                  <a:schemeClr val="lt1"/>
                </a:solidFill>
              </a:rPr>
              <a:t>Passeport bien-être jeunesse </a:t>
            </a:r>
          </a:p>
          <a:p>
            <a:pPr>
              <a:buSzPts val="1400"/>
            </a:pPr>
            <a:r>
              <a:rPr lang="fr-CA">
                <a:solidFill>
                  <a:schemeClr val="lt1"/>
                </a:solidFill>
              </a:rPr>
              <a:t>Écrivains publics </a:t>
            </a:r>
          </a:p>
          <a:p>
            <a:r>
              <a:rPr lang="fr-CA">
                <a:solidFill>
                  <a:schemeClr val="lt1"/>
                </a:solidFill>
              </a:rPr>
              <a:t>Projet de préparation en emploi </a:t>
            </a:r>
          </a:p>
          <a:p>
            <a:r>
              <a:rPr lang="fr-CA">
                <a:solidFill>
                  <a:schemeClr val="lt1"/>
                </a:solidFill>
              </a:rPr>
              <a:t>Jumelage linguistique </a:t>
            </a:r>
          </a:p>
          <a:p>
            <a:pPr>
              <a:buSzPts val="1400"/>
            </a:pPr>
            <a:r>
              <a:rPr lang="fr-CA" sz="1400" b="0" i="0" u="none" strike="noStrike" cap="none">
                <a:solidFill>
                  <a:schemeClr val="lt1"/>
                </a:solidFill>
                <a:latin typeface="Arial"/>
                <a:ea typeface="Arial"/>
                <a:cs typeface="Arial"/>
                <a:sym typeface="Arial"/>
              </a:rPr>
              <a:t>Ateliers d’employabilité et de sensibilisation</a:t>
            </a:r>
            <a:r>
              <a:rPr lang="fr-CA">
                <a:solidFill>
                  <a:schemeClr val="lt1"/>
                </a:solidFill>
              </a:rPr>
              <a:t> :</a:t>
            </a:r>
            <a:endParaRPr lang="fr-CA"/>
          </a:p>
          <a:p>
            <a:pPr>
              <a:buSzPts val="1400"/>
            </a:pPr>
            <a:r>
              <a:rPr lang="fr-CA">
                <a:solidFill>
                  <a:schemeClr val="lt1"/>
                </a:solidFill>
              </a:rPr>
              <a:t>  </a:t>
            </a:r>
            <a:r>
              <a:rPr lang="fr-CA" sz="1400" b="0" i="0" u="none" strike="noStrike" cap="none">
                <a:solidFill>
                  <a:schemeClr val="lt1"/>
                </a:solidFill>
                <a:latin typeface="Arial"/>
                <a:ea typeface="Arial"/>
                <a:cs typeface="Arial"/>
                <a:sym typeface="Arial"/>
              </a:rPr>
              <a:t> - La culture de travail au Québec</a:t>
            </a:r>
            <a:endParaRPr sz="1400" b="0" i="0" u="none" strike="noStrike" cap="none">
              <a:solidFill>
                <a:schemeClr val="lt1"/>
              </a:solidFill>
              <a:latin typeface="Arial"/>
              <a:ea typeface="Arial"/>
              <a:cs typeface="Arial"/>
              <a:sym typeface="Arial"/>
            </a:endParaRPr>
          </a:p>
          <a:p>
            <a:pPr>
              <a:buSzPts val="1400"/>
            </a:pPr>
            <a:r>
              <a:rPr lang="fr-CA">
                <a:solidFill>
                  <a:schemeClr val="lt1"/>
                </a:solidFill>
              </a:rPr>
              <a:t>  </a:t>
            </a:r>
            <a:r>
              <a:rPr lang="fr-CA" sz="1400" b="0" i="0" u="none" strike="noStrike" cap="none">
                <a:solidFill>
                  <a:schemeClr val="lt1"/>
                </a:solidFill>
                <a:latin typeface="Arial"/>
                <a:ea typeface="Arial"/>
                <a:cs typeface="Arial"/>
                <a:sym typeface="Arial"/>
              </a:rPr>
              <a:t> - Les valeurs communes québécoises</a:t>
            </a:r>
            <a:endParaRPr sz="1400" b="0" i="0" u="none" strike="noStrike" cap="none">
              <a:solidFill>
                <a:schemeClr val="lt1"/>
              </a:solidFill>
              <a:latin typeface="Arial"/>
              <a:ea typeface="Arial"/>
              <a:cs typeface="Arial"/>
              <a:sym typeface="Arial"/>
            </a:endParaRPr>
          </a:p>
          <a:p>
            <a:pPr>
              <a:buSzPts val="1400"/>
            </a:pPr>
            <a:r>
              <a:rPr lang="fr-CA">
                <a:solidFill>
                  <a:schemeClr val="lt1"/>
                </a:solidFill>
              </a:rPr>
              <a:t>  </a:t>
            </a:r>
            <a:r>
              <a:rPr lang="fr-CA" sz="1400" b="0" i="0" u="none" strike="noStrike" cap="none">
                <a:solidFill>
                  <a:schemeClr val="lt1"/>
                </a:solidFill>
                <a:latin typeface="Arial"/>
                <a:ea typeface="Arial"/>
                <a:cs typeface="Arial"/>
                <a:sym typeface="Arial"/>
              </a:rPr>
              <a:t> - Communication interculturelle</a:t>
            </a:r>
            <a:endParaRPr sz="1400" b="0" i="0" u="none" strike="noStrike" cap="none">
              <a:solidFill>
                <a:schemeClr val="lt1"/>
              </a:solidFill>
              <a:latin typeface="Arial"/>
              <a:ea typeface="Arial"/>
              <a:cs typeface="Arial"/>
              <a:sym typeface="Arial"/>
            </a:endParaRPr>
          </a:p>
          <a:p>
            <a:pPr>
              <a:buSzPts val="1400"/>
            </a:pPr>
            <a:r>
              <a:rPr lang="fr-CA">
                <a:solidFill>
                  <a:schemeClr val="lt1"/>
                </a:solidFill>
              </a:rPr>
              <a:t>  </a:t>
            </a:r>
            <a:r>
              <a:rPr lang="fr-CA" sz="1400" b="0" i="0" u="none" strike="noStrike" cap="none">
                <a:solidFill>
                  <a:schemeClr val="lt1"/>
                </a:solidFill>
                <a:latin typeface="Arial"/>
                <a:ea typeface="Arial"/>
                <a:cs typeface="Arial"/>
                <a:sym typeface="Arial"/>
              </a:rPr>
              <a:t> - Stratégie de recherche d’emploi</a:t>
            </a:r>
            <a:endParaRPr sz="1400" b="0" i="0" u="none" strike="noStrike" cap="none">
              <a:solidFill>
                <a:schemeClr val="lt1"/>
              </a:solidFill>
              <a:latin typeface="Arial"/>
              <a:ea typeface="Arial"/>
              <a:cs typeface="Arial"/>
              <a:sym typeface="Arial"/>
            </a:endParaRPr>
          </a:p>
        </p:txBody>
      </p:sp>
      <p:grpSp>
        <p:nvGrpSpPr>
          <p:cNvPr id="138" name="Google Shape;138;p5"/>
          <p:cNvGrpSpPr/>
          <p:nvPr/>
        </p:nvGrpSpPr>
        <p:grpSpPr>
          <a:xfrm>
            <a:off x="1415166" y="2375836"/>
            <a:ext cx="631307" cy="96524"/>
            <a:chOff x="587375" y="1700147"/>
            <a:chExt cx="963533" cy="147320"/>
          </a:xfrm>
        </p:grpSpPr>
        <p:sp>
          <p:nvSpPr>
            <p:cNvPr id="139" name="Google Shape;139;p5"/>
            <p:cNvSpPr/>
            <p:nvPr/>
          </p:nvSpPr>
          <p:spPr>
            <a:xfrm>
              <a:off x="587375" y="1700147"/>
              <a:ext cx="147320" cy="147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5"/>
            <p:cNvSpPr/>
            <p:nvPr/>
          </p:nvSpPr>
          <p:spPr>
            <a:xfrm>
              <a:off x="859446" y="1700147"/>
              <a:ext cx="147320" cy="1473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5"/>
            <p:cNvSpPr/>
            <p:nvPr/>
          </p:nvSpPr>
          <p:spPr>
            <a:xfrm>
              <a:off x="1131517" y="1700147"/>
              <a:ext cx="147320" cy="1473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p:nvPr/>
          </p:nvSpPr>
          <p:spPr>
            <a:xfrm>
              <a:off x="1403588" y="1700147"/>
              <a:ext cx="147320" cy="1473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43" name="Google Shape;143;p5"/>
          <p:cNvSpPr txBox="1"/>
          <p:nvPr/>
        </p:nvSpPr>
        <p:spPr>
          <a:xfrm>
            <a:off x="1410224" y="578398"/>
            <a:ext cx="4209236" cy="1569620"/>
          </a:xfrm>
          <a:prstGeom prst="rect">
            <a:avLst/>
          </a:prstGeom>
          <a:noFill/>
          <a:ln>
            <a:noFill/>
          </a:ln>
        </p:spPr>
        <p:txBody>
          <a:bodyPr spcFirstLastPara="1" wrap="square" lIns="91425" tIns="45700" rIns="91425" bIns="45700" anchor="t" anchorCtr="0">
            <a:spAutoFit/>
          </a:bodyPr>
          <a:lstStyle/>
          <a:p>
            <a:pPr>
              <a:buSzPts val="4800"/>
            </a:pPr>
            <a:r>
              <a:rPr lang="fr-CA" sz="4800" b="1" i="1" u="none" strike="noStrike" cap="none">
                <a:solidFill>
                  <a:schemeClr val="lt1"/>
                </a:solidFill>
                <a:latin typeface="Arial"/>
                <a:ea typeface="Arial"/>
                <a:cs typeface="Arial"/>
                <a:sym typeface="Arial"/>
              </a:rPr>
              <a:t>Nos Services </a:t>
            </a:r>
            <a:r>
              <a:rPr lang="fr-CA" sz="4800" b="1" i="1">
                <a:solidFill>
                  <a:schemeClr val="lt1"/>
                </a:solidFill>
              </a:rPr>
              <a:t>et </a:t>
            </a:r>
            <a:r>
              <a:rPr lang="fr-CA" sz="4800" b="1" i="1">
                <a:solidFill>
                  <a:srgbClr val="FFC000"/>
                </a:solidFill>
              </a:rPr>
              <a:t>a</a:t>
            </a:r>
            <a:r>
              <a:rPr lang="fr-CA" sz="4800" b="1" i="1">
                <a:solidFill>
                  <a:srgbClr val="FFCC00"/>
                </a:solidFill>
              </a:rPr>
              <a:t>ctivités </a:t>
            </a:r>
            <a:endParaRPr lang="fr-FR" sz="1400" b="0" i="0" u="none" strike="noStrike" cap="none">
              <a:solidFill>
                <a:srgbClr val="000000"/>
              </a:solidFill>
              <a:latin typeface="Arial"/>
              <a:ea typeface="Arial"/>
              <a:cs typeface="Arial"/>
            </a:endParaRPr>
          </a:p>
        </p:txBody>
      </p:sp>
      <p:sp>
        <p:nvSpPr>
          <p:cNvPr id="144" name="Google Shape;144;p5"/>
          <p:cNvSpPr/>
          <p:nvPr/>
        </p:nvSpPr>
        <p:spPr>
          <a:xfrm flipH="1">
            <a:off x="1035982" y="2861936"/>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5"/>
          <p:cNvSpPr/>
          <p:nvPr/>
        </p:nvSpPr>
        <p:spPr>
          <a:xfrm flipH="1">
            <a:off x="1035982" y="3087567"/>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5"/>
          <p:cNvSpPr/>
          <p:nvPr/>
        </p:nvSpPr>
        <p:spPr>
          <a:xfrm flipH="1">
            <a:off x="1035982" y="3301322"/>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5"/>
          <p:cNvSpPr/>
          <p:nvPr/>
        </p:nvSpPr>
        <p:spPr>
          <a:xfrm flipH="1">
            <a:off x="1035982" y="3515078"/>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5"/>
          <p:cNvSpPr/>
          <p:nvPr/>
        </p:nvSpPr>
        <p:spPr>
          <a:xfrm flipH="1">
            <a:off x="1035982" y="3716959"/>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5"/>
          <p:cNvSpPr/>
          <p:nvPr/>
        </p:nvSpPr>
        <p:spPr>
          <a:xfrm flipH="1">
            <a:off x="1035982" y="3930715"/>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p5"/>
          <p:cNvSpPr/>
          <p:nvPr/>
        </p:nvSpPr>
        <p:spPr>
          <a:xfrm flipH="1">
            <a:off x="1035982" y="4138533"/>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p5"/>
          <p:cNvSpPr/>
          <p:nvPr/>
        </p:nvSpPr>
        <p:spPr>
          <a:xfrm flipH="1">
            <a:off x="1035982" y="4358227"/>
            <a:ext cx="120553" cy="120553"/>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1E20"/>
        </a:solidFill>
        <a:effectLst/>
      </p:bgPr>
    </p:bg>
    <p:spTree>
      <p:nvGrpSpPr>
        <p:cNvPr id="1" name="Shape 276"/>
        <p:cNvGrpSpPr/>
        <p:nvPr/>
      </p:nvGrpSpPr>
      <p:grpSpPr>
        <a:xfrm>
          <a:off x="0" y="0"/>
          <a:ext cx="0" cy="0"/>
          <a:chOff x="0" y="0"/>
          <a:chExt cx="0" cy="0"/>
        </a:xfrm>
      </p:grpSpPr>
      <p:pic>
        <p:nvPicPr>
          <p:cNvPr id="277" name="Google Shape;277;p11"/>
          <p:cNvPicPr preferRelativeResize="0">
            <a:picLocks noGrp="1"/>
          </p:cNvPicPr>
          <p:nvPr>
            <p:ph type="pic" idx="2"/>
          </p:nvPr>
        </p:nvPicPr>
        <p:blipFill rotWithShape="1">
          <a:blip r:embed="rId3">
            <a:alphaModFix/>
          </a:blip>
          <a:srcRect l="25103" r="25102"/>
          <a:stretch/>
        </p:blipFill>
        <p:spPr>
          <a:xfrm>
            <a:off x="6096000" y="716280"/>
            <a:ext cx="4587240" cy="6141720"/>
          </a:xfrm>
          <a:prstGeom prst="rect">
            <a:avLst/>
          </a:prstGeom>
          <a:solidFill>
            <a:srgbClr val="F2F2F2"/>
          </a:solidFill>
          <a:ln>
            <a:noFill/>
          </a:ln>
        </p:spPr>
      </p:pic>
      <p:sp>
        <p:nvSpPr>
          <p:cNvPr id="279" name="Google Shape;279;p11"/>
          <p:cNvSpPr/>
          <p:nvPr/>
        </p:nvSpPr>
        <p:spPr>
          <a:xfrm rot="10800000" flipH="1">
            <a:off x="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2"/>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11"/>
          <p:cNvSpPr/>
          <p:nvPr/>
        </p:nvSpPr>
        <p:spPr>
          <a:xfrm>
            <a:off x="7787640" y="2545079"/>
            <a:ext cx="4404360" cy="4312921"/>
          </a:xfrm>
          <a:custGeom>
            <a:avLst/>
            <a:gdLst/>
            <a:ahLst/>
            <a:cxnLst/>
            <a:rect l="l" t="t" r="r" b="b"/>
            <a:pathLst>
              <a:path w="2101" h="1445" extrusionOk="0">
                <a:moveTo>
                  <a:pt x="2101" y="0"/>
                </a:moveTo>
                <a:cubicBezTo>
                  <a:pt x="1994" y="8"/>
                  <a:pt x="1888" y="34"/>
                  <a:pt x="1810" y="104"/>
                </a:cubicBezTo>
                <a:cubicBezTo>
                  <a:pt x="1769" y="141"/>
                  <a:pt x="1738" y="188"/>
                  <a:pt x="1716" y="238"/>
                </a:cubicBezTo>
                <a:cubicBezTo>
                  <a:pt x="1695" y="284"/>
                  <a:pt x="1680" y="334"/>
                  <a:pt x="1642" y="367"/>
                </a:cubicBezTo>
                <a:cubicBezTo>
                  <a:pt x="1571" y="426"/>
                  <a:pt x="1467" y="393"/>
                  <a:pt x="1375" y="385"/>
                </a:cubicBezTo>
                <a:cubicBezTo>
                  <a:pt x="1248" y="373"/>
                  <a:pt x="1114" y="421"/>
                  <a:pt x="1035" y="522"/>
                </a:cubicBezTo>
                <a:cubicBezTo>
                  <a:pt x="932" y="653"/>
                  <a:pt x="943" y="837"/>
                  <a:pt x="914" y="1002"/>
                </a:cubicBezTo>
                <a:cubicBezTo>
                  <a:pt x="910" y="1027"/>
                  <a:pt x="904" y="1054"/>
                  <a:pt x="884" y="1070"/>
                </a:cubicBezTo>
                <a:cubicBezTo>
                  <a:pt x="862" y="1086"/>
                  <a:pt x="833" y="1085"/>
                  <a:pt x="806" y="1083"/>
                </a:cubicBezTo>
                <a:cubicBezTo>
                  <a:pt x="736" y="1080"/>
                  <a:pt x="662" y="1083"/>
                  <a:pt x="600" y="1117"/>
                </a:cubicBezTo>
                <a:cubicBezTo>
                  <a:pt x="520" y="1162"/>
                  <a:pt x="473" y="1253"/>
                  <a:pt x="390" y="1294"/>
                </a:cubicBezTo>
                <a:cubicBezTo>
                  <a:pt x="339" y="1319"/>
                  <a:pt x="279" y="1322"/>
                  <a:pt x="222" y="1327"/>
                </a:cubicBezTo>
                <a:cubicBezTo>
                  <a:pt x="164" y="1331"/>
                  <a:pt x="104" y="1339"/>
                  <a:pt x="56" y="1371"/>
                </a:cubicBezTo>
                <a:cubicBezTo>
                  <a:pt x="30" y="1389"/>
                  <a:pt x="10" y="1416"/>
                  <a:pt x="0" y="1445"/>
                </a:cubicBezTo>
                <a:cubicBezTo>
                  <a:pt x="2101" y="1445"/>
                  <a:pt x="2101" y="1445"/>
                  <a:pt x="2101" y="1445"/>
                </a:cubicBezTo>
                <a:lnTo>
                  <a:pt x="2101" y="0"/>
                </a:lnTo>
                <a:close/>
              </a:path>
            </a:pathLst>
          </a:custGeom>
          <a:solidFill>
            <a:schemeClr val="accent1"/>
          </a:solidFill>
          <a:ln>
            <a:noFill/>
          </a:ln>
          <a:effectLst>
            <a:outerShdw blurRad="228600" dist="177800" dir="13500000" algn="br"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11"/>
          <p:cNvSpPr/>
          <p:nvPr/>
        </p:nvSpPr>
        <p:spPr>
          <a:xfrm>
            <a:off x="1432564" y="3049930"/>
            <a:ext cx="4587240" cy="21852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CA" sz="1400" b="0" i="0" u="none" strike="noStrike" cap="none">
                <a:solidFill>
                  <a:schemeClr val="lt1"/>
                </a:solidFill>
                <a:latin typeface="Arial"/>
                <a:ea typeface="Arial"/>
                <a:cs typeface="Arial"/>
                <a:sym typeface="Arial"/>
              </a:rPr>
              <a:t>La </a:t>
            </a:r>
            <a:r>
              <a:rPr lang="fr-CA" sz="1400" b="1" i="0" u="none" strike="noStrike" cap="none">
                <a:solidFill>
                  <a:schemeClr val="lt1"/>
                </a:solidFill>
                <a:latin typeface="Arial"/>
                <a:ea typeface="Arial"/>
                <a:cs typeface="Arial"/>
                <a:sym typeface="Arial"/>
              </a:rPr>
              <a:t>Subvention salariale </a:t>
            </a:r>
            <a:r>
              <a:rPr lang="fr-CA" sz="1400" b="0" i="0" u="none" strike="noStrike" cap="none">
                <a:solidFill>
                  <a:schemeClr val="lt1"/>
                </a:solidFill>
                <a:latin typeface="Arial"/>
                <a:ea typeface="Arial"/>
                <a:cs typeface="Arial"/>
                <a:sym typeface="Arial"/>
              </a:rPr>
              <a:t>couvre une partie du salaire de l’employé et peut être accordée à des entreprises qui désirent pourvoir un poste vacant ou additionnel en embauchant des personnes ayant des difficultés d’intégration au marché du travail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400"/>
              <a:buFont typeface="Arial"/>
              <a:buNone/>
            </a:pPr>
            <a:r>
              <a:rPr lang="fr-CA" sz="1400" b="0" i="0" u="none" strike="noStrike" cap="none">
                <a:solidFill>
                  <a:schemeClr val="lt1"/>
                </a:solidFill>
                <a:latin typeface="Arial"/>
                <a:ea typeface="Arial"/>
                <a:cs typeface="Arial"/>
                <a:sym typeface="Arial"/>
              </a:rPr>
              <a:t>La </a:t>
            </a:r>
            <a:r>
              <a:rPr lang="fr-CA" sz="1400" b="1" i="0" u="none" strike="noStrike" cap="none">
                <a:solidFill>
                  <a:schemeClr val="lt1"/>
                </a:solidFill>
                <a:latin typeface="Arial"/>
                <a:ea typeface="Arial"/>
                <a:cs typeface="Arial"/>
                <a:sym typeface="Arial"/>
              </a:rPr>
              <a:t>subvention</a:t>
            </a:r>
            <a:r>
              <a:rPr lang="fr-CA" sz="1400" b="0" i="0" u="none" strike="noStrike" cap="none">
                <a:solidFill>
                  <a:schemeClr val="lt1"/>
                </a:solidFill>
                <a:latin typeface="Arial"/>
                <a:ea typeface="Arial"/>
                <a:cs typeface="Arial"/>
                <a:sym typeface="Arial"/>
              </a:rPr>
              <a:t> peut aller jusqu’à 70% du salaire versé à l’employé</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400"/>
              <a:buFont typeface="Arial"/>
              <a:buNone/>
            </a:pPr>
            <a:r>
              <a:rPr lang="fr-CA" sz="1400" b="0" i="0" u="none" strike="noStrike" cap="none">
                <a:solidFill>
                  <a:schemeClr val="lt1"/>
                </a:solidFill>
                <a:latin typeface="Arial"/>
                <a:ea typeface="Arial"/>
                <a:cs typeface="Arial"/>
                <a:sym typeface="Arial"/>
              </a:rPr>
              <a:t>Prenez rendez-vous avec un membre de notre équipe pour plus d’information </a:t>
            </a:r>
            <a:endParaRPr sz="1400" b="0" i="0" u="none" strike="noStrike" cap="none">
              <a:solidFill>
                <a:schemeClr val="lt1"/>
              </a:solidFill>
              <a:latin typeface="Arial"/>
              <a:ea typeface="Arial"/>
              <a:cs typeface="Arial"/>
              <a:sym typeface="Arial"/>
            </a:endParaRPr>
          </a:p>
        </p:txBody>
      </p:sp>
      <p:grpSp>
        <p:nvGrpSpPr>
          <p:cNvPr id="282" name="Google Shape;282;p11"/>
          <p:cNvGrpSpPr/>
          <p:nvPr/>
        </p:nvGrpSpPr>
        <p:grpSpPr>
          <a:xfrm>
            <a:off x="1510416" y="2886722"/>
            <a:ext cx="631307" cy="96524"/>
            <a:chOff x="587375" y="1700147"/>
            <a:chExt cx="963533" cy="147320"/>
          </a:xfrm>
        </p:grpSpPr>
        <p:sp>
          <p:nvSpPr>
            <p:cNvPr id="283" name="Google Shape;283;p11"/>
            <p:cNvSpPr/>
            <p:nvPr/>
          </p:nvSpPr>
          <p:spPr>
            <a:xfrm>
              <a:off x="587375" y="1700147"/>
              <a:ext cx="147320" cy="147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11"/>
            <p:cNvSpPr/>
            <p:nvPr/>
          </p:nvSpPr>
          <p:spPr>
            <a:xfrm>
              <a:off x="859446" y="1700147"/>
              <a:ext cx="147320" cy="1473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p11"/>
            <p:cNvSpPr/>
            <p:nvPr/>
          </p:nvSpPr>
          <p:spPr>
            <a:xfrm>
              <a:off x="1131517" y="1700147"/>
              <a:ext cx="147320" cy="1473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p11"/>
            <p:cNvSpPr/>
            <p:nvPr/>
          </p:nvSpPr>
          <p:spPr>
            <a:xfrm>
              <a:off x="1403588" y="1700147"/>
              <a:ext cx="147320" cy="1473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87" name="Google Shape;287;p11"/>
          <p:cNvSpPr txBox="1"/>
          <p:nvPr/>
        </p:nvSpPr>
        <p:spPr>
          <a:xfrm>
            <a:off x="1410224" y="1106204"/>
            <a:ext cx="420923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CA" sz="2800" b="1" i="1" u="none" strike="noStrike" cap="none">
                <a:solidFill>
                  <a:schemeClr val="lt1"/>
                </a:solidFill>
                <a:latin typeface="Arial"/>
                <a:ea typeface="Arial"/>
                <a:cs typeface="Arial"/>
                <a:sym typeface="Arial"/>
              </a:rPr>
              <a:t>Accompagnement dans le cadre d’une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CA" sz="2800" b="1" i="1" u="none" strike="noStrike" cap="none">
                <a:solidFill>
                  <a:srgbClr val="FFCC00"/>
                </a:solidFill>
                <a:latin typeface="Arial"/>
                <a:ea typeface="Arial"/>
                <a:cs typeface="Arial"/>
                <a:sym typeface="Arial"/>
              </a:rPr>
              <a:t>Subvention salariale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5"/>
          <p:cNvSpPr/>
          <p:nvPr/>
        </p:nvSpPr>
        <p:spPr>
          <a:xfrm>
            <a:off x="0" y="0"/>
            <a:ext cx="4465320" cy="6858000"/>
          </a:xfrm>
          <a:custGeom>
            <a:avLst/>
            <a:gdLst/>
            <a:ahLst/>
            <a:cxnLst/>
            <a:rect l="l" t="t" r="r" b="b"/>
            <a:pathLst>
              <a:path w="6096002" h="6858000" extrusionOk="0">
                <a:moveTo>
                  <a:pt x="0" y="0"/>
                </a:moveTo>
                <a:lnTo>
                  <a:pt x="4440714" y="0"/>
                </a:lnTo>
                <a:lnTo>
                  <a:pt x="4460227" y="77946"/>
                </a:lnTo>
                <a:cubicBezTo>
                  <a:pt x="4470145" y="110658"/>
                  <a:pt x="4482010" y="142724"/>
                  <a:pt x="4496841" y="173685"/>
                </a:cubicBezTo>
                <a:cubicBezTo>
                  <a:pt x="4668885" y="574703"/>
                  <a:pt x="5167217" y="710341"/>
                  <a:pt x="5487571" y="1005206"/>
                </a:cubicBezTo>
                <a:cubicBezTo>
                  <a:pt x="5742669" y="1235201"/>
                  <a:pt x="5885050" y="1571347"/>
                  <a:pt x="5920644" y="1913390"/>
                </a:cubicBezTo>
                <a:cubicBezTo>
                  <a:pt x="5956239" y="2255436"/>
                  <a:pt x="5890982" y="2597480"/>
                  <a:pt x="5778264" y="2921831"/>
                </a:cubicBezTo>
                <a:cubicBezTo>
                  <a:pt x="5689277" y="3187211"/>
                  <a:pt x="5564694" y="3452589"/>
                  <a:pt x="5606222" y="3729762"/>
                </a:cubicBezTo>
                <a:cubicBezTo>
                  <a:pt x="5665546" y="4118986"/>
                  <a:pt x="6057091" y="4407953"/>
                  <a:pt x="6092687" y="4803072"/>
                </a:cubicBezTo>
                <a:cubicBezTo>
                  <a:pt x="6095653" y="4832558"/>
                  <a:pt x="6096580" y="4861861"/>
                  <a:pt x="6095664" y="4890944"/>
                </a:cubicBezTo>
                <a:cubicBezTo>
                  <a:pt x="6089257" y="5094528"/>
                  <a:pt x="5992576" y="5287388"/>
                  <a:pt x="5873184" y="5457674"/>
                </a:cubicBezTo>
                <a:cubicBezTo>
                  <a:pt x="5558762" y="5917663"/>
                  <a:pt x="5084161" y="6277400"/>
                  <a:pt x="4882455" y="6796363"/>
                </a:cubicBezTo>
                <a:lnTo>
                  <a:pt x="4860314"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8" name="Google Shape;338;p15"/>
          <p:cNvSpPr/>
          <p:nvPr/>
        </p:nvSpPr>
        <p:spPr>
          <a:xfrm rot="10800000">
            <a:off x="10536820" y="0"/>
            <a:ext cx="1655180" cy="873889"/>
          </a:xfrm>
          <a:custGeom>
            <a:avLst/>
            <a:gdLst/>
            <a:ahLst/>
            <a:cxnLst/>
            <a:rect l="l" t="t" r="r" b="b"/>
            <a:pathLst>
              <a:path w="11970066" h="2803180" extrusionOk="0">
                <a:moveTo>
                  <a:pt x="2052742" y="681"/>
                </a:moveTo>
                <a:cubicBezTo>
                  <a:pt x="2564158" y="13339"/>
                  <a:pt x="3069319" y="202732"/>
                  <a:pt x="3386115" y="568859"/>
                </a:cubicBezTo>
                <a:cubicBezTo>
                  <a:pt x="3510654" y="716160"/>
                  <a:pt x="3610285" y="886122"/>
                  <a:pt x="3772186" y="999431"/>
                </a:cubicBezTo>
                <a:cubicBezTo>
                  <a:pt x="4295250" y="1373348"/>
                  <a:pt x="5117208" y="976769"/>
                  <a:pt x="5714995" y="1237378"/>
                </a:cubicBezTo>
                <a:cubicBezTo>
                  <a:pt x="6088612" y="1407340"/>
                  <a:pt x="6287874" y="1781257"/>
                  <a:pt x="6636584" y="1973881"/>
                </a:cubicBezTo>
                <a:cubicBezTo>
                  <a:pt x="6860754" y="2087190"/>
                  <a:pt x="7122286" y="2132513"/>
                  <a:pt x="7371364" y="2155175"/>
                </a:cubicBezTo>
                <a:cubicBezTo>
                  <a:pt x="7944244" y="2211829"/>
                  <a:pt x="8517123" y="2223160"/>
                  <a:pt x="9077549" y="2189167"/>
                </a:cubicBezTo>
                <a:cubicBezTo>
                  <a:pt x="9974230" y="2143844"/>
                  <a:pt x="10970542" y="2019205"/>
                  <a:pt x="11667961" y="2529092"/>
                </a:cubicBezTo>
                <a:cubicBezTo>
                  <a:pt x="11733344" y="2574415"/>
                  <a:pt x="11793278" y="2623279"/>
                  <a:pt x="11848932" y="2675153"/>
                </a:cubicBezTo>
                <a:lnTo>
                  <a:pt x="11970066" y="2803180"/>
                </a:lnTo>
                <a:lnTo>
                  <a:pt x="0" y="2803180"/>
                </a:lnTo>
                <a:lnTo>
                  <a:pt x="0" y="1132248"/>
                </a:lnTo>
                <a:lnTo>
                  <a:pt x="81355" y="1012355"/>
                </a:lnTo>
                <a:cubicBezTo>
                  <a:pt x="394843" y="594354"/>
                  <a:pt x="836178" y="254429"/>
                  <a:pt x="1368583" y="92965"/>
                </a:cubicBezTo>
                <a:cubicBezTo>
                  <a:pt x="1586526" y="25688"/>
                  <a:pt x="1820280" y="-5073"/>
                  <a:pt x="2052742" y="681"/>
                </a:cubicBezTo>
                <a:close/>
              </a:path>
            </a:pathLst>
          </a:custGeom>
          <a:solidFill>
            <a:schemeClr val="accent2"/>
          </a:solidFill>
          <a:ln>
            <a:noFill/>
          </a:ln>
          <a:effectLst>
            <a:outerShdw blurRad="266700" dist="292100" algn="l" rotWithShape="0">
              <a:srgbClr val="000000">
                <a:alpha val="2823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15"/>
          <p:cNvSpPr/>
          <p:nvPr/>
        </p:nvSpPr>
        <p:spPr>
          <a:xfrm>
            <a:off x="6777884" y="3610191"/>
            <a:ext cx="217715" cy="217715"/>
          </a:xfrm>
          <a:prstGeom prst="blockArc">
            <a:avLst>
              <a:gd name="adj1" fmla="val 10800000"/>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81E20"/>
              </a:solidFill>
              <a:latin typeface="Arial"/>
              <a:ea typeface="Arial"/>
              <a:cs typeface="Arial"/>
              <a:sym typeface="Arial"/>
            </a:endParaRPr>
          </a:p>
        </p:txBody>
      </p:sp>
      <p:grpSp>
        <p:nvGrpSpPr>
          <p:cNvPr id="340" name="Google Shape;340;p15"/>
          <p:cNvGrpSpPr/>
          <p:nvPr/>
        </p:nvGrpSpPr>
        <p:grpSpPr>
          <a:xfrm>
            <a:off x="7229125" y="2773275"/>
            <a:ext cx="631307" cy="96524"/>
            <a:chOff x="587375" y="1700147"/>
            <a:chExt cx="963533" cy="147320"/>
          </a:xfrm>
        </p:grpSpPr>
        <p:sp>
          <p:nvSpPr>
            <p:cNvPr id="341" name="Google Shape;341;p15"/>
            <p:cNvSpPr/>
            <p:nvPr/>
          </p:nvSpPr>
          <p:spPr>
            <a:xfrm>
              <a:off x="587375" y="1700147"/>
              <a:ext cx="147320" cy="147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p15"/>
            <p:cNvSpPr/>
            <p:nvPr/>
          </p:nvSpPr>
          <p:spPr>
            <a:xfrm>
              <a:off x="859446" y="1700147"/>
              <a:ext cx="147320" cy="1473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p15"/>
            <p:cNvSpPr/>
            <p:nvPr/>
          </p:nvSpPr>
          <p:spPr>
            <a:xfrm>
              <a:off x="1131517" y="1700147"/>
              <a:ext cx="147320" cy="1473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p15"/>
            <p:cNvSpPr/>
            <p:nvPr/>
          </p:nvSpPr>
          <p:spPr>
            <a:xfrm>
              <a:off x="1403588" y="1700147"/>
              <a:ext cx="147320" cy="1473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5" name="Google Shape;345;p15"/>
          <p:cNvSpPr txBox="1"/>
          <p:nvPr/>
        </p:nvSpPr>
        <p:spPr>
          <a:xfrm>
            <a:off x="7128933" y="1037750"/>
            <a:ext cx="378294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CA" sz="3600" b="1" i="1" u="none" strike="noStrike" cap="none">
                <a:solidFill>
                  <a:srgbClr val="181E20"/>
                </a:solidFill>
                <a:latin typeface="Arial"/>
                <a:ea typeface="Arial"/>
                <a:cs typeface="Arial"/>
                <a:sym typeface="Arial"/>
              </a:rPr>
              <a:t>Session</a:t>
            </a:r>
            <a:r>
              <a:rPr lang="fr-CA" sz="3600" b="1" i="1"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fr-CA" sz="3600" b="1" i="1" u="none" strike="noStrike" cap="none">
                <a:solidFill>
                  <a:schemeClr val="accent1"/>
                </a:solidFill>
                <a:latin typeface="Arial"/>
                <a:ea typeface="Arial"/>
                <a:cs typeface="Arial"/>
                <a:sym typeface="Arial"/>
              </a:rPr>
              <a:t>Objectif intégration</a:t>
            </a:r>
            <a:endParaRPr sz="3600" b="1" i="1" u="none" strike="noStrike" cap="none">
              <a:solidFill>
                <a:schemeClr val="accent1"/>
              </a:solidFill>
              <a:latin typeface="Arial"/>
              <a:ea typeface="Arial"/>
              <a:cs typeface="Arial"/>
              <a:sym typeface="Arial"/>
            </a:endParaRPr>
          </a:p>
        </p:txBody>
      </p:sp>
      <p:pic>
        <p:nvPicPr>
          <p:cNvPr id="346" name="Google Shape;346;p15"/>
          <p:cNvPicPr preferRelativeResize="0">
            <a:picLocks noGrp="1"/>
          </p:cNvPicPr>
          <p:nvPr>
            <p:ph type="pic" idx="2"/>
          </p:nvPr>
        </p:nvPicPr>
        <p:blipFill rotWithShape="1">
          <a:blip r:embed="rId3">
            <a:alphaModFix/>
          </a:blip>
          <a:srcRect l="25714" r="25715"/>
          <a:stretch/>
        </p:blipFill>
        <p:spPr>
          <a:xfrm>
            <a:off x="533400" y="-1"/>
            <a:ext cx="2606040" cy="3581400"/>
          </a:xfrm>
          <a:prstGeom prst="rect">
            <a:avLst/>
          </a:prstGeom>
          <a:solidFill>
            <a:srgbClr val="F2F2F2"/>
          </a:solidFill>
          <a:ln>
            <a:noFill/>
          </a:ln>
        </p:spPr>
      </p:pic>
      <p:pic>
        <p:nvPicPr>
          <p:cNvPr id="347" name="Google Shape;347;p15"/>
          <p:cNvPicPr preferRelativeResize="0">
            <a:picLocks noGrp="1"/>
          </p:cNvPicPr>
          <p:nvPr>
            <p:ph type="pic" idx="4"/>
          </p:nvPr>
        </p:nvPicPr>
        <p:blipFill rotWithShape="1">
          <a:blip r:embed="rId4">
            <a:alphaModFix/>
          </a:blip>
          <a:srcRect l="27557" r="27557"/>
          <a:stretch/>
        </p:blipFill>
        <p:spPr>
          <a:xfrm>
            <a:off x="3368040" y="380999"/>
            <a:ext cx="2606040" cy="3870960"/>
          </a:xfrm>
          <a:prstGeom prst="rect">
            <a:avLst/>
          </a:prstGeom>
          <a:solidFill>
            <a:srgbClr val="F2F2F2"/>
          </a:solidFill>
          <a:ln>
            <a:noFill/>
          </a:ln>
        </p:spPr>
      </p:pic>
      <p:pic>
        <p:nvPicPr>
          <p:cNvPr id="348" name="Google Shape;348;p15"/>
          <p:cNvPicPr preferRelativeResize="0">
            <a:picLocks noGrp="1"/>
          </p:cNvPicPr>
          <p:nvPr>
            <p:ph type="pic" idx="3"/>
          </p:nvPr>
        </p:nvPicPr>
        <p:blipFill rotWithShape="1">
          <a:blip r:embed="rId5">
            <a:alphaModFix/>
          </a:blip>
          <a:srcRect l="22046" r="22046"/>
          <a:stretch/>
        </p:blipFill>
        <p:spPr>
          <a:xfrm>
            <a:off x="533399" y="3749040"/>
            <a:ext cx="2606040" cy="3108960"/>
          </a:xfrm>
          <a:prstGeom prst="rect">
            <a:avLst/>
          </a:prstGeom>
          <a:solidFill>
            <a:srgbClr val="F2F2F2"/>
          </a:solidFill>
          <a:ln>
            <a:noFill/>
          </a:ln>
        </p:spPr>
      </p:pic>
      <p:pic>
        <p:nvPicPr>
          <p:cNvPr id="349" name="Google Shape;349;p15"/>
          <p:cNvPicPr preferRelativeResize="0">
            <a:picLocks noGrp="1"/>
          </p:cNvPicPr>
          <p:nvPr>
            <p:ph type="pic" idx="5"/>
          </p:nvPr>
        </p:nvPicPr>
        <p:blipFill rotWithShape="1">
          <a:blip r:embed="rId6">
            <a:alphaModFix/>
          </a:blip>
          <a:srcRect l="7332" r="7332"/>
          <a:stretch/>
        </p:blipFill>
        <p:spPr>
          <a:xfrm>
            <a:off x="3368040" y="4442461"/>
            <a:ext cx="2606040" cy="2034540"/>
          </a:xfrm>
          <a:prstGeom prst="rect">
            <a:avLst/>
          </a:prstGeom>
          <a:solidFill>
            <a:srgbClr val="F2F2F2"/>
          </a:solidFill>
          <a:ln>
            <a:noFill/>
          </a:ln>
        </p:spPr>
      </p:pic>
      <p:sp>
        <p:nvSpPr>
          <p:cNvPr id="350" name="Google Shape;350;p15"/>
          <p:cNvSpPr/>
          <p:nvPr/>
        </p:nvSpPr>
        <p:spPr>
          <a:xfrm>
            <a:off x="6995599" y="2972565"/>
            <a:ext cx="4141767" cy="30008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Découvrir les particularités du marché du travail québécois et son cadre légal.</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Comprendre les valeurs démocratiques et les valeurs québécoises exprimées par la </a:t>
            </a:r>
            <a:r>
              <a:rPr lang="fr-CA" sz="1200" b="1" i="0" u="none" strike="noStrike" cap="none">
                <a:solidFill>
                  <a:schemeClr val="dk1"/>
                </a:solidFill>
                <a:latin typeface="Arial"/>
                <a:ea typeface="Arial"/>
                <a:cs typeface="Arial"/>
                <a:sym typeface="Arial"/>
              </a:rPr>
              <a:t>Charte des droits et libertés de la personne.</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CV, lettre de présentation, recherche d’emploi et entrevue</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Une session de 24 heures, en 3 sections</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CA" sz="1100" b="0" i="0" u="none" strike="noStrike" cap="none">
                <a:solidFill>
                  <a:srgbClr val="2D2D2D"/>
                </a:solidFill>
                <a:latin typeface="Arial"/>
                <a:ea typeface="Arial"/>
                <a:cs typeface="Arial"/>
                <a:sym typeface="Arial"/>
              </a:rPr>
              <a:t>Section 1 : Diversité et adaptation au Québec;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CA" sz="1100" b="0" i="0" u="none" strike="noStrike" cap="none">
                <a:solidFill>
                  <a:srgbClr val="2D2D2D"/>
                </a:solidFill>
                <a:latin typeface="Arial"/>
                <a:ea typeface="Arial"/>
                <a:cs typeface="Arial"/>
                <a:sym typeface="Arial"/>
              </a:rPr>
              <a:t>Section 2 : Cinq clés pour mieux comprendre le Québec;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CA" sz="1100" b="0" i="0" u="none" strike="noStrike" cap="none">
                <a:solidFill>
                  <a:srgbClr val="2D2D2D"/>
                </a:solidFill>
                <a:latin typeface="Arial"/>
                <a:ea typeface="Arial"/>
                <a:cs typeface="Arial"/>
                <a:sym typeface="Arial"/>
              </a:rPr>
              <a:t>Section 3 : Le monde du travail au Québec.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dk1"/>
                </a:solidFill>
                <a:latin typeface="Arial"/>
                <a:ea typeface="Arial"/>
                <a:cs typeface="Arial"/>
                <a:sym typeface="Arial"/>
              </a:rPr>
              <a:t>Attestation de participation remise aux participants</a:t>
            </a:r>
            <a:endParaRPr sz="1400" b="0" i="0" u="none" strike="noStrike" cap="none">
              <a:solidFill>
                <a:srgbClr val="000000"/>
              </a:solidFill>
              <a:latin typeface="Arial"/>
              <a:ea typeface="Arial"/>
              <a:cs typeface="Arial"/>
              <a:sym typeface="Arial"/>
            </a:endParaRPr>
          </a:p>
        </p:txBody>
      </p:sp>
      <p:sp>
        <p:nvSpPr>
          <p:cNvPr id="351" name="Google Shape;351;p15"/>
          <p:cNvSpPr/>
          <p:nvPr/>
        </p:nvSpPr>
        <p:spPr>
          <a:xfrm>
            <a:off x="6781062" y="3030095"/>
            <a:ext cx="217715" cy="217715"/>
          </a:xfrm>
          <a:prstGeom prst="blockArc">
            <a:avLst>
              <a:gd name="adj1" fmla="val 10800000"/>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81E20"/>
              </a:solidFill>
              <a:latin typeface="Arial"/>
              <a:ea typeface="Arial"/>
              <a:cs typeface="Arial"/>
              <a:sym typeface="Arial"/>
            </a:endParaRPr>
          </a:p>
        </p:txBody>
      </p:sp>
      <p:sp>
        <p:nvSpPr>
          <p:cNvPr id="352" name="Google Shape;352;p15"/>
          <p:cNvSpPr/>
          <p:nvPr/>
        </p:nvSpPr>
        <p:spPr>
          <a:xfrm>
            <a:off x="6777884" y="4309438"/>
            <a:ext cx="217715" cy="217715"/>
          </a:xfrm>
          <a:prstGeom prst="blockArc">
            <a:avLst>
              <a:gd name="adj1" fmla="val 10800000"/>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81E20"/>
              </a:solidFill>
              <a:latin typeface="Arial"/>
              <a:ea typeface="Arial"/>
              <a:cs typeface="Arial"/>
              <a:sym typeface="Arial"/>
            </a:endParaRPr>
          </a:p>
        </p:txBody>
      </p:sp>
      <p:sp>
        <p:nvSpPr>
          <p:cNvPr id="353" name="Google Shape;353;p15"/>
          <p:cNvSpPr/>
          <p:nvPr/>
        </p:nvSpPr>
        <p:spPr>
          <a:xfrm>
            <a:off x="6777884" y="4685955"/>
            <a:ext cx="217715" cy="217715"/>
          </a:xfrm>
          <a:prstGeom prst="blockArc">
            <a:avLst>
              <a:gd name="adj1" fmla="val 10800000"/>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81E20"/>
              </a:solidFill>
              <a:latin typeface="Arial"/>
              <a:ea typeface="Arial"/>
              <a:cs typeface="Arial"/>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1C62A09-35FE-9512-4243-A633F3B1DB84}"/>
              </a:ext>
            </a:extLst>
          </p:cNvPr>
          <p:cNvPicPr>
            <a:picLocks noChangeAspect="1"/>
          </p:cNvPicPr>
          <p:nvPr/>
        </p:nvPicPr>
        <p:blipFill>
          <a:blip r:embed="rId2"/>
          <a:stretch>
            <a:fillRect/>
          </a:stretch>
        </p:blipFill>
        <p:spPr>
          <a:xfrm>
            <a:off x="603850" y="1171677"/>
            <a:ext cx="11185584" cy="4701552"/>
          </a:xfrm>
          <a:prstGeom prst="rect">
            <a:avLst/>
          </a:prstGeom>
        </p:spPr>
      </p:pic>
    </p:spTree>
    <p:extLst>
      <p:ext uri="{BB962C8B-B14F-4D97-AF65-F5344CB8AC3E}">
        <p14:creationId xmlns:p14="http://schemas.microsoft.com/office/powerpoint/2010/main" val="28393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0211BEB-79BF-6685-D4CA-112283429103}"/>
              </a:ext>
            </a:extLst>
          </p:cNvPr>
          <p:cNvSpPr txBox="1"/>
          <p:nvPr/>
        </p:nvSpPr>
        <p:spPr>
          <a:xfrm>
            <a:off x="540013" y="1130923"/>
            <a:ext cx="511546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CA" sz="1600" b="1" dirty="0">
                <a:solidFill>
                  <a:srgbClr val="0070C0"/>
                </a:solidFill>
              </a:rPr>
              <a:t>LA LANGUE</a:t>
            </a:r>
          </a:p>
          <a:p>
            <a:pPr algn="just"/>
            <a:r>
              <a:rPr lang="fr-CA" sz="1600" dirty="0">
                <a:solidFill>
                  <a:srgbClr val="303030"/>
                </a:solidFill>
              </a:rPr>
              <a:t>Il s’agit bien évidemment de l’obstacle premier en matière de communication pour deux personnes de culture différente. Ne pas maitriser parfaitement la langue de son interlocuteur provoque des risques d’incompréhension et d’erreur de transmission de message. </a:t>
            </a:r>
          </a:p>
        </p:txBody>
      </p:sp>
      <p:sp>
        <p:nvSpPr>
          <p:cNvPr id="7" name="ZoneTexte 6">
            <a:extLst>
              <a:ext uri="{FF2B5EF4-FFF2-40B4-BE49-F238E27FC236}">
                <a16:creationId xmlns:a16="http://schemas.microsoft.com/office/drawing/2014/main" id="{68C4EE8C-98D1-4D7E-4E00-FDD6F90D896D}"/>
              </a:ext>
            </a:extLst>
          </p:cNvPr>
          <p:cNvSpPr txBox="1"/>
          <p:nvPr/>
        </p:nvSpPr>
        <p:spPr>
          <a:xfrm>
            <a:off x="542602" y="3133688"/>
            <a:ext cx="510108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CA" sz="1600" b="1" dirty="0">
                <a:solidFill>
                  <a:srgbClr val="0070C0"/>
                </a:solidFill>
              </a:rPr>
              <a:t>LA COMMUNICATION NON VERBALE</a:t>
            </a:r>
          </a:p>
          <a:p>
            <a:pPr algn="just"/>
            <a:r>
              <a:rPr lang="fr-CA" sz="1600" dirty="0">
                <a:solidFill>
                  <a:srgbClr val="303030"/>
                </a:solidFill>
              </a:rPr>
              <a:t>Les gestes, les manières de se tenir, de serrer la main, de s’habiller, de regarder dans les yeux ou pas… tous ces comportements liés aux us et coutumes de chaque culture sont autant de sources possibles d’incompréhension et de mauvaise interprétation entre 2 interlocuteurs. </a:t>
            </a:r>
          </a:p>
        </p:txBody>
      </p:sp>
      <p:sp>
        <p:nvSpPr>
          <p:cNvPr id="8" name="ZoneTexte 7">
            <a:extLst>
              <a:ext uri="{FF2B5EF4-FFF2-40B4-BE49-F238E27FC236}">
                <a16:creationId xmlns:a16="http://schemas.microsoft.com/office/drawing/2014/main" id="{2CA75A52-E8E6-B25E-8FE6-B39A4348FB8F}"/>
              </a:ext>
            </a:extLst>
          </p:cNvPr>
          <p:cNvSpPr txBox="1"/>
          <p:nvPr/>
        </p:nvSpPr>
        <p:spPr>
          <a:xfrm>
            <a:off x="6100027" y="1126035"/>
            <a:ext cx="5216104"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CA" sz="1600" b="1" dirty="0">
                <a:solidFill>
                  <a:srgbClr val="0070C0"/>
                </a:solidFill>
              </a:rPr>
              <a:t>L’ETHNOCENTRISME</a:t>
            </a:r>
          </a:p>
          <a:p>
            <a:pPr algn="just"/>
            <a:r>
              <a:rPr lang="fr-CA" sz="1600" dirty="0">
                <a:solidFill>
                  <a:srgbClr val="303030"/>
                </a:solidFill>
              </a:rPr>
              <a:t>S’il y a bien une tendance universellement partagée, c’est la capacité de chacun d’entre nous à pratiquer l’ethnocentrisme. Nous nous considérons chacun comme le centre du monde, et le simple fait d’imaginer qu’une autre personne puisse penser différemment est un effort en soi. </a:t>
            </a:r>
            <a:r>
              <a:rPr lang="fr-CA" sz="1800" dirty="0">
                <a:solidFill>
                  <a:srgbClr val="303030"/>
                </a:solidFill>
              </a:rPr>
              <a:t> </a:t>
            </a:r>
          </a:p>
        </p:txBody>
      </p:sp>
      <p:sp>
        <p:nvSpPr>
          <p:cNvPr id="9" name="ZoneTexte 8">
            <a:extLst>
              <a:ext uri="{FF2B5EF4-FFF2-40B4-BE49-F238E27FC236}">
                <a16:creationId xmlns:a16="http://schemas.microsoft.com/office/drawing/2014/main" id="{518C5ED8-E43E-8E0D-A85A-CB8E279F68B0}"/>
              </a:ext>
            </a:extLst>
          </p:cNvPr>
          <p:cNvSpPr txBox="1"/>
          <p:nvPr/>
        </p:nvSpPr>
        <p:spPr>
          <a:xfrm>
            <a:off x="6104627" y="3430437"/>
            <a:ext cx="52304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solidFill>
                  <a:srgbClr val="0070C0"/>
                </a:solidFill>
                <a:ea typeface="Roboto"/>
                <a:cs typeface="Roboto"/>
              </a:rPr>
              <a:t>LES STÉRÉOTYPES ET </a:t>
            </a:r>
            <a:r>
              <a:rPr lang="en-US" sz="1600" b="1" dirty="0">
                <a:solidFill>
                  <a:srgbClr val="0070C0"/>
                </a:solidFill>
                <a:ea typeface="Roboto"/>
              </a:rPr>
              <a:t>PRÉJUGÉS</a:t>
            </a:r>
          </a:p>
          <a:p>
            <a:pPr algn="just"/>
            <a:r>
              <a:rPr lang="en-US" sz="1600" dirty="0">
                <a:solidFill>
                  <a:srgbClr val="303030"/>
                </a:solidFill>
                <a:ea typeface="Roboto"/>
                <a:cs typeface="Roboto"/>
              </a:rPr>
              <a:t>Opinion </a:t>
            </a:r>
            <a:r>
              <a:rPr lang="en-US" sz="1600" dirty="0" err="1">
                <a:solidFill>
                  <a:srgbClr val="303030"/>
                </a:solidFill>
                <a:ea typeface="Roboto"/>
                <a:cs typeface="Roboto"/>
              </a:rPr>
              <a:t>préconçue</a:t>
            </a:r>
            <a:r>
              <a:rPr lang="en-US" sz="1600" dirty="0">
                <a:solidFill>
                  <a:srgbClr val="303030"/>
                </a:solidFill>
                <a:ea typeface="Roboto"/>
                <a:cs typeface="Roboto"/>
              </a:rPr>
              <a:t>, positive </a:t>
            </a:r>
            <a:r>
              <a:rPr lang="en-US" sz="1600" dirty="0" err="1">
                <a:solidFill>
                  <a:srgbClr val="303030"/>
                </a:solidFill>
                <a:ea typeface="Roboto"/>
                <a:cs typeface="Roboto"/>
              </a:rPr>
              <a:t>ou</a:t>
            </a:r>
            <a:r>
              <a:rPr lang="en-US" sz="1600" dirty="0">
                <a:solidFill>
                  <a:srgbClr val="303030"/>
                </a:solidFill>
                <a:ea typeface="Roboto"/>
                <a:cs typeface="Roboto"/>
              </a:rPr>
              <a:t> </a:t>
            </a:r>
            <a:r>
              <a:rPr lang="en-US" sz="1600" dirty="0" err="1">
                <a:solidFill>
                  <a:srgbClr val="303030"/>
                </a:solidFill>
                <a:ea typeface="Roboto"/>
                <a:cs typeface="Roboto"/>
              </a:rPr>
              <a:t>négative</a:t>
            </a:r>
            <a:r>
              <a:rPr lang="en-US" sz="1600" dirty="0">
                <a:solidFill>
                  <a:srgbClr val="303030"/>
                </a:solidFill>
                <a:ea typeface="Roboto"/>
                <a:cs typeface="Roboto"/>
              </a:rPr>
              <a:t>, à </a:t>
            </a:r>
            <a:r>
              <a:rPr lang="en-US" sz="1600" dirty="0" err="1">
                <a:solidFill>
                  <a:srgbClr val="303030"/>
                </a:solidFill>
                <a:ea typeface="Roboto"/>
                <a:cs typeface="Roboto"/>
              </a:rPr>
              <a:t>l’endroit</a:t>
            </a:r>
            <a:r>
              <a:rPr lang="en-US" sz="1600" dirty="0">
                <a:solidFill>
                  <a:srgbClr val="303030"/>
                </a:solidFill>
                <a:ea typeface="Roboto"/>
                <a:cs typeface="Roboto"/>
              </a:rPr>
              <a:t> de </a:t>
            </a:r>
            <a:r>
              <a:rPr lang="en-US" sz="1600" dirty="0" err="1">
                <a:solidFill>
                  <a:srgbClr val="303030"/>
                </a:solidFill>
                <a:ea typeface="Roboto"/>
                <a:cs typeface="Roboto"/>
              </a:rPr>
              <a:t>quelqu’un</a:t>
            </a:r>
            <a:r>
              <a:rPr lang="en-US" sz="1600" dirty="0">
                <a:solidFill>
                  <a:srgbClr val="303030"/>
                </a:solidFill>
                <a:ea typeface="Roboto"/>
                <a:cs typeface="Roboto"/>
              </a:rPr>
              <a:t> </a:t>
            </a:r>
            <a:r>
              <a:rPr lang="en-US" sz="1600" dirty="0" err="1">
                <a:solidFill>
                  <a:srgbClr val="303030"/>
                </a:solidFill>
                <a:ea typeface="Roboto"/>
                <a:cs typeface="Roboto"/>
              </a:rPr>
              <a:t>ou</a:t>
            </a:r>
            <a:r>
              <a:rPr lang="en-US" sz="1600" dirty="0">
                <a:solidFill>
                  <a:srgbClr val="303030"/>
                </a:solidFill>
                <a:ea typeface="Roboto"/>
                <a:cs typeface="Roboto"/>
              </a:rPr>
              <a:t> de quelque chose. </a:t>
            </a:r>
            <a:r>
              <a:rPr lang="en-US" sz="1600" dirty="0" err="1">
                <a:solidFill>
                  <a:srgbClr val="303030"/>
                </a:solidFill>
                <a:ea typeface="Roboto"/>
                <a:cs typeface="Roboto"/>
              </a:rPr>
              <a:t>C’est</a:t>
            </a:r>
            <a:r>
              <a:rPr lang="en-US" sz="1600" dirty="0">
                <a:solidFill>
                  <a:srgbClr val="303030"/>
                </a:solidFill>
                <a:ea typeface="Roboto"/>
                <a:cs typeface="Roboto"/>
              </a:rPr>
              <a:t> </a:t>
            </a:r>
            <a:r>
              <a:rPr lang="en-US" sz="1600" dirty="0" err="1">
                <a:solidFill>
                  <a:srgbClr val="303030"/>
                </a:solidFill>
                <a:ea typeface="Roboto"/>
                <a:cs typeface="Roboto"/>
              </a:rPr>
              <a:t>une</a:t>
            </a:r>
            <a:r>
              <a:rPr lang="en-US" sz="1600" dirty="0">
                <a:solidFill>
                  <a:srgbClr val="303030"/>
                </a:solidFill>
                <a:ea typeface="Roboto"/>
                <a:cs typeface="Roboto"/>
              </a:rPr>
              <a:t> idée </a:t>
            </a:r>
            <a:r>
              <a:rPr lang="en-US" sz="1600" dirty="0" err="1">
                <a:solidFill>
                  <a:srgbClr val="303030"/>
                </a:solidFill>
                <a:ea typeface="Roboto"/>
                <a:cs typeface="Roboto"/>
              </a:rPr>
              <a:t>toute</a:t>
            </a:r>
            <a:r>
              <a:rPr lang="en-US" sz="1600" dirty="0">
                <a:solidFill>
                  <a:srgbClr val="303030"/>
                </a:solidFill>
                <a:ea typeface="Roboto"/>
                <a:cs typeface="Roboto"/>
              </a:rPr>
              <a:t> </a:t>
            </a:r>
            <a:r>
              <a:rPr lang="en-US" sz="1600" dirty="0" err="1">
                <a:solidFill>
                  <a:srgbClr val="303030"/>
                </a:solidFill>
                <a:ea typeface="Roboto"/>
                <a:cs typeface="Roboto"/>
              </a:rPr>
              <a:t>faite</a:t>
            </a:r>
            <a:r>
              <a:rPr lang="en-US" sz="1600" dirty="0">
                <a:solidFill>
                  <a:srgbClr val="303030"/>
                </a:solidFill>
                <a:ea typeface="Roboto"/>
                <a:cs typeface="Roboto"/>
              </a:rPr>
              <a:t>, </a:t>
            </a:r>
            <a:r>
              <a:rPr lang="en-US" sz="1600" dirty="0" err="1">
                <a:solidFill>
                  <a:srgbClr val="303030"/>
                </a:solidFill>
                <a:ea typeface="Roboto"/>
                <a:cs typeface="Roboto"/>
              </a:rPr>
              <a:t>souvent</a:t>
            </a:r>
            <a:r>
              <a:rPr lang="en-US" sz="1600" dirty="0">
                <a:solidFill>
                  <a:srgbClr val="303030"/>
                </a:solidFill>
                <a:ea typeface="Roboto"/>
                <a:cs typeface="Roboto"/>
              </a:rPr>
              <a:t> sous </a:t>
            </a:r>
            <a:r>
              <a:rPr lang="en-US" sz="1600" dirty="0" err="1">
                <a:solidFill>
                  <a:srgbClr val="303030"/>
                </a:solidFill>
                <a:ea typeface="Roboto"/>
                <a:cs typeface="Roboto"/>
              </a:rPr>
              <a:t>l’influence</a:t>
            </a:r>
            <a:r>
              <a:rPr lang="en-US" sz="1600" dirty="0">
                <a:solidFill>
                  <a:srgbClr val="303030"/>
                </a:solidFill>
                <a:ea typeface="Roboto"/>
                <a:cs typeface="Roboto"/>
              </a:rPr>
              <a:t> du milieu, de </a:t>
            </a:r>
            <a:r>
              <a:rPr lang="en-US" sz="1600" dirty="0" err="1">
                <a:solidFill>
                  <a:srgbClr val="303030"/>
                </a:solidFill>
                <a:ea typeface="Roboto"/>
                <a:cs typeface="Roboto"/>
              </a:rPr>
              <a:t>l’éducation</a:t>
            </a:r>
            <a:r>
              <a:rPr lang="en-US" sz="1600" dirty="0">
                <a:solidFill>
                  <a:srgbClr val="303030"/>
                </a:solidFill>
                <a:ea typeface="Roboto"/>
                <a:cs typeface="Roboto"/>
              </a:rPr>
              <a:t> </a:t>
            </a:r>
            <a:r>
              <a:rPr lang="en-US" sz="1600" dirty="0" err="1">
                <a:solidFill>
                  <a:srgbClr val="303030"/>
                </a:solidFill>
                <a:ea typeface="Roboto"/>
                <a:cs typeface="Roboto"/>
              </a:rPr>
              <a:t>ou</a:t>
            </a:r>
            <a:r>
              <a:rPr lang="en-US" sz="1600" dirty="0">
                <a:solidFill>
                  <a:srgbClr val="303030"/>
                </a:solidFill>
                <a:ea typeface="Roboto"/>
                <a:cs typeface="Roboto"/>
              </a:rPr>
              <a:t> des </a:t>
            </a:r>
            <a:r>
              <a:rPr lang="en-US" sz="1600" dirty="0" err="1">
                <a:solidFill>
                  <a:srgbClr val="303030"/>
                </a:solidFill>
                <a:ea typeface="Roboto"/>
                <a:cs typeface="Roboto"/>
              </a:rPr>
              <a:t>valeurs</a:t>
            </a:r>
            <a:r>
              <a:rPr lang="en-US" sz="1600" dirty="0">
                <a:solidFill>
                  <a:srgbClr val="303030"/>
                </a:solidFill>
                <a:ea typeface="Roboto"/>
                <a:cs typeface="Roboto"/>
              </a:rPr>
              <a:t>.</a:t>
            </a:r>
            <a:endParaRPr lang="en-US" sz="1600"/>
          </a:p>
        </p:txBody>
      </p:sp>
      <p:sp>
        <p:nvSpPr>
          <p:cNvPr id="12" name="ZoneTexte 11">
            <a:extLst>
              <a:ext uri="{FF2B5EF4-FFF2-40B4-BE49-F238E27FC236}">
                <a16:creationId xmlns:a16="http://schemas.microsoft.com/office/drawing/2014/main" id="{2DC35FC5-603F-AF41-5523-8BF54F47B3D6}"/>
              </a:ext>
            </a:extLst>
          </p:cNvPr>
          <p:cNvSpPr txBox="1"/>
          <p:nvPr/>
        </p:nvSpPr>
        <p:spPr>
          <a:xfrm>
            <a:off x="2346673" y="5208055"/>
            <a:ext cx="768901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CA" sz="1600" b="1" dirty="0">
                <a:solidFill>
                  <a:schemeClr val="accent2">
                    <a:lumMod val="75000"/>
                  </a:schemeClr>
                </a:solidFill>
              </a:rPr>
              <a:t>LE SENTIMENT DE MENACE IDENTITAIRE</a:t>
            </a:r>
            <a:r>
              <a:rPr lang="fr-CA" sz="1600" b="1" dirty="0">
                <a:solidFill>
                  <a:srgbClr val="FF6600"/>
                </a:solidFill>
              </a:rPr>
              <a:t> </a:t>
            </a:r>
          </a:p>
          <a:p>
            <a:pPr algn="just"/>
            <a:r>
              <a:rPr lang="fr-CA" sz="1600" dirty="0">
                <a:solidFill>
                  <a:srgbClr val="303030"/>
                </a:solidFill>
              </a:rPr>
              <a:t>Sentiment d’insécurité à l’endroit de l’existence, voire de la survivance de notre propre culture, à cause du choc provoqué par la présence des valeurs, des croyances, de la culture de l’autre, ou en raison de la confrontation avec celles-ci.</a:t>
            </a:r>
            <a:endParaRPr lang="fr-CA" sz="1600" dirty="0"/>
          </a:p>
          <a:p>
            <a:endParaRPr lang="fr-CA" dirty="0"/>
          </a:p>
        </p:txBody>
      </p:sp>
      <p:sp>
        <p:nvSpPr>
          <p:cNvPr id="13" name="ZoneTexte 12">
            <a:extLst>
              <a:ext uri="{FF2B5EF4-FFF2-40B4-BE49-F238E27FC236}">
                <a16:creationId xmlns:a16="http://schemas.microsoft.com/office/drawing/2014/main" id="{AE0D4999-100E-5AB9-04AD-63219A03E73B}"/>
              </a:ext>
            </a:extLst>
          </p:cNvPr>
          <p:cNvSpPr txBox="1"/>
          <p:nvPr/>
        </p:nvSpPr>
        <p:spPr>
          <a:xfrm>
            <a:off x="545189" y="508096"/>
            <a:ext cx="855165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cap="all" dirty="0">
                <a:solidFill>
                  <a:schemeClr val="accent5">
                    <a:lumMod val="75000"/>
                  </a:schemeClr>
                </a:solidFill>
              </a:rPr>
              <a:t>OBSTACLES DANS </a:t>
            </a:r>
            <a:r>
              <a:rPr lang="fr-CA" sz="2000" b="1" cap="all" dirty="0">
                <a:solidFill>
                  <a:schemeClr val="bg2">
                    <a:lumMod val="50000"/>
                  </a:schemeClr>
                </a:solidFill>
              </a:rPr>
              <a:t>LA COMMUNICATION  INTERCULTURELLE</a:t>
            </a:r>
            <a:r>
              <a:rPr lang="fr-CA" sz="2000" b="1" cap="all" dirty="0">
                <a:solidFill>
                  <a:schemeClr val="accent5">
                    <a:lumMod val="75000"/>
                  </a:schemeClr>
                </a:solidFill>
              </a:rPr>
              <a:t> </a:t>
            </a:r>
            <a:endParaRPr lang="fr-FR" sz="2000">
              <a:solidFill>
                <a:schemeClr val="accent5">
                  <a:lumMod val="75000"/>
                </a:schemeClr>
              </a:solidFill>
            </a:endParaRPr>
          </a:p>
          <a:p>
            <a:pPr algn="l"/>
            <a:endParaRPr lang="fr-CA" dirty="0"/>
          </a:p>
        </p:txBody>
      </p:sp>
      <p:sp>
        <p:nvSpPr>
          <p:cNvPr id="14" name="ZoneTexte 13">
            <a:extLst>
              <a:ext uri="{FF2B5EF4-FFF2-40B4-BE49-F238E27FC236}">
                <a16:creationId xmlns:a16="http://schemas.microsoft.com/office/drawing/2014/main" id="{9015D76B-1B88-9EB0-0B32-9514B09D4B18}"/>
              </a:ext>
            </a:extLst>
          </p:cNvPr>
          <p:cNvSpPr txBox="1"/>
          <p:nvPr/>
        </p:nvSpPr>
        <p:spPr>
          <a:xfrm>
            <a:off x="4505863" y="6507481"/>
            <a:ext cx="81059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dirty="0">
                <a:hlinkClick r:id="rId2"/>
              </a:rPr>
              <a:t>https://lacreativeboutique.com/top-5-obstacles-a-surmonter-bien-communiquer-a-linternational/</a:t>
            </a:r>
            <a:endParaRPr lang="fr-FR" dirty="0"/>
          </a:p>
          <a:p>
            <a:endParaRPr lang="fr-CA" dirty="0"/>
          </a:p>
        </p:txBody>
      </p:sp>
    </p:spTree>
    <p:extLst>
      <p:ext uri="{BB962C8B-B14F-4D97-AF65-F5344CB8AC3E}">
        <p14:creationId xmlns:p14="http://schemas.microsoft.com/office/powerpoint/2010/main" val="3884920922"/>
      </p:ext>
    </p:extLst>
  </p:cSld>
  <p:clrMapOvr>
    <a:masterClrMapping/>
  </p:clrMapOvr>
</p:sld>
</file>

<file path=ppt/theme/theme1.xml><?xml version="1.0" encoding="utf-8"?>
<a:theme xmlns:a="http://schemas.openxmlformats.org/drawingml/2006/main" name="Office Theme">
  <a:themeElements>
    <a:clrScheme name="Abstract Blue">
      <a:dk1>
        <a:srgbClr val="3F3F3F"/>
      </a:dk1>
      <a:lt1>
        <a:srgbClr val="FFFFFF"/>
      </a:lt1>
      <a:dk2>
        <a:srgbClr val="313C41"/>
      </a:dk2>
      <a:lt2>
        <a:srgbClr val="FFFFFF"/>
      </a:lt2>
      <a:accent1>
        <a:srgbClr val="0D7AB5"/>
      </a:accent1>
      <a:accent2>
        <a:srgbClr val="1E8ACA"/>
      </a:accent2>
      <a:accent3>
        <a:srgbClr val="209BD3"/>
      </a:accent3>
      <a:accent4>
        <a:srgbClr val="2EA2DB"/>
      </a:accent4>
      <a:accent5>
        <a:srgbClr val="3FB5E8"/>
      </a:accent5>
      <a:accent6>
        <a:srgbClr val="39C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73b98c-566e-42d7-9fdb-b4a160327c34" xsi:nil="true"/>
    <lcf76f155ced4ddcb4097134ff3c332f xmlns="31d648b4-71a8-4bf1-a23c-46b102769a69">
      <Terms xmlns="http://schemas.microsoft.com/office/infopath/2007/PartnerControls"/>
    </lcf76f155ced4ddcb4097134ff3c332f>
    <Description xmlns="31d648b4-71a8-4bf1-a23c-46b102769a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E8086D31398248A65243036253ECB2" ma:contentTypeVersion="18" ma:contentTypeDescription="Crée un document." ma:contentTypeScope="" ma:versionID="154a8436e2d6f7ac72c1ab6d542293f4">
  <xsd:schema xmlns:xsd="http://www.w3.org/2001/XMLSchema" xmlns:xs="http://www.w3.org/2001/XMLSchema" xmlns:p="http://schemas.microsoft.com/office/2006/metadata/properties" xmlns:ns2="31d648b4-71a8-4bf1-a23c-46b102769a69" xmlns:ns3="ba73b98c-566e-42d7-9fdb-b4a160327c34" targetNamespace="http://schemas.microsoft.com/office/2006/metadata/properties" ma:root="true" ma:fieldsID="448feecd6795a90b23395a62dbda7fb4" ns2:_="" ns3:_="">
    <xsd:import namespace="31d648b4-71a8-4bf1-a23c-46b102769a69"/>
    <xsd:import namespace="ba73b98c-566e-42d7-9fdb-b4a160327c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Descrip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648b4-71a8-4bf1-a23c-46b102769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Description" ma:index="24" nillable="true" ma:displayName="Description " ma:format="Dropdown" ma:internalName="Descriptio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73b98c-566e-42d7-9fdb-b4a160327c34"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800c5157-2865-430d-91ca-adf2e8c7b704}" ma:internalName="TaxCatchAll" ma:showField="CatchAllData" ma:web="ba73b98c-566e-42d7-9fdb-b4a160327c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D53D36-40E9-4C37-AE42-191F0700A694}">
  <ds:schemaRefs>
    <ds:schemaRef ds:uri="31d648b4-71a8-4bf1-a23c-46b102769a69"/>
    <ds:schemaRef ds:uri="ba73b98c-566e-42d7-9fdb-b4a160327c3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605F502-A85D-4865-9C58-2D42952BFEBE}">
  <ds:schemaRefs>
    <ds:schemaRef ds:uri="31d648b4-71a8-4bf1-a23c-46b102769a69"/>
    <ds:schemaRef ds:uri="ba73b98c-566e-42d7-9fdb-b4a160327c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A93320-9B61-4C46-A330-F823AF394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792</Words>
  <Application>Microsoft Macintosh PowerPoint</Application>
  <PresentationFormat>Grand écran</PresentationFormat>
  <Paragraphs>70</Paragraphs>
  <Slides>14</Slides>
  <Notes>9</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14</vt:i4>
      </vt:variant>
    </vt:vector>
  </HeadingPairs>
  <TitlesOfParts>
    <vt:vector size="16" baseType="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Vunira</dc:creator>
  <cp:lastModifiedBy>Chantal Defoy</cp:lastModifiedBy>
  <cp:revision>105</cp:revision>
  <dcterms:created xsi:type="dcterms:W3CDTF">2019-06-26T09:20:51Z</dcterms:created>
  <dcterms:modified xsi:type="dcterms:W3CDTF">2023-11-14T21:20:44Z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0x010100CAE8086D31398248A65243036253ECB2</vt:lpwstr>
  </property>
  <property fmtid="{D5CDD505-2E9C-101B-9397-08002B2CF9AE}" pid="3" name="MediaServiceImageTags">
    <vt:lpwstr/>
  </property>
</Properties>
</file>