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handoutMasterIdLst>
    <p:handoutMasterId r:id="rId12"/>
  </p:handoutMasterIdLst>
  <p:sldIdLst>
    <p:sldId id="256" r:id="rId2"/>
    <p:sldId id="257" r:id="rId3"/>
    <p:sldId id="290" r:id="rId4"/>
    <p:sldId id="291" r:id="rId5"/>
    <p:sldId id="292" r:id="rId6"/>
    <p:sldId id="293" r:id="rId7"/>
    <p:sldId id="268" r:id="rId8"/>
    <p:sldId id="269" r:id="rId9"/>
    <p:sldId id="299" r:id="rId10"/>
    <p:sldId id="29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re Beaulieu" initials="PB" lastIdx="1" clrIdx="0">
    <p:extLst>
      <p:ext uri="{19B8F6BF-5375-455C-9EA6-DF929625EA0E}">
        <p15:presenceInfo xmlns:p15="http://schemas.microsoft.com/office/powerpoint/2012/main" userId="a6c095d46159eb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86" autoAdjust="0"/>
    <p:restoredTop sz="86395"/>
  </p:normalViewPr>
  <p:slideViewPr>
    <p:cSldViewPr snapToGrid="0">
      <p:cViewPr varScale="1">
        <p:scale>
          <a:sx n="66" d="100"/>
          <a:sy n="66" d="100"/>
        </p:scale>
        <p:origin x="90" y="1356"/>
      </p:cViewPr>
      <p:guideLst/>
    </p:cSldViewPr>
  </p:slideViewPr>
  <p:outlineViewPr>
    <p:cViewPr>
      <p:scale>
        <a:sx n="33" d="100"/>
        <a:sy n="33" d="100"/>
      </p:scale>
      <p:origin x="0" y="-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A20A3C-0FF7-874D-A3CA-00D6BCC87E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B33F782-7A30-6F4F-B147-BD90A777B2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44F3-EF08-7542-BA64-D8F9C7B7822D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F1B2E5-0552-7F48-BC45-BC1A3DE42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2EC20F-53D0-E04D-86EA-DD69C36EB2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7CB90-DD82-3B43-9378-8A92C5967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993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6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02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9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7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9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25666" cy="2951819"/>
          </a:xfrm>
        </p:spPr>
        <p:txBody>
          <a:bodyPr anchor="b">
            <a:normAutofit/>
          </a:bodyPr>
          <a:lstStyle/>
          <a:p>
            <a:r>
              <a:rPr lang="fr-CA" sz="6600" dirty="0">
                <a:solidFill>
                  <a:schemeClr val="tx1"/>
                </a:solidFill>
              </a:rPr>
              <a:t>LE CONCEPT DE SOI</a:t>
            </a:r>
            <a:br>
              <a:rPr lang="fr-CA" sz="5800" dirty="0"/>
            </a:br>
            <a:br>
              <a:rPr lang="fr-CA" sz="4800" dirty="0"/>
            </a:br>
            <a:endParaRPr lang="fr-CA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endParaRPr lang="fr-CA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44298C-A3DE-974E-BBE5-BAD69B2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48649" cy="460118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Le développement du concept de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3A152B-1AA0-014A-AD49-EEEA56E89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chemeClr val="tx1"/>
                </a:solidFill>
              </a:rPr>
              <a:t>La comparaison sociale</a:t>
            </a:r>
            <a:r>
              <a:rPr lang="fr-FR" sz="2800" dirty="0">
                <a:solidFill>
                  <a:schemeClr val="tx1"/>
                </a:solidFill>
              </a:rPr>
              <a:t>: C’est le processus par lequel une personne se compare aux autres pour ses définir et ce de différentes façons (similarité, normalité, différence, supériorité, etc.) On y retrouve:</a:t>
            </a:r>
          </a:p>
          <a:p>
            <a:pPr lvl="1"/>
            <a:r>
              <a:rPr lang="fr-FR" sz="2400" b="1" dirty="0">
                <a:solidFill>
                  <a:schemeClr val="tx1"/>
                </a:solidFill>
              </a:rPr>
              <a:t>Le groupe de référence</a:t>
            </a:r>
            <a:r>
              <a:rPr lang="fr-FR" sz="2400" dirty="0">
                <a:solidFill>
                  <a:schemeClr val="tx1"/>
                </a:solidFill>
              </a:rPr>
              <a:t>: C’est lorsque que l’on se compare à un ensemble de personne.</a:t>
            </a:r>
          </a:p>
          <a:p>
            <a:pPr lvl="1"/>
            <a:r>
              <a:rPr lang="fr-FR" sz="2400" b="1" dirty="0">
                <a:solidFill>
                  <a:schemeClr val="tx1"/>
                </a:solidFill>
              </a:rPr>
              <a:t>Le modèle </a:t>
            </a:r>
            <a:r>
              <a:rPr lang="fr-FR" sz="2400" dirty="0">
                <a:solidFill>
                  <a:schemeClr val="tx1"/>
                </a:solidFill>
              </a:rPr>
              <a:t>: C’est une personne déterminante à qui l’on s’identifie et se compare</a:t>
            </a:r>
            <a:r>
              <a:rPr lang="fr-FR" sz="2800" dirty="0">
                <a:solidFill>
                  <a:schemeClr val="tx1"/>
                </a:solidFill>
              </a:rPr>
              <a:t>.</a:t>
            </a:r>
          </a:p>
          <a:p>
            <a:pPr lvl="1"/>
            <a:endParaRPr lang="fr-FR" sz="2400" dirty="0">
              <a:solidFill>
                <a:schemeClr val="tx1"/>
              </a:solidFill>
            </a:endParaRPr>
          </a:p>
          <a:p>
            <a:pPr lvl="2"/>
            <a:r>
              <a:rPr lang="fr-FR" sz="2400" dirty="0">
                <a:solidFill>
                  <a:schemeClr val="tx1"/>
                </a:solidFill>
              </a:rPr>
              <a:t>Par exemple:</a:t>
            </a:r>
          </a:p>
        </p:txBody>
      </p:sp>
    </p:spTree>
    <p:extLst>
      <p:ext uri="{BB962C8B-B14F-4D97-AF65-F5344CB8AC3E}">
        <p14:creationId xmlns:p14="http://schemas.microsoft.com/office/powerpoint/2010/main" val="235402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fr-CA" dirty="0">
                <a:solidFill>
                  <a:schemeClr val="tx1"/>
                </a:solidFill>
              </a:rPr>
              <a:t>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216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>
                <a:solidFill>
                  <a:schemeClr val="tx1"/>
                </a:solidFill>
              </a:rPr>
              <a:t>Le concept de soi répond à la question QUI SUIS-JE?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</a:rPr>
              <a:t>Le concept de soi est relativement stable, il constitue la dimension cognitive du soi, ce que nous connaissons de nous-même. C’est l’ensemble des perceptions subjectives que l’on a à l’égard de soi-même. C’est la façon de se décrire.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20" name="Graphic 19" descr="Ampoule">
            <a:extLst>
              <a:ext uri="{FF2B5EF4-FFF2-40B4-BE49-F238E27FC236}">
                <a16:creationId xmlns:a16="http://schemas.microsoft.com/office/drawing/2014/main" id="{434CB4EB-F6AC-A787-F1BB-1D43C6811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7374" y="4460392"/>
            <a:ext cx="1918987" cy="191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3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044A79-D317-F010-21D1-9D8C6E0B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tx1"/>
                </a:solidFill>
              </a:rPr>
              <a:t>Les différents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45979C-C82B-81C3-5A09-2A201337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26571"/>
            <a:ext cx="7315200" cy="5658177"/>
          </a:xfrm>
        </p:spPr>
        <p:txBody>
          <a:bodyPr>
            <a:normAutofit fontScale="62500" lnSpcReduction="20000"/>
          </a:bodyPr>
          <a:lstStyle/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sz="2400" b="1" dirty="0"/>
          </a:p>
          <a:p>
            <a:endParaRPr lang="fr-CA" sz="2400" b="1" dirty="0"/>
          </a:p>
          <a:p>
            <a:endParaRPr lang="fr-CA" sz="2400" b="1" dirty="0"/>
          </a:p>
          <a:p>
            <a:endParaRPr lang="fr-CA" sz="2400" b="1" dirty="0"/>
          </a:p>
          <a:p>
            <a:r>
              <a:rPr lang="fr-CA" sz="4600" b="1" dirty="0">
                <a:solidFill>
                  <a:schemeClr val="tx1"/>
                </a:solidFill>
              </a:rPr>
              <a:t>Le soi perçu ou privé:</a:t>
            </a:r>
          </a:p>
          <a:p>
            <a:pPr marL="0" indent="0">
              <a:buNone/>
            </a:pPr>
            <a:endParaRPr lang="fr-CA" sz="2400" b="1" dirty="0">
              <a:solidFill>
                <a:schemeClr val="tx1"/>
              </a:solidFill>
            </a:endParaRPr>
          </a:p>
          <a:p>
            <a:pPr lvl="1"/>
            <a:r>
              <a:rPr lang="fr-CA" sz="4000" dirty="0">
                <a:solidFill>
                  <a:schemeClr val="tx1"/>
                </a:solidFill>
              </a:rPr>
              <a:t>C’est l’image qu’une personne a d’elle-même, c’est la représentation mentale de ce qu’elle croit être.</a:t>
            </a:r>
          </a:p>
          <a:p>
            <a:pPr lvl="1"/>
            <a:endParaRPr lang="fr-CA" sz="4000" dirty="0">
              <a:solidFill>
                <a:schemeClr val="tx1"/>
              </a:solidFill>
            </a:endParaRPr>
          </a:p>
          <a:p>
            <a:pPr lvl="1"/>
            <a:r>
              <a:rPr lang="fr-CA" sz="4000" dirty="0">
                <a:solidFill>
                  <a:schemeClr val="tx1"/>
                </a:solidFill>
              </a:rPr>
              <a:t>Il est généralement invisible pour les autres car il réfère aux croyances, aux valeurs, aux pensées.</a:t>
            </a:r>
          </a:p>
          <a:p>
            <a:pPr lvl="1"/>
            <a:endParaRPr lang="fr-CA" sz="4000" dirty="0">
              <a:solidFill>
                <a:schemeClr val="tx1"/>
              </a:solidFill>
            </a:endParaRPr>
          </a:p>
          <a:p>
            <a:pPr lvl="2"/>
            <a:r>
              <a:rPr lang="fr-CA" sz="3800" dirty="0">
                <a:solidFill>
                  <a:schemeClr val="tx1"/>
                </a:solidFill>
              </a:rPr>
              <a:t>Par exemple: </a:t>
            </a:r>
          </a:p>
          <a:p>
            <a:endParaRPr lang="fr-CA" sz="2800" dirty="0"/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864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92A81-7B6E-78B8-3FBD-306AE51D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tx1"/>
                </a:solidFill>
              </a:rPr>
              <a:t>Les différents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866081-826A-A45C-EC8F-94745A7EE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lvl="1" indent="0">
              <a:buNone/>
            </a:pPr>
            <a:r>
              <a:rPr lang="fr-CA" b="1" dirty="0"/>
              <a:t> </a:t>
            </a:r>
            <a:r>
              <a:rPr lang="fr-CA" sz="3200" b="1" dirty="0">
                <a:solidFill>
                  <a:schemeClr val="tx1"/>
                </a:solidFill>
              </a:rPr>
              <a:t>Le soi présenté ou public</a:t>
            </a:r>
          </a:p>
          <a:p>
            <a:pPr marL="502920" lvl="1" indent="0">
              <a:buNone/>
            </a:pPr>
            <a:endParaRPr lang="fr-CA" sz="3200" b="1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r>
              <a:rPr lang="fr-CA" sz="2800" dirty="0">
                <a:solidFill>
                  <a:schemeClr val="tx1"/>
                </a:solidFill>
              </a:rPr>
              <a:t>C’est l’image publique qu’une personne projette aux autres.</a:t>
            </a:r>
          </a:p>
          <a:p>
            <a:pPr marL="502920" lvl="1" indent="0">
              <a:buNone/>
            </a:pPr>
            <a:endParaRPr lang="fr-CA" sz="2800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r>
              <a:rPr lang="fr-CA" sz="2800" dirty="0">
                <a:solidFill>
                  <a:schemeClr val="tx1"/>
                </a:solidFill>
              </a:rPr>
              <a:t>Il est généralement visible pour les autres car il réfère à l’apparence physique et au comportement.</a:t>
            </a:r>
          </a:p>
          <a:p>
            <a:pPr lvl="1"/>
            <a:endParaRPr lang="fr-CA" sz="2800" dirty="0"/>
          </a:p>
          <a:p>
            <a:pPr marL="502920" lvl="1" indent="0">
              <a:buNone/>
            </a:pPr>
            <a:r>
              <a:rPr lang="fr-CA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9401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92A81-7B6E-78B8-3FBD-306AE51D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chemeClr val="tx1"/>
                </a:solidFill>
              </a:rPr>
              <a:t>Les différents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866081-826A-A45C-EC8F-94745A7EE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34108"/>
            <a:ext cx="7315200" cy="6172200"/>
          </a:xfrm>
        </p:spPr>
        <p:txBody>
          <a:bodyPr>
            <a:normAutofit fontScale="92500" lnSpcReduction="10000"/>
          </a:bodyPr>
          <a:lstStyle/>
          <a:p>
            <a:pPr marL="502920" lvl="1" indent="0">
              <a:buNone/>
            </a:pPr>
            <a:r>
              <a:rPr lang="fr-CA" b="1" dirty="0">
                <a:solidFill>
                  <a:schemeClr val="tx1"/>
                </a:solidFill>
              </a:rPr>
              <a:t> </a:t>
            </a:r>
            <a:r>
              <a:rPr lang="fr-CA" sz="3500" b="1" dirty="0">
                <a:solidFill>
                  <a:schemeClr val="tx1"/>
                </a:solidFill>
              </a:rPr>
              <a:t>Le soi présenté ou public</a:t>
            </a:r>
          </a:p>
          <a:p>
            <a:pPr marL="0" indent="0">
              <a:buNone/>
            </a:pPr>
            <a:endParaRPr lang="fr-CA" sz="2400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r>
              <a:rPr lang="fr-CA" sz="2800" dirty="0">
                <a:solidFill>
                  <a:schemeClr val="tx1"/>
                </a:solidFill>
              </a:rPr>
              <a:t>Dans le soi présenté ou public on retrouve deux conduites:</a:t>
            </a:r>
          </a:p>
          <a:p>
            <a:pPr lvl="2"/>
            <a:r>
              <a:rPr lang="fr-CA" sz="2800" dirty="0">
                <a:solidFill>
                  <a:schemeClr val="tx1"/>
                </a:solidFill>
              </a:rPr>
              <a:t>La conduite stratégique: C’est l’attitude qui consiste à se fabriquer l’image la plus avantageuse ou favorable possible pour influencer la perception des autres personnes.</a:t>
            </a:r>
          </a:p>
          <a:p>
            <a:pPr marL="960120" lvl="2" indent="0">
              <a:buNone/>
            </a:pPr>
            <a:endParaRPr lang="fr-CA" sz="2800" dirty="0">
              <a:solidFill>
                <a:schemeClr val="tx1"/>
              </a:solidFill>
            </a:endParaRPr>
          </a:p>
          <a:p>
            <a:pPr lvl="2"/>
            <a:r>
              <a:rPr lang="fr-CA" sz="2800" dirty="0">
                <a:solidFill>
                  <a:schemeClr val="tx1"/>
                </a:solidFill>
              </a:rPr>
              <a:t>La conduite authentique: C’est l’attitude qui consiste à se présenter honnêtement aux autres sous notre vrai jour.</a:t>
            </a:r>
          </a:p>
          <a:p>
            <a:pPr marL="960120" lvl="2" indent="0">
              <a:buNone/>
            </a:pPr>
            <a:endParaRPr lang="fr-CA" sz="2800" dirty="0">
              <a:solidFill>
                <a:schemeClr val="tx1"/>
              </a:solidFill>
            </a:endParaRPr>
          </a:p>
          <a:p>
            <a:pPr lvl="3"/>
            <a:r>
              <a:rPr lang="fr-CA" sz="2600" dirty="0">
                <a:solidFill>
                  <a:schemeClr val="tx1"/>
                </a:solidFill>
              </a:rPr>
              <a:t>	Par exemple:</a:t>
            </a:r>
          </a:p>
          <a:p>
            <a:pPr marL="502920" lvl="1" indent="0">
              <a:buNone/>
            </a:pPr>
            <a:r>
              <a:rPr lang="fr-CA" sz="2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9862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2136F3-FD56-DA55-4E09-BFAE8095E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45" y="991316"/>
            <a:ext cx="2947482" cy="4601183"/>
          </a:xfrm>
        </p:spPr>
        <p:txBody>
          <a:bodyPr/>
          <a:lstStyle/>
          <a:p>
            <a:r>
              <a:rPr lang="fr-CA" dirty="0">
                <a:solidFill>
                  <a:schemeClr val="tx1"/>
                </a:solidFill>
              </a:rPr>
              <a:t>Les différents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E053C0-5BEC-7D65-F393-240A84F7E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4323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3200" b="1" dirty="0"/>
              <a:t>     </a:t>
            </a:r>
            <a:r>
              <a:rPr lang="fr-CA" sz="3200" b="1" dirty="0">
                <a:solidFill>
                  <a:schemeClr val="tx1"/>
                </a:solidFill>
              </a:rPr>
              <a:t>Le soi idéal</a:t>
            </a:r>
          </a:p>
          <a:p>
            <a:pPr marL="0" indent="0">
              <a:buNone/>
            </a:pPr>
            <a:endParaRPr lang="fr-CA" sz="3200" b="1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r>
              <a:rPr lang="fr-CA" sz="2800" dirty="0">
                <a:solidFill>
                  <a:schemeClr val="tx1"/>
                </a:solidFill>
              </a:rPr>
              <a:t>C’est l’image idéalisée qu’une personne souhaiterait être.</a:t>
            </a:r>
          </a:p>
          <a:p>
            <a:pPr lvl="1"/>
            <a:endParaRPr lang="fr-CA" sz="2800" dirty="0">
              <a:solidFill>
                <a:schemeClr val="tx1"/>
              </a:solidFill>
            </a:endParaRPr>
          </a:p>
          <a:p>
            <a:pPr lvl="1"/>
            <a:endParaRPr lang="fr-CA" sz="2800" dirty="0">
              <a:solidFill>
                <a:schemeClr val="tx1"/>
              </a:solidFill>
            </a:endParaRPr>
          </a:p>
          <a:p>
            <a:pPr lvl="2"/>
            <a:r>
              <a:rPr lang="fr-CA" sz="2600" dirty="0">
                <a:solidFill>
                  <a:schemeClr val="tx1"/>
                </a:solidFill>
              </a:rPr>
              <a:t>Par exemple:</a:t>
            </a:r>
          </a:p>
        </p:txBody>
      </p:sp>
    </p:spTree>
    <p:extLst>
      <p:ext uri="{BB962C8B-B14F-4D97-AF65-F5344CB8AC3E}">
        <p14:creationId xmlns:p14="http://schemas.microsoft.com/office/powerpoint/2010/main" val="341819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961437-84A3-1044-BB47-A2DA4F48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5497" cy="4601183"/>
          </a:xfrm>
        </p:spPr>
        <p:txBody>
          <a:bodyPr>
            <a:normAutofit/>
          </a:bodyPr>
          <a:lstStyle/>
          <a:p>
            <a:r>
              <a:rPr lang="fr-FR" sz="3300" dirty="0">
                <a:solidFill>
                  <a:schemeClr val="tx1"/>
                </a:solidFill>
              </a:rPr>
              <a:t>Le développement du concept de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3740B-1FBA-3746-A3BA-2D650E0C2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12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/>
              <a:t>      </a:t>
            </a:r>
            <a:r>
              <a:rPr lang="fr-FR" sz="3200" b="1" dirty="0">
                <a:solidFill>
                  <a:schemeClr val="tx1"/>
                </a:solidFill>
              </a:rPr>
              <a:t>Les stimulateurs et les détracteurs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Un stimulateur est une personne, qui contribue positivement au concept de soi. </a:t>
            </a:r>
          </a:p>
          <a:p>
            <a:pPr marL="502920" lvl="1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Un détracteur est une personne qui nuit au concept de soi.</a:t>
            </a:r>
          </a:p>
          <a:p>
            <a:pPr marL="502920" lvl="1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Dans les 2 cas cela peut être fait de manière verbale ou non-verbale.</a:t>
            </a:r>
          </a:p>
          <a:p>
            <a:pPr lvl="2"/>
            <a:r>
              <a:rPr lang="fr-FR" sz="2400" dirty="0">
                <a:solidFill>
                  <a:schemeClr val="tx1"/>
                </a:solidFill>
              </a:rPr>
              <a:t>Par exemple</a:t>
            </a:r>
          </a:p>
        </p:txBody>
      </p:sp>
    </p:spTree>
    <p:extLst>
      <p:ext uri="{BB962C8B-B14F-4D97-AF65-F5344CB8AC3E}">
        <p14:creationId xmlns:p14="http://schemas.microsoft.com/office/powerpoint/2010/main" val="3102635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44298C-A3DE-974E-BBE5-BAD69B2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48649" cy="460118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Le développement du concept de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3A152B-1AA0-014A-AD49-EEEA56E8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41446"/>
            <a:ext cx="7315200" cy="4601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chemeClr val="tx1"/>
                </a:solidFill>
              </a:rPr>
              <a:t>Le jugement réfléchi</a:t>
            </a:r>
            <a:r>
              <a:rPr lang="fr-FR" sz="2800" dirty="0">
                <a:solidFill>
                  <a:schemeClr val="tx1"/>
                </a:solidFill>
              </a:rPr>
              <a:t>: C’est la tendance à se percevoir de la façon dont nous croyons que les autres nous voient et à agir en conséquence.</a:t>
            </a:r>
          </a:p>
          <a:p>
            <a:pPr marL="0" indent="0">
              <a:buNone/>
            </a:pPr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chemeClr val="tx1"/>
                </a:solidFill>
              </a:rPr>
              <a:t>L’autoévaluation de son efficacité</a:t>
            </a:r>
            <a:r>
              <a:rPr lang="fr-FR" sz="2800" dirty="0">
                <a:solidFill>
                  <a:schemeClr val="tx1"/>
                </a:solidFill>
              </a:rPr>
              <a:t>: C’est la confiance que possède une personne en ses propres capacités et en ses propres compétences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sz="2800" dirty="0">
                <a:solidFill>
                  <a:schemeClr val="tx1"/>
                </a:solidFill>
              </a:rPr>
              <a:t>Par exemple</a:t>
            </a:r>
            <a:r>
              <a:rPr lang="fr-FR" sz="2800" dirty="0"/>
              <a:t>: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53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44298C-A3DE-974E-BBE5-BAD69B2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48649" cy="4601183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Le développement du concept de soi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3A152B-1AA0-014A-AD49-EEEA56E89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dirty="0">
                <a:solidFill>
                  <a:schemeClr val="tx1"/>
                </a:solidFill>
              </a:rPr>
              <a:t>L’autoréalisation des prophéties</a:t>
            </a:r>
            <a:r>
              <a:rPr lang="fr-FR" sz="2800" dirty="0">
                <a:solidFill>
                  <a:schemeClr val="tx1"/>
                </a:solidFill>
              </a:rPr>
              <a:t>: C’est le phénomène qui survient lorsque les attentes d’une personne à l’égard d’elle-même, d’autrui  ou d’un événement, contribuent à créer les conditions même qui confirment ces attentes.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sz="2800" dirty="0">
                <a:solidFill>
                  <a:schemeClr val="tx1"/>
                </a:solidFill>
              </a:rPr>
              <a:t>Par exemple</a:t>
            </a:r>
          </a:p>
        </p:txBody>
      </p:sp>
    </p:spTree>
    <p:extLst>
      <p:ext uri="{BB962C8B-B14F-4D97-AF65-F5344CB8AC3E}">
        <p14:creationId xmlns:p14="http://schemas.microsoft.com/office/powerpoint/2010/main" val="19123270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Cadr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469</Words>
  <Application>Microsoft Office PowerPoint</Application>
  <PresentationFormat>Grand écran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Cadre</vt:lpstr>
      <vt:lpstr>LE CONCEPT DE SOI  </vt:lpstr>
      <vt:lpstr>DÉFINITION</vt:lpstr>
      <vt:lpstr>Les différents soi</vt:lpstr>
      <vt:lpstr>Les différents soi</vt:lpstr>
      <vt:lpstr>Les différents soi</vt:lpstr>
      <vt:lpstr>Les différents soi</vt:lpstr>
      <vt:lpstr>Le développement du concept de soi</vt:lpstr>
      <vt:lpstr>Le développement du concept de soi</vt:lpstr>
      <vt:lpstr>Le développement du concept de soi</vt:lpstr>
      <vt:lpstr>Le développement du concept de soi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modulateurs de la communication</dc:title>
  <dc:creator>Chantal Defoy</dc:creator>
  <cp:lastModifiedBy>Fannie Harvey</cp:lastModifiedBy>
  <cp:revision>8</cp:revision>
  <dcterms:created xsi:type="dcterms:W3CDTF">2020-08-25T17:25:58Z</dcterms:created>
  <dcterms:modified xsi:type="dcterms:W3CDTF">2024-07-22T15:01:46Z</dcterms:modified>
</cp:coreProperties>
</file>