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C10493-4B41-4EF0-B589-14F805D04534}" v="9" dt="2023-08-29T14:47:29.4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1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917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081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42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45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717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680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763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967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778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721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5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D92BC-42A9-434B-8530-ADBF4485E407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89F9E-9962-4B7B-BA18-A15907CCC6BF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5525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Z9SGSfT1ehs" TargetMode="External"/><Relationship Id="rId4" Type="http://schemas.openxmlformats.org/officeDocument/2006/relationships/hyperlink" Target="https://www.youtube.com/watch?v=wlDf7hzwEg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Wavy 3D art">
            <a:extLst>
              <a:ext uri="{FF2B5EF4-FFF2-40B4-BE49-F238E27FC236}">
                <a16:creationId xmlns:a16="http://schemas.microsoft.com/office/drawing/2014/main" id="{2F727437-E3DE-654E-7FE6-DD611EBF05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30" r="10946" b="246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58" name="Rectangle 57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544DD0-668B-5FED-0787-2C0BB69B5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fr-CA" dirty="0"/>
              <a:t>L’ESTIME DE SOI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CCD323-06C2-5F24-4365-D32E5BA84A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endParaRPr lang="fr-CA" sz="200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14505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5" name="Rectangle 84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Wavy 3D art">
            <a:extLst>
              <a:ext uri="{FF2B5EF4-FFF2-40B4-BE49-F238E27FC236}">
                <a16:creationId xmlns:a16="http://schemas.microsoft.com/office/drawing/2014/main" id="{2F727437-E3DE-654E-7FE6-DD611EBF05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30" r="10946" b="2462"/>
          <a:stretch/>
        </p:blipFill>
        <p:spPr>
          <a:xfrm>
            <a:off x="2773379" y="10"/>
            <a:ext cx="8668512" cy="6857990"/>
          </a:xfrm>
          <a:prstGeom prst="rect">
            <a:avLst/>
          </a:prstGeom>
        </p:spPr>
      </p:pic>
      <p:sp>
        <p:nvSpPr>
          <p:cNvPr id="87" name="Rectangle 86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544DD0-668B-5FED-0787-2C0BB69B5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309" y="463964"/>
            <a:ext cx="4023360" cy="1316799"/>
          </a:xfrm>
        </p:spPr>
        <p:txBody>
          <a:bodyPr anchor="b">
            <a:normAutofit/>
          </a:bodyPr>
          <a:lstStyle/>
          <a:p>
            <a:pPr algn="l"/>
            <a:r>
              <a:rPr lang="fr-CA" sz="4800" b="1" dirty="0"/>
              <a:t>DÉFINITION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CCD323-06C2-5F24-4365-D32E5BA84A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1942482"/>
            <a:ext cx="5322745" cy="4451554"/>
          </a:xfrm>
        </p:spPr>
        <p:txBody>
          <a:bodyPr>
            <a:noAutofit/>
          </a:bodyPr>
          <a:lstStyle/>
          <a:p>
            <a:pPr algn="l"/>
            <a:r>
              <a:rPr lang="fr-CA" sz="2800" dirty="0"/>
              <a:t>L’estime de soi répond à la question EST-CE QUE JE M’AIME?</a:t>
            </a:r>
          </a:p>
          <a:p>
            <a:pPr algn="l"/>
            <a:endParaRPr lang="fr-CA" sz="2800" dirty="0"/>
          </a:p>
          <a:p>
            <a:pPr algn="l"/>
            <a:r>
              <a:rPr lang="fr-CA" sz="2800" dirty="0"/>
              <a:t>C’est un jugement positif ou négatif qu’une personne porte sur le concept de soi, il indique dans quelle mesure une personne s’aime et s’estime ou se déteste et se dénigre.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63952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13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544DD0-668B-5FED-0787-2C0BB69B5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8453" y="971551"/>
            <a:ext cx="5187545" cy="1655763"/>
          </a:xfrm>
        </p:spPr>
        <p:txBody>
          <a:bodyPr>
            <a:normAutofit/>
          </a:bodyPr>
          <a:lstStyle/>
          <a:p>
            <a:pPr algn="l"/>
            <a:r>
              <a:rPr lang="fr-CA" sz="4400" b="1" dirty="0">
                <a:solidFill>
                  <a:schemeClr val="bg1"/>
                </a:solidFill>
              </a:rPr>
              <a:t>LES 5 DIMENSIONS DE L’ESTIME DE SOI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CCD323-06C2-5F24-4365-D32E5BA84A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8454" y="2888974"/>
            <a:ext cx="4605340" cy="3454676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fr-CA" sz="3200" dirty="0">
                <a:solidFill>
                  <a:schemeClr val="bg1"/>
                </a:solidFill>
              </a:rPr>
              <a:t>La compétence</a:t>
            </a:r>
          </a:p>
          <a:p>
            <a:pPr marL="457200" indent="-457200" algn="l">
              <a:buFont typeface="+mj-lt"/>
              <a:buAutoNum type="arabicPeriod"/>
            </a:pPr>
            <a:r>
              <a:rPr lang="fr-CA" sz="3200" dirty="0">
                <a:solidFill>
                  <a:schemeClr val="bg1"/>
                </a:solidFill>
              </a:rPr>
              <a:t>La valeur</a:t>
            </a:r>
          </a:p>
          <a:p>
            <a:pPr marL="457200" indent="-457200" algn="l">
              <a:buFont typeface="+mj-lt"/>
              <a:buAutoNum type="arabicPeriod"/>
            </a:pPr>
            <a:r>
              <a:rPr lang="fr-CA" sz="3200" dirty="0">
                <a:solidFill>
                  <a:schemeClr val="bg1"/>
                </a:solidFill>
              </a:rPr>
              <a:t>La dimension cognitive</a:t>
            </a:r>
          </a:p>
          <a:p>
            <a:pPr marL="457200" indent="-457200" algn="l">
              <a:buFont typeface="+mj-lt"/>
              <a:buAutoNum type="arabicPeriod"/>
            </a:pPr>
            <a:r>
              <a:rPr lang="fr-CA" sz="3200" dirty="0">
                <a:solidFill>
                  <a:schemeClr val="bg1"/>
                </a:solidFill>
              </a:rPr>
              <a:t>La dimension affective</a:t>
            </a:r>
          </a:p>
          <a:p>
            <a:pPr marL="457200" indent="-457200" algn="l">
              <a:buFont typeface="+mj-lt"/>
              <a:buAutoNum type="arabicPeriod"/>
            </a:pPr>
            <a:r>
              <a:rPr lang="fr-CA" sz="3200" dirty="0">
                <a:solidFill>
                  <a:schemeClr val="bg1"/>
                </a:solidFill>
              </a:rPr>
              <a:t>La stabilité ou le changement</a:t>
            </a:r>
          </a:p>
          <a:p>
            <a:pPr algn="l"/>
            <a:endParaRPr lang="fr-CA" sz="1400" dirty="0">
              <a:solidFill>
                <a:schemeClr val="bg1"/>
              </a:solidFill>
            </a:endParaRPr>
          </a:p>
        </p:txBody>
      </p:sp>
      <p:pic>
        <p:nvPicPr>
          <p:cNvPr id="4" name="Picture 3" descr="Wavy 3D art">
            <a:extLst>
              <a:ext uri="{FF2B5EF4-FFF2-40B4-BE49-F238E27FC236}">
                <a16:creationId xmlns:a16="http://schemas.microsoft.com/office/drawing/2014/main" id="{2F727437-E3DE-654E-7FE6-DD611EBF05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22919" r="19190" b="-2"/>
          <a:stretch/>
        </p:blipFill>
        <p:spPr>
          <a:xfrm>
            <a:off x="7115177" y="115193"/>
            <a:ext cx="4950618" cy="6627614"/>
          </a:xfrm>
          <a:prstGeom prst="rect">
            <a:avLst/>
          </a:prstGeom>
        </p:spPr>
      </p:pic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AC65C03C-3F17-45DC-A1B9-35ACA4339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15176" y="115193"/>
            <a:ext cx="0" cy="662761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>
            <a:extLst>
              <a:ext uri="{FF2B5EF4-FFF2-40B4-BE49-F238E27FC236}">
                <a16:creationId xmlns:a16="http://schemas.microsoft.com/office/drawing/2014/main" id="{A4A161CC-6DC5-4863-B213-94529D6E06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74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" name="Rectangle 102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544DD0-668B-5FED-0787-2C0BB69B5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13130" y="-458419"/>
            <a:ext cx="6124575" cy="2665509"/>
          </a:xfrm>
        </p:spPr>
        <p:txBody>
          <a:bodyPr>
            <a:normAutofit/>
          </a:bodyPr>
          <a:lstStyle/>
          <a:p>
            <a:r>
              <a:rPr lang="fr-CA" sz="5400" b="1" dirty="0">
                <a:solidFill>
                  <a:schemeClr val="bg1"/>
                </a:solidFill>
              </a:rPr>
              <a:t>LA COMPÉTENCE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CCD323-06C2-5F24-4365-D32E5BA84A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8702" y="2981739"/>
            <a:ext cx="6128274" cy="2316979"/>
          </a:xfrm>
        </p:spPr>
        <p:txBody>
          <a:bodyPr>
            <a:normAutofit/>
          </a:bodyPr>
          <a:lstStyle/>
          <a:p>
            <a:pPr algn="l"/>
            <a:r>
              <a:rPr lang="fr-CA" sz="3200" dirty="0">
                <a:solidFill>
                  <a:schemeClr val="bg1"/>
                </a:solidFill>
              </a:rPr>
              <a:t>C’EST LA PERCEPTION DE NOTRE CAPACITÉ D’AGIR.</a:t>
            </a:r>
          </a:p>
          <a:p>
            <a:pPr algn="l"/>
            <a:endParaRPr lang="fr-CA" dirty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CA" dirty="0">
                <a:solidFill>
                  <a:schemeClr val="bg1"/>
                </a:solidFill>
              </a:rPr>
              <a:t>Par exemple: 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0DBA5192-D1D6-4385-9B20-7991E99218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-1"/>
            <a:ext cx="4581527" cy="6858002"/>
            <a:chOff x="-2" y="-1"/>
            <a:chExt cx="4581527" cy="6858002"/>
          </a:xfrm>
          <a:effectLst>
            <a:outerShdw blurRad="381000" dist="50800" algn="ctr" rotWithShape="0">
              <a:srgbClr val="000000">
                <a:alpha val="10000"/>
              </a:srgbClr>
            </a:outerShdw>
          </a:effectLst>
        </p:grpSpPr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49CFA8C3-E4AC-4EF8-8986-83C92DBF58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2" y="-1"/>
              <a:ext cx="4572002" cy="6858002"/>
              <a:chOff x="-2" y="-1"/>
              <a:chExt cx="4572002" cy="6858002"/>
            </a:xfrm>
            <a:effectLst/>
          </p:grpSpPr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C939349E-97F2-4F20-99B2-B5BABDD5E5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6DF4F205-369D-432D-BE06-61DCFE9AB0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1658D615-89F8-4EE3-A5C2-8B57E4874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97284" y="-1"/>
              <a:ext cx="884241" cy="6858002"/>
              <a:chOff x="3697284" y="-1"/>
              <a:chExt cx="884241" cy="6858002"/>
            </a:xfrm>
          </p:grpSpPr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4529F45F-9E0D-4469-B6FE-BFA23DC316E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-1"/>
                <a:ext cx="884241" cy="6858001"/>
                <a:chOff x="3697284" y="-1"/>
                <a:chExt cx="884241" cy="6858001"/>
              </a:xfrm>
              <a:solidFill>
                <a:srgbClr val="FFFFFF"/>
              </a:solidFill>
              <a:effectLst/>
            </p:grpSpPr>
            <p:sp>
              <p:nvSpPr>
                <p:cNvPr id="112" name="Freeform: Shape 111">
                  <a:extLst>
                    <a:ext uri="{FF2B5EF4-FFF2-40B4-BE49-F238E27FC236}">
                      <a16:creationId xmlns:a16="http://schemas.microsoft.com/office/drawing/2014/main" id="{4D258C8B-77B4-43BA-8B2F-AB7C96C3990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Freeform: Shape 112">
                  <a:extLst>
                    <a:ext uri="{FF2B5EF4-FFF2-40B4-BE49-F238E27FC236}">
                      <a16:creationId xmlns:a16="http://schemas.microsoft.com/office/drawing/2014/main" id="{867E9E24-BE8C-47FF-BCF1-3E4BDF64DED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BDD9DC28-AE74-45F4-8F16-49C6A59604F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0"/>
                <a:ext cx="884241" cy="6858001"/>
                <a:chOff x="3697284" y="-1"/>
                <a:chExt cx="884241" cy="6858001"/>
              </a:xfrm>
              <a:blipFill>
                <a:blip r:embed="rId2">
                  <a:alphaModFix amt="57000"/>
                </a:blip>
                <a:tile tx="0" ty="0" sx="100000" sy="100000" flip="none" algn="tl"/>
              </a:blipFill>
              <a:effectLst/>
            </p:grpSpPr>
            <p:sp>
              <p:nvSpPr>
                <p:cNvPr id="110" name="Freeform: Shape 109">
                  <a:extLst>
                    <a:ext uri="{FF2B5EF4-FFF2-40B4-BE49-F238E27FC236}">
                      <a16:creationId xmlns:a16="http://schemas.microsoft.com/office/drawing/2014/main" id="{6DDBBC55-F5AB-4776-B58D-648EECAB540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Freeform: Shape 110">
                  <a:extLst>
                    <a:ext uri="{FF2B5EF4-FFF2-40B4-BE49-F238E27FC236}">
                      <a16:creationId xmlns:a16="http://schemas.microsoft.com/office/drawing/2014/main" id="{30F7ABFF-600B-4509-83F7-177A4FE3DB6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blipFill>
                  <a:blip r:embed="rId2">
                    <a:alphaModFix amt="57000"/>
                  </a:blip>
                  <a:tile tx="0" ty="0" sx="100000" sy="100000" flip="none" algn="tl"/>
                </a:blip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</p:grpSp>
        </p:grpSp>
      </p:grpSp>
      <p:pic>
        <p:nvPicPr>
          <p:cNvPr id="4" name="Picture 3" descr="Wavy 3D art">
            <a:extLst>
              <a:ext uri="{FF2B5EF4-FFF2-40B4-BE49-F238E27FC236}">
                <a16:creationId xmlns:a16="http://schemas.microsoft.com/office/drawing/2014/main" id="{2F727437-E3DE-654E-7FE6-DD611EBF05D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090" r="9365" b="1"/>
          <a:stretch/>
        </p:blipFill>
        <p:spPr>
          <a:xfrm>
            <a:off x="835024" y="2387962"/>
            <a:ext cx="2663825" cy="266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118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" name="Rectangle 102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544DD0-668B-5FED-0787-2C0BB69B5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13130" y="-458419"/>
            <a:ext cx="6124575" cy="2665509"/>
          </a:xfrm>
        </p:spPr>
        <p:txBody>
          <a:bodyPr>
            <a:normAutofit/>
          </a:bodyPr>
          <a:lstStyle/>
          <a:p>
            <a:r>
              <a:rPr lang="fr-CA" sz="5400" b="1" dirty="0">
                <a:solidFill>
                  <a:schemeClr val="bg1"/>
                </a:solidFill>
              </a:rPr>
              <a:t>LA VALEUR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CCD323-06C2-5F24-4365-D32E5BA84A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8702" y="2981739"/>
            <a:ext cx="6128274" cy="2316979"/>
          </a:xfrm>
        </p:spPr>
        <p:txBody>
          <a:bodyPr>
            <a:normAutofit lnSpcReduction="10000"/>
          </a:bodyPr>
          <a:lstStyle/>
          <a:p>
            <a:pPr algn="l"/>
            <a:r>
              <a:rPr lang="fr-CA" sz="3200" dirty="0">
                <a:solidFill>
                  <a:schemeClr val="bg1"/>
                </a:solidFill>
              </a:rPr>
              <a:t>C’EST LA PERCEPTION DU DEGRÉ D’APPRÉCIATION DES AUTRES À NOTRE ÉGARD.</a:t>
            </a:r>
          </a:p>
          <a:p>
            <a:pPr algn="l"/>
            <a:endParaRPr lang="fr-CA" sz="3200" dirty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CA" dirty="0">
                <a:solidFill>
                  <a:schemeClr val="bg1"/>
                </a:solidFill>
              </a:rPr>
              <a:t>Par exemple: 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0DBA5192-D1D6-4385-9B20-7991E99218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-1"/>
            <a:ext cx="4581527" cy="6858002"/>
            <a:chOff x="-2" y="-1"/>
            <a:chExt cx="4581527" cy="6858002"/>
          </a:xfrm>
          <a:effectLst>
            <a:outerShdw blurRad="381000" dist="50800" algn="ctr" rotWithShape="0">
              <a:srgbClr val="000000">
                <a:alpha val="10000"/>
              </a:srgbClr>
            </a:outerShdw>
          </a:effectLst>
        </p:grpSpPr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49CFA8C3-E4AC-4EF8-8986-83C92DBF58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2" y="-1"/>
              <a:ext cx="4572002" cy="6858002"/>
              <a:chOff x="-2" y="-1"/>
              <a:chExt cx="4572002" cy="6858002"/>
            </a:xfrm>
            <a:effectLst/>
          </p:grpSpPr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C939349E-97F2-4F20-99B2-B5BABDD5E5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6DF4F205-369D-432D-BE06-61DCFE9AB0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1658D615-89F8-4EE3-A5C2-8B57E4874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97284" y="-1"/>
              <a:ext cx="884241" cy="6858002"/>
              <a:chOff x="3697284" y="-1"/>
              <a:chExt cx="884241" cy="6858002"/>
            </a:xfrm>
          </p:grpSpPr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4529F45F-9E0D-4469-B6FE-BFA23DC316E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-1"/>
                <a:ext cx="884241" cy="6858001"/>
                <a:chOff x="3697284" y="-1"/>
                <a:chExt cx="884241" cy="6858001"/>
              </a:xfrm>
              <a:solidFill>
                <a:srgbClr val="FFFFFF"/>
              </a:solidFill>
              <a:effectLst/>
            </p:grpSpPr>
            <p:sp>
              <p:nvSpPr>
                <p:cNvPr id="112" name="Freeform: Shape 111">
                  <a:extLst>
                    <a:ext uri="{FF2B5EF4-FFF2-40B4-BE49-F238E27FC236}">
                      <a16:creationId xmlns:a16="http://schemas.microsoft.com/office/drawing/2014/main" id="{4D258C8B-77B4-43BA-8B2F-AB7C96C3990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Freeform: Shape 112">
                  <a:extLst>
                    <a:ext uri="{FF2B5EF4-FFF2-40B4-BE49-F238E27FC236}">
                      <a16:creationId xmlns:a16="http://schemas.microsoft.com/office/drawing/2014/main" id="{867E9E24-BE8C-47FF-BCF1-3E4BDF64DED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BDD9DC28-AE74-45F4-8F16-49C6A59604F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0"/>
                <a:ext cx="884241" cy="6858001"/>
                <a:chOff x="3697284" y="-1"/>
                <a:chExt cx="884241" cy="6858001"/>
              </a:xfrm>
              <a:blipFill>
                <a:blip r:embed="rId2">
                  <a:alphaModFix amt="57000"/>
                </a:blip>
                <a:tile tx="0" ty="0" sx="100000" sy="100000" flip="none" algn="tl"/>
              </a:blipFill>
              <a:effectLst/>
            </p:grpSpPr>
            <p:sp>
              <p:nvSpPr>
                <p:cNvPr id="110" name="Freeform: Shape 109">
                  <a:extLst>
                    <a:ext uri="{FF2B5EF4-FFF2-40B4-BE49-F238E27FC236}">
                      <a16:creationId xmlns:a16="http://schemas.microsoft.com/office/drawing/2014/main" id="{6DDBBC55-F5AB-4776-B58D-648EECAB540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Freeform: Shape 110">
                  <a:extLst>
                    <a:ext uri="{FF2B5EF4-FFF2-40B4-BE49-F238E27FC236}">
                      <a16:creationId xmlns:a16="http://schemas.microsoft.com/office/drawing/2014/main" id="{30F7ABFF-600B-4509-83F7-177A4FE3DB6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blipFill>
                  <a:blip r:embed="rId2">
                    <a:alphaModFix amt="57000"/>
                  </a:blip>
                  <a:tile tx="0" ty="0" sx="100000" sy="100000" flip="none" algn="tl"/>
                </a:blip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</p:grpSp>
        </p:grpSp>
      </p:grpSp>
      <p:pic>
        <p:nvPicPr>
          <p:cNvPr id="4" name="Picture 3" descr="Wavy 3D art">
            <a:extLst>
              <a:ext uri="{FF2B5EF4-FFF2-40B4-BE49-F238E27FC236}">
                <a16:creationId xmlns:a16="http://schemas.microsoft.com/office/drawing/2014/main" id="{2F727437-E3DE-654E-7FE6-DD611EBF05D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090" r="9365" b="1"/>
          <a:stretch/>
        </p:blipFill>
        <p:spPr>
          <a:xfrm>
            <a:off x="835024" y="2387962"/>
            <a:ext cx="2663825" cy="266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579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" name="Rectangle 102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544DD0-668B-5FED-0787-2C0BB69B5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13130" y="-458419"/>
            <a:ext cx="6124575" cy="2665509"/>
          </a:xfrm>
        </p:spPr>
        <p:txBody>
          <a:bodyPr>
            <a:normAutofit/>
          </a:bodyPr>
          <a:lstStyle/>
          <a:p>
            <a:r>
              <a:rPr lang="fr-CA" sz="5400" b="1" dirty="0">
                <a:solidFill>
                  <a:schemeClr val="bg1"/>
                </a:solidFill>
              </a:rPr>
              <a:t>LA DIMENSION COGNITIVE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CCD323-06C2-5F24-4365-D32E5BA84A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8702" y="2981739"/>
            <a:ext cx="6128274" cy="2316979"/>
          </a:xfrm>
        </p:spPr>
        <p:txBody>
          <a:bodyPr>
            <a:normAutofit lnSpcReduction="10000"/>
          </a:bodyPr>
          <a:lstStyle/>
          <a:p>
            <a:pPr algn="l"/>
            <a:r>
              <a:rPr lang="fr-CA" sz="3200" dirty="0">
                <a:solidFill>
                  <a:schemeClr val="bg1"/>
                </a:solidFill>
              </a:rPr>
              <a:t>C’EST LA PERCEPTION DE NOTRE CARACTÈRE ET DE NOTRE PERSONNALITÉ.</a:t>
            </a:r>
          </a:p>
          <a:p>
            <a:pPr algn="l"/>
            <a:endParaRPr lang="fr-CA" dirty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CA" dirty="0">
                <a:solidFill>
                  <a:schemeClr val="bg1"/>
                </a:solidFill>
              </a:rPr>
              <a:t>Par exemple: 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0DBA5192-D1D6-4385-9B20-7991E99218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-1"/>
            <a:ext cx="4581527" cy="6858002"/>
            <a:chOff x="-2" y="-1"/>
            <a:chExt cx="4581527" cy="6858002"/>
          </a:xfrm>
          <a:effectLst>
            <a:outerShdw blurRad="381000" dist="50800" algn="ctr" rotWithShape="0">
              <a:srgbClr val="000000">
                <a:alpha val="10000"/>
              </a:srgbClr>
            </a:outerShdw>
          </a:effectLst>
        </p:grpSpPr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49CFA8C3-E4AC-4EF8-8986-83C92DBF58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2" y="-1"/>
              <a:ext cx="4572002" cy="6858002"/>
              <a:chOff x="-2" y="-1"/>
              <a:chExt cx="4572002" cy="6858002"/>
            </a:xfrm>
            <a:effectLst/>
          </p:grpSpPr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C939349E-97F2-4F20-99B2-B5BABDD5E5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6DF4F205-369D-432D-BE06-61DCFE9AB0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1658D615-89F8-4EE3-A5C2-8B57E4874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97284" y="-1"/>
              <a:ext cx="884241" cy="6858002"/>
              <a:chOff x="3697284" y="-1"/>
              <a:chExt cx="884241" cy="6858002"/>
            </a:xfrm>
          </p:grpSpPr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4529F45F-9E0D-4469-B6FE-BFA23DC316E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-1"/>
                <a:ext cx="884241" cy="6858001"/>
                <a:chOff x="3697284" y="-1"/>
                <a:chExt cx="884241" cy="6858001"/>
              </a:xfrm>
              <a:solidFill>
                <a:srgbClr val="FFFFFF"/>
              </a:solidFill>
              <a:effectLst/>
            </p:grpSpPr>
            <p:sp>
              <p:nvSpPr>
                <p:cNvPr id="112" name="Freeform: Shape 111">
                  <a:extLst>
                    <a:ext uri="{FF2B5EF4-FFF2-40B4-BE49-F238E27FC236}">
                      <a16:creationId xmlns:a16="http://schemas.microsoft.com/office/drawing/2014/main" id="{4D258C8B-77B4-43BA-8B2F-AB7C96C3990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Freeform: Shape 112">
                  <a:extLst>
                    <a:ext uri="{FF2B5EF4-FFF2-40B4-BE49-F238E27FC236}">
                      <a16:creationId xmlns:a16="http://schemas.microsoft.com/office/drawing/2014/main" id="{867E9E24-BE8C-47FF-BCF1-3E4BDF64DED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BDD9DC28-AE74-45F4-8F16-49C6A59604F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0"/>
                <a:ext cx="884241" cy="6858001"/>
                <a:chOff x="3697284" y="-1"/>
                <a:chExt cx="884241" cy="6858001"/>
              </a:xfrm>
              <a:blipFill>
                <a:blip r:embed="rId2">
                  <a:alphaModFix amt="57000"/>
                </a:blip>
                <a:tile tx="0" ty="0" sx="100000" sy="100000" flip="none" algn="tl"/>
              </a:blipFill>
              <a:effectLst/>
            </p:grpSpPr>
            <p:sp>
              <p:nvSpPr>
                <p:cNvPr id="110" name="Freeform: Shape 109">
                  <a:extLst>
                    <a:ext uri="{FF2B5EF4-FFF2-40B4-BE49-F238E27FC236}">
                      <a16:creationId xmlns:a16="http://schemas.microsoft.com/office/drawing/2014/main" id="{6DDBBC55-F5AB-4776-B58D-648EECAB540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Freeform: Shape 110">
                  <a:extLst>
                    <a:ext uri="{FF2B5EF4-FFF2-40B4-BE49-F238E27FC236}">
                      <a16:creationId xmlns:a16="http://schemas.microsoft.com/office/drawing/2014/main" id="{30F7ABFF-600B-4509-83F7-177A4FE3DB6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blipFill>
                  <a:blip r:embed="rId2">
                    <a:alphaModFix amt="57000"/>
                  </a:blip>
                  <a:tile tx="0" ty="0" sx="100000" sy="100000" flip="none" algn="tl"/>
                </a:blip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</p:grpSp>
        </p:grpSp>
      </p:grpSp>
      <p:pic>
        <p:nvPicPr>
          <p:cNvPr id="4" name="Picture 3" descr="Wavy 3D art">
            <a:extLst>
              <a:ext uri="{FF2B5EF4-FFF2-40B4-BE49-F238E27FC236}">
                <a16:creationId xmlns:a16="http://schemas.microsoft.com/office/drawing/2014/main" id="{2F727437-E3DE-654E-7FE6-DD611EBF05D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090" r="9365" b="1"/>
          <a:stretch/>
        </p:blipFill>
        <p:spPr>
          <a:xfrm>
            <a:off x="835024" y="2387962"/>
            <a:ext cx="2663825" cy="266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624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" name="Rectangle 102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544DD0-668B-5FED-0787-2C0BB69B5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13130" y="-458419"/>
            <a:ext cx="6124575" cy="2665509"/>
          </a:xfrm>
        </p:spPr>
        <p:txBody>
          <a:bodyPr>
            <a:normAutofit/>
          </a:bodyPr>
          <a:lstStyle/>
          <a:p>
            <a:r>
              <a:rPr lang="fr-CA" sz="5400" b="1" dirty="0">
                <a:solidFill>
                  <a:schemeClr val="bg1"/>
                </a:solidFill>
              </a:rPr>
              <a:t>LA DIMENSION AFFECTIVE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CCD323-06C2-5F24-4365-D32E5BA84A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8702" y="2981739"/>
            <a:ext cx="6128274" cy="2316979"/>
          </a:xfrm>
        </p:spPr>
        <p:txBody>
          <a:bodyPr>
            <a:normAutofit lnSpcReduction="10000"/>
          </a:bodyPr>
          <a:lstStyle/>
          <a:p>
            <a:pPr algn="l"/>
            <a:r>
              <a:rPr lang="fr-CA" sz="3200" dirty="0">
                <a:solidFill>
                  <a:schemeClr val="bg1"/>
                </a:solidFill>
              </a:rPr>
              <a:t>C’EST NOTRE AUTOÉVALUATION ET LES SENTIMENTS QU’ELLE ENGENDRE.</a:t>
            </a:r>
          </a:p>
          <a:p>
            <a:pPr algn="l"/>
            <a:endParaRPr lang="fr-CA" dirty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CA" dirty="0">
                <a:solidFill>
                  <a:schemeClr val="bg1"/>
                </a:solidFill>
              </a:rPr>
              <a:t>Par exemple: 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0DBA5192-D1D6-4385-9B20-7991E99218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-1"/>
            <a:ext cx="4581527" cy="6858002"/>
            <a:chOff x="-2" y="-1"/>
            <a:chExt cx="4581527" cy="6858002"/>
          </a:xfrm>
          <a:effectLst>
            <a:outerShdw blurRad="381000" dist="50800" algn="ctr" rotWithShape="0">
              <a:srgbClr val="000000">
                <a:alpha val="10000"/>
              </a:srgbClr>
            </a:outerShdw>
          </a:effectLst>
        </p:grpSpPr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49CFA8C3-E4AC-4EF8-8986-83C92DBF58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2" y="-1"/>
              <a:ext cx="4572002" cy="6858002"/>
              <a:chOff x="-2" y="-1"/>
              <a:chExt cx="4572002" cy="6858002"/>
            </a:xfrm>
            <a:effectLst/>
          </p:grpSpPr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C939349E-97F2-4F20-99B2-B5BABDD5E5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6DF4F205-369D-432D-BE06-61DCFE9AB0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1658D615-89F8-4EE3-A5C2-8B57E4874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97284" y="-1"/>
              <a:ext cx="884241" cy="6858002"/>
              <a:chOff x="3697284" y="-1"/>
              <a:chExt cx="884241" cy="6858002"/>
            </a:xfrm>
          </p:grpSpPr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4529F45F-9E0D-4469-B6FE-BFA23DC316E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-1"/>
                <a:ext cx="884241" cy="6858001"/>
                <a:chOff x="3697284" y="-1"/>
                <a:chExt cx="884241" cy="6858001"/>
              </a:xfrm>
              <a:solidFill>
                <a:srgbClr val="FFFFFF"/>
              </a:solidFill>
              <a:effectLst/>
            </p:grpSpPr>
            <p:sp>
              <p:nvSpPr>
                <p:cNvPr id="112" name="Freeform: Shape 111">
                  <a:extLst>
                    <a:ext uri="{FF2B5EF4-FFF2-40B4-BE49-F238E27FC236}">
                      <a16:creationId xmlns:a16="http://schemas.microsoft.com/office/drawing/2014/main" id="{4D258C8B-77B4-43BA-8B2F-AB7C96C3990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Freeform: Shape 112">
                  <a:extLst>
                    <a:ext uri="{FF2B5EF4-FFF2-40B4-BE49-F238E27FC236}">
                      <a16:creationId xmlns:a16="http://schemas.microsoft.com/office/drawing/2014/main" id="{867E9E24-BE8C-47FF-BCF1-3E4BDF64DED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BDD9DC28-AE74-45F4-8F16-49C6A59604F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0"/>
                <a:ext cx="884241" cy="6858001"/>
                <a:chOff x="3697284" y="-1"/>
                <a:chExt cx="884241" cy="6858001"/>
              </a:xfrm>
              <a:blipFill>
                <a:blip r:embed="rId2">
                  <a:alphaModFix amt="57000"/>
                </a:blip>
                <a:tile tx="0" ty="0" sx="100000" sy="100000" flip="none" algn="tl"/>
              </a:blipFill>
              <a:effectLst/>
            </p:grpSpPr>
            <p:sp>
              <p:nvSpPr>
                <p:cNvPr id="110" name="Freeform: Shape 109">
                  <a:extLst>
                    <a:ext uri="{FF2B5EF4-FFF2-40B4-BE49-F238E27FC236}">
                      <a16:creationId xmlns:a16="http://schemas.microsoft.com/office/drawing/2014/main" id="{6DDBBC55-F5AB-4776-B58D-648EECAB540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Freeform: Shape 110">
                  <a:extLst>
                    <a:ext uri="{FF2B5EF4-FFF2-40B4-BE49-F238E27FC236}">
                      <a16:creationId xmlns:a16="http://schemas.microsoft.com/office/drawing/2014/main" id="{30F7ABFF-600B-4509-83F7-177A4FE3DB6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blipFill>
                  <a:blip r:embed="rId2">
                    <a:alphaModFix amt="57000"/>
                  </a:blip>
                  <a:tile tx="0" ty="0" sx="100000" sy="100000" flip="none" algn="tl"/>
                </a:blip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</p:grpSp>
        </p:grpSp>
      </p:grpSp>
      <p:pic>
        <p:nvPicPr>
          <p:cNvPr id="4" name="Picture 3" descr="Wavy 3D art">
            <a:extLst>
              <a:ext uri="{FF2B5EF4-FFF2-40B4-BE49-F238E27FC236}">
                <a16:creationId xmlns:a16="http://schemas.microsoft.com/office/drawing/2014/main" id="{2F727437-E3DE-654E-7FE6-DD611EBF05D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090" r="9365" b="1"/>
          <a:stretch/>
        </p:blipFill>
        <p:spPr>
          <a:xfrm>
            <a:off x="835024" y="2387962"/>
            <a:ext cx="2663825" cy="266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88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" name="Rectangle 102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544DD0-668B-5FED-0787-2C0BB69B5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13130" y="-458419"/>
            <a:ext cx="6124575" cy="2665509"/>
          </a:xfrm>
        </p:spPr>
        <p:txBody>
          <a:bodyPr>
            <a:normAutofit/>
          </a:bodyPr>
          <a:lstStyle/>
          <a:p>
            <a:r>
              <a:rPr lang="fr-CA" sz="5400" b="1" dirty="0">
                <a:solidFill>
                  <a:schemeClr val="bg1"/>
                </a:solidFill>
              </a:rPr>
              <a:t>LA STABILITÉ OU LE CHANGEMENT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CCD323-06C2-5F24-4365-D32E5BA84A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8702" y="2981739"/>
            <a:ext cx="6128274" cy="2876136"/>
          </a:xfrm>
        </p:spPr>
        <p:txBody>
          <a:bodyPr>
            <a:normAutofit/>
          </a:bodyPr>
          <a:lstStyle/>
          <a:p>
            <a:pPr algn="l"/>
            <a:r>
              <a:rPr lang="fr-CA" sz="3200" dirty="0">
                <a:solidFill>
                  <a:schemeClr val="bg1"/>
                </a:solidFill>
              </a:rPr>
              <a:t>C’EST NOTRE RAPPORT AUX DIFFICULTÉS ET AUX ÉCHECS. CELA RÉFÈRE À LA CAPACITÉ D’ADAPTATION ET À LA RÉSILIENCE.</a:t>
            </a:r>
          </a:p>
          <a:p>
            <a:pPr algn="l"/>
            <a:endParaRPr lang="fr-CA" dirty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CA" dirty="0">
                <a:solidFill>
                  <a:schemeClr val="bg1"/>
                </a:solidFill>
              </a:rPr>
              <a:t>Par exemple: 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0DBA5192-D1D6-4385-9B20-7991E99218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-1"/>
            <a:ext cx="4581527" cy="6858002"/>
            <a:chOff x="-2" y="-1"/>
            <a:chExt cx="4581527" cy="6858002"/>
          </a:xfrm>
          <a:effectLst>
            <a:outerShdw blurRad="381000" dist="50800" algn="ctr" rotWithShape="0">
              <a:srgbClr val="000000">
                <a:alpha val="10000"/>
              </a:srgbClr>
            </a:outerShdw>
          </a:effectLst>
        </p:grpSpPr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49CFA8C3-E4AC-4EF8-8986-83C92DBF58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2" y="-1"/>
              <a:ext cx="4572002" cy="6858002"/>
              <a:chOff x="-2" y="-1"/>
              <a:chExt cx="4572002" cy="6858002"/>
            </a:xfrm>
            <a:effectLst/>
          </p:grpSpPr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C939349E-97F2-4F20-99B2-B5BABDD5E5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6DF4F205-369D-432D-BE06-61DCFE9AB0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1658D615-89F8-4EE3-A5C2-8B57E4874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97284" y="-1"/>
              <a:ext cx="884241" cy="6858002"/>
              <a:chOff x="3697284" y="-1"/>
              <a:chExt cx="884241" cy="6858002"/>
            </a:xfrm>
          </p:grpSpPr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4529F45F-9E0D-4469-B6FE-BFA23DC316E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-1"/>
                <a:ext cx="884241" cy="6858001"/>
                <a:chOff x="3697284" y="-1"/>
                <a:chExt cx="884241" cy="6858001"/>
              </a:xfrm>
              <a:solidFill>
                <a:srgbClr val="FFFFFF"/>
              </a:solidFill>
              <a:effectLst/>
            </p:grpSpPr>
            <p:sp>
              <p:nvSpPr>
                <p:cNvPr id="112" name="Freeform: Shape 111">
                  <a:extLst>
                    <a:ext uri="{FF2B5EF4-FFF2-40B4-BE49-F238E27FC236}">
                      <a16:creationId xmlns:a16="http://schemas.microsoft.com/office/drawing/2014/main" id="{4D258C8B-77B4-43BA-8B2F-AB7C96C3990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Freeform: Shape 112">
                  <a:extLst>
                    <a:ext uri="{FF2B5EF4-FFF2-40B4-BE49-F238E27FC236}">
                      <a16:creationId xmlns:a16="http://schemas.microsoft.com/office/drawing/2014/main" id="{867E9E24-BE8C-47FF-BCF1-3E4BDF64DED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BDD9DC28-AE74-45F4-8F16-49C6A59604F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0"/>
                <a:ext cx="884241" cy="6858001"/>
                <a:chOff x="3697284" y="-1"/>
                <a:chExt cx="884241" cy="6858001"/>
              </a:xfrm>
              <a:blipFill>
                <a:blip r:embed="rId2">
                  <a:alphaModFix amt="57000"/>
                </a:blip>
                <a:tile tx="0" ty="0" sx="100000" sy="100000" flip="none" algn="tl"/>
              </a:blipFill>
              <a:effectLst/>
            </p:grpSpPr>
            <p:sp>
              <p:nvSpPr>
                <p:cNvPr id="110" name="Freeform: Shape 109">
                  <a:extLst>
                    <a:ext uri="{FF2B5EF4-FFF2-40B4-BE49-F238E27FC236}">
                      <a16:creationId xmlns:a16="http://schemas.microsoft.com/office/drawing/2014/main" id="{6DDBBC55-F5AB-4776-B58D-648EECAB540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Freeform: Shape 110">
                  <a:extLst>
                    <a:ext uri="{FF2B5EF4-FFF2-40B4-BE49-F238E27FC236}">
                      <a16:creationId xmlns:a16="http://schemas.microsoft.com/office/drawing/2014/main" id="{30F7ABFF-600B-4509-83F7-177A4FE3DB6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blipFill>
                  <a:blip r:embed="rId2">
                    <a:alphaModFix amt="57000"/>
                  </a:blip>
                  <a:tile tx="0" ty="0" sx="100000" sy="100000" flip="none" algn="tl"/>
                </a:blip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</p:grpSp>
        </p:grpSp>
      </p:grpSp>
      <p:pic>
        <p:nvPicPr>
          <p:cNvPr id="4" name="Picture 3" descr="Wavy 3D art">
            <a:extLst>
              <a:ext uri="{FF2B5EF4-FFF2-40B4-BE49-F238E27FC236}">
                <a16:creationId xmlns:a16="http://schemas.microsoft.com/office/drawing/2014/main" id="{2F727437-E3DE-654E-7FE6-DD611EBF05D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090" r="9365" b="1"/>
          <a:stretch/>
        </p:blipFill>
        <p:spPr>
          <a:xfrm>
            <a:off x="835024" y="2387962"/>
            <a:ext cx="2663825" cy="266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270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035">
            <a:extLst>
              <a:ext uri="{FF2B5EF4-FFF2-40B4-BE49-F238E27FC236}">
                <a16:creationId xmlns:a16="http://schemas.microsoft.com/office/drawing/2014/main" id="{27BDFED6-6E33-4606-AFE2-886ADB1C0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ART ET ESTIME DE SOI - Journal Le St-Armand">
            <a:extLst>
              <a:ext uri="{FF2B5EF4-FFF2-40B4-BE49-F238E27FC236}">
                <a16:creationId xmlns:a16="http://schemas.microsoft.com/office/drawing/2014/main" id="{13BEEAEC-9C9D-B9F4-BF66-4972762E4A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25" r="-1" b="13924"/>
          <a:stretch/>
        </p:blipFill>
        <p:spPr bwMode="auto">
          <a:xfrm>
            <a:off x="4547937" y="-5"/>
            <a:ext cx="7644062" cy="3681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Wavy 3D art">
            <a:extLst>
              <a:ext uri="{FF2B5EF4-FFF2-40B4-BE49-F238E27FC236}">
                <a16:creationId xmlns:a16="http://schemas.microsoft.com/office/drawing/2014/main" id="{2F727437-E3DE-654E-7FE6-DD611EBF05D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2123" r="-1" b="24256"/>
          <a:stretch/>
        </p:blipFill>
        <p:spPr>
          <a:xfrm>
            <a:off x="4547938" y="3681409"/>
            <a:ext cx="7644062" cy="3176595"/>
          </a:xfrm>
          <a:prstGeom prst="rect">
            <a:avLst/>
          </a:prstGeom>
        </p:spPr>
      </p:pic>
      <p:sp>
        <p:nvSpPr>
          <p:cNvPr id="1038" name="Rectangle 1037">
            <a:extLst>
              <a:ext uri="{FF2B5EF4-FFF2-40B4-BE49-F238E27FC236}">
                <a16:creationId xmlns:a16="http://schemas.microsoft.com/office/drawing/2014/main" id="{890DEF05-784E-4B61-89E4-04C4ECF4E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6000">
                <a:schemeClr val="tx1">
                  <a:lumMod val="95000"/>
                  <a:lumOff val="5000"/>
                </a:schemeClr>
              </a:gs>
              <a:gs pos="81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544DD0-668B-5FED-0787-2C0BB69B5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15219"/>
            <a:ext cx="5395912" cy="2387600"/>
          </a:xfrm>
        </p:spPr>
        <p:txBody>
          <a:bodyPr>
            <a:normAutofit/>
          </a:bodyPr>
          <a:lstStyle/>
          <a:p>
            <a:pPr algn="l"/>
            <a:r>
              <a:rPr lang="fr-CA" sz="5000" b="1">
                <a:solidFill>
                  <a:schemeClr val="bg1"/>
                </a:solidFill>
              </a:rPr>
              <a:t>LE DÉVELOPPEMENT DE L’ESTIME DE SOI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CCD323-06C2-5F24-4365-D32E5BA84A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902075"/>
            <a:ext cx="5395912" cy="1655762"/>
          </a:xfrm>
        </p:spPr>
        <p:txBody>
          <a:bodyPr>
            <a:normAutofit/>
          </a:bodyPr>
          <a:lstStyle/>
          <a:p>
            <a:pPr algn="l"/>
            <a:r>
              <a:rPr lang="fr-CA" sz="1900">
                <a:solidFill>
                  <a:schemeClr val="bg1"/>
                </a:solidFill>
              </a:rPr>
              <a:t>Comment faire?</a:t>
            </a:r>
          </a:p>
          <a:p>
            <a:pPr algn="l"/>
            <a:r>
              <a:rPr lang="fr-CA" sz="1900">
                <a:solidFill>
                  <a:schemeClr val="bg1"/>
                </a:solidFill>
              </a:rPr>
              <a:t>Faites le test sur Moodle et voyez les vidéos</a:t>
            </a:r>
          </a:p>
          <a:p>
            <a:pPr algn="l"/>
            <a:r>
              <a:rPr lang="fr-CA" sz="1900">
                <a:solidFill>
                  <a:schemeClr val="bg1"/>
                </a:solidFill>
                <a:hlinkClick r:id="rId4"/>
              </a:rPr>
              <a:t>https://www.youtube.com/watch?v=wlDf7hzwEgU</a:t>
            </a:r>
            <a:endParaRPr lang="fr-CA" sz="1900">
              <a:solidFill>
                <a:schemeClr val="bg1"/>
              </a:solidFill>
            </a:endParaRPr>
          </a:p>
          <a:p>
            <a:pPr algn="l"/>
            <a:r>
              <a:rPr lang="fr-CA" sz="1900">
                <a:solidFill>
                  <a:schemeClr val="bg1"/>
                </a:solidFill>
                <a:hlinkClick r:id="rId5"/>
              </a:rPr>
              <a:t>https://www.youtube.com/watch?v=Z9SGSfT1ehs</a:t>
            </a:r>
            <a:endParaRPr lang="fr-CA" sz="1900">
              <a:solidFill>
                <a:schemeClr val="bg1"/>
              </a:solidFill>
            </a:endParaRPr>
          </a:p>
          <a:p>
            <a:pPr algn="l"/>
            <a:endParaRPr lang="fr-CA" sz="1900">
              <a:solidFill>
                <a:schemeClr val="bg1"/>
              </a:solidFill>
            </a:endParaRPr>
          </a:p>
        </p:txBody>
      </p:sp>
      <p:cxnSp>
        <p:nvCxnSpPr>
          <p:cNvPr id="1040" name="Straight Connector 1039">
            <a:extLst>
              <a:ext uri="{FF2B5EF4-FFF2-40B4-BE49-F238E27FC236}">
                <a16:creationId xmlns:a16="http://schemas.microsoft.com/office/drawing/2014/main" id="{C41BAEC7-F7B0-4224-8B18-8F74B7D87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3681408"/>
            <a:ext cx="113537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3151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125</TotalTime>
  <Words>204</Words>
  <Application>Microsoft Office PowerPoint</Application>
  <PresentationFormat>Grand écran</PresentationFormat>
  <Paragraphs>36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L’ESTIME DE SOI</vt:lpstr>
      <vt:lpstr>DÉFINITION</vt:lpstr>
      <vt:lpstr>LES 5 DIMENSIONS DE L’ESTIME DE SOI</vt:lpstr>
      <vt:lpstr>LA COMPÉTENCE</vt:lpstr>
      <vt:lpstr>LA VALEUR</vt:lpstr>
      <vt:lpstr>LA DIMENSION COGNITIVE</vt:lpstr>
      <vt:lpstr>LA DIMENSION AFFECTIVE</vt:lpstr>
      <vt:lpstr>LA STABILITÉ OU LE CHANGEMENT</vt:lpstr>
      <vt:lpstr>LE DÉVELOPPEMENT DE L’ESTIME DE SOI</vt:lpstr>
    </vt:vector>
  </TitlesOfParts>
  <Company>College Merici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L’ESTIME DE SOI</dc:title>
  <dc:creator>France Defoy</dc:creator>
  <cp:lastModifiedBy>Fannie Harvey</cp:lastModifiedBy>
  <cp:revision>3</cp:revision>
  <dcterms:created xsi:type="dcterms:W3CDTF">2023-07-13T17:10:25Z</dcterms:created>
  <dcterms:modified xsi:type="dcterms:W3CDTF">2024-07-22T15:27:39Z</dcterms:modified>
</cp:coreProperties>
</file>