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sldIdLst>
    <p:sldId id="271" r:id="rId2"/>
    <p:sldId id="264" r:id="rId3"/>
    <p:sldId id="266" r:id="rId4"/>
    <p:sldId id="265" r:id="rId5"/>
    <p:sldId id="279" r:id="rId6"/>
    <p:sldId id="269" r:id="rId7"/>
    <p:sldId id="270" r:id="rId8"/>
    <p:sldId id="268" r:id="rId9"/>
    <p:sldId id="274" r:id="rId10"/>
    <p:sldId id="27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5F3D91-C9C6-864B-B61A-09020F20D0DE}" v="52" dt="2023-09-13T18:05:13.6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86" autoAdjust="0"/>
    <p:restoredTop sz="94660"/>
  </p:normalViewPr>
  <p:slideViewPr>
    <p:cSldViewPr snapToGrid="0">
      <p:cViewPr varScale="1">
        <p:scale>
          <a:sx n="82" d="100"/>
          <a:sy n="82" d="100"/>
        </p:scale>
        <p:origin x="90" y="10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8B3B21-06ED-45B7-9314-6B1475E659EA}" type="doc">
      <dgm:prSet loTypeId="urn:microsoft.com/office/officeart/2005/8/layout/process4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5326320C-F5E8-424C-A79C-61E9ED824A0B}">
      <dgm:prSet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fr-CA" dirty="0">
              <a:solidFill>
                <a:schemeClr val="tx1"/>
              </a:solidFill>
            </a:rPr>
            <a:t>D’abord, essayez de déterminer quelles sont les situations interpersonnelles qui suscitent le plus de gêne sociale en vous. </a:t>
          </a:r>
          <a:endParaRPr lang="en-US" dirty="0">
            <a:solidFill>
              <a:schemeClr val="tx1"/>
            </a:solidFill>
          </a:endParaRPr>
        </a:p>
      </dgm:t>
    </dgm:pt>
    <dgm:pt modelId="{4B15D5B6-7447-454B-B113-1431AE5715FC}" type="parTrans" cxnId="{967F9132-A803-46DF-9959-336FCF5CACB2}">
      <dgm:prSet/>
      <dgm:spPr/>
      <dgm:t>
        <a:bodyPr/>
        <a:lstStyle/>
        <a:p>
          <a:endParaRPr lang="en-US"/>
        </a:p>
      </dgm:t>
    </dgm:pt>
    <dgm:pt modelId="{2F1029E8-5115-4370-93D2-64F96B0E9FD7}" type="sibTrans" cxnId="{967F9132-A803-46DF-9959-336FCF5CACB2}">
      <dgm:prSet/>
      <dgm:spPr/>
      <dgm:t>
        <a:bodyPr/>
        <a:lstStyle/>
        <a:p>
          <a:endParaRPr lang="en-US"/>
        </a:p>
      </dgm:t>
    </dgm:pt>
    <dgm:pt modelId="{1E2C48DE-423F-4D06-AA6A-2E992F07DA5B}">
      <dgm:prSet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fr-CA" dirty="0">
              <a:solidFill>
                <a:schemeClr val="tx1"/>
              </a:solidFill>
            </a:rPr>
            <a:t>Quels sont les facteurs qui contribuent à accroitre votre gêne sociale? </a:t>
          </a:r>
          <a:endParaRPr lang="en-US" dirty="0">
            <a:solidFill>
              <a:schemeClr val="tx1"/>
            </a:solidFill>
          </a:endParaRPr>
        </a:p>
      </dgm:t>
    </dgm:pt>
    <dgm:pt modelId="{54B67288-89DD-45B6-91A7-25F63EDA117F}" type="parTrans" cxnId="{E6FB318A-DDB7-433D-BD4A-F823BB7CDCEE}">
      <dgm:prSet/>
      <dgm:spPr/>
      <dgm:t>
        <a:bodyPr/>
        <a:lstStyle/>
        <a:p>
          <a:endParaRPr lang="en-US"/>
        </a:p>
      </dgm:t>
    </dgm:pt>
    <dgm:pt modelId="{0B405E5E-BDB6-4D39-9830-EE8C1EFB74F6}" type="sibTrans" cxnId="{E6FB318A-DDB7-433D-BD4A-F823BB7CDCEE}">
      <dgm:prSet/>
      <dgm:spPr/>
      <dgm:t>
        <a:bodyPr/>
        <a:lstStyle/>
        <a:p>
          <a:endParaRPr lang="en-US"/>
        </a:p>
      </dgm:t>
    </dgm:pt>
    <dgm:pt modelId="{28900FBE-FB30-43F6-BA66-31C58F3D450A}">
      <dgm:prSet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fr-CA" dirty="0">
              <a:solidFill>
                <a:schemeClr val="tx1"/>
              </a:solidFill>
            </a:rPr>
            <a:t>Que pouvez-vous faire pour réduire l’effet de ces facteurs?</a:t>
          </a:r>
          <a:endParaRPr lang="en-US" dirty="0">
            <a:solidFill>
              <a:schemeClr val="tx1"/>
            </a:solidFill>
          </a:endParaRPr>
        </a:p>
      </dgm:t>
    </dgm:pt>
    <dgm:pt modelId="{C79F7185-D032-4CBE-A590-986E2CC0D845}" type="parTrans" cxnId="{B72A098D-D3D5-4E0D-B910-DC612D180100}">
      <dgm:prSet/>
      <dgm:spPr/>
      <dgm:t>
        <a:bodyPr/>
        <a:lstStyle/>
        <a:p>
          <a:endParaRPr lang="en-US"/>
        </a:p>
      </dgm:t>
    </dgm:pt>
    <dgm:pt modelId="{2C365B2E-0773-47B8-B162-87B9B8FCED82}" type="sibTrans" cxnId="{B72A098D-D3D5-4E0D-B910-DC612D180100}">
      <dgm:prSet/>
      <dgm:spPr/>
      <dgm:t>
        <a:bodyPr/>
        <a:lstStyle/>
        <a:p>
          <a:endParaRPr lang="en-US"/>
        </a:p>
      </dgm:t>
    </dgm:pt>
    <dgm:pt modelId="{AC7498CA-8953-684E-B7EE-C48102B0D414}" type="pres">
      <dgm:prSet presAssocID="{0B8B3B21-06ED-45B7-9314-6B1475E659EA}" presName="Name0" presStyleCnt="0">
        <dgm:presLayoutVars>
          <dgm:dir/>
          <dgm:animLvl val="lvl"/>
          <dgm:resizeHandles val="exact"/>
        </dgm:presLayoutVars>
      </dgm:prSet>
      <dgm:spPr/>
    </dgm:pt>
    <dgm:pt modelId="{C77EBC1C-8598-DA43-BABD-2ABDD253EBCC}" type="pres">
      <dgm:prSet presAssocID="{28900FBE-FB30-43F6-BA66-31C58F3D450A}" presName="boxAndChildren" presStyleCnt="0"/>
      <dgm:spPr/>
    </dgm:pt>
    <dgm:pt modelId="{BD125556-DC36-554B-A7F9-C675330407AF}" type="pres">
      <dgm:prSet presAssocID="{28900FBE-FB30-43F6-BA66-31C58F3D450A}" presName="parentTextBox" presStyleLbl="node1" presStyleIdx="0" presStyleCnt="3" custLinFactNeighborX="0" custLinFactNeighborY="72"/>
      <dgm:spPr/>
    </dgm:pt>
    <dgm:pt modelId="{E4B6FFC7-1503-C746-8C32-F10E723CD910}" type="pres">
      <dgm:prSet presAssocID="{0B405E5E-BDB6-4D39-9830-EE8C1EFB74F6}" presName="sp" presStyleCnt="0"/>
      <dgm:spPr/>
    </dgm:pt>
    <dgm:pt modelId="{EABD6F09-FED0-4747-9618-657FDD626B12}" type="pres">
      <dgm:prSet presAssocID="{1E2C48DE-423F-4D06-AA6A-2E992F07DA5B}" presName="arrowAndChildren" presStyleCnt="0"/>
      <dgm:spPr/>
    </dgm:pt>
    <dgm:pt modelId="{04F52232-24F8-C64D-AFBC-C553BC20F9FA}" type="pres">
      <dgm:prSet presAssocID="{1E2C48DE-423F-4D06-AA6A-2E992F07DA5B}" presName="parentTextArrow" presStyleLbl="node1" presStyleIdx="1" presStyleCnt="3"/>
      <dgm:spPr/>
    </dgm:pt>
    <dgm:pt modelId="{410AB8B5-7061-5040-B598-E528E8035B55}" type="pres">
      <dgm:prSet presAssocID="{2F1029E8-5115-4370-93D2-64F96B0E9FD7}" presName="sp" presStyleCnt="0"/>
      <dgm:spPr/>
    </dgm:pt>
    <dgm:pt modelId="{FAD8C16C-ED44-884C-A355-7E014101A5D7}" type="pres">
      <dgm:prSet presAssocID="{5326320C-F5E8-424C-A79C-61E9ED824A0B}" presName="arrowAndChildren" presStyleCnt="0"/>
      <dgm:spPr/>
    </dgm:pt>
    <dgm:pt modelId="{A9EEE20B-9BBF-E34C-9855-808348958548}" type="pres">
      <dgm:prSet presAssocID="{5326320C-F5E8-424C-A79C-61E9ED824A0B}" presName="parentTextArrow" presStyleLbl="node1" presStyleIdx="2" presStyleCnt="3"/>
      <dgm:spPr/>
    </dgm:pt>
  </dgm:ptLst>
  <dgm:cxnLst>
    <dgm:cxn modelId="{2E99BE1A-1B61-354A-9800-6D39B258C664}" type="presOf" srcId="{5326320C-F5E8-424C-A79C-61E9ED824A0B}" destId="{A9EEE20B-9BBF-E34C-9855-808348958548}" srcOrd="0" destOrd="0" presId="urn:microsoft.com/office/officeart/2005/8/layout/process4"/>
    <dgm:cxn modelId="{967F9132-A803-46DF-9959-336FCF5CACB2}" srcId="{0B8B3B21-06ED-45B7-9314-6B1475E659EA}" destId="{5326320C-F5E8-424C-A79C-61E9ED824A0B}" srcOrd="0" destOrd="0" parTransId="{4B15D5B6-7447-454B-B113-1431AE5715FC}" sibTransId="{2F1029E8-5115-4370-93D2-64F96B0E9FD7}"/>
    <dgm:cxn modelId="{DB53E439-DA5B-AC48-ABBC-0DCECE52D547}" type="presOf" srcId="{0B8B3B21-06ED-45B7-9314-6B1475E659EA}" destId="{AC7498CA-8953-684E-B7EE-C48102B0D414}" srcOrd="0" destOrd="0" presId="urn:microsoft.com/office/officeart/2005/8/layout/process4"/>
    <dgm:cxn modelId="{E6FB318A-DDB7-433D-BD4A-F823BB7CDCEE}" srcId="{0B8B3B21-06ED-45B7-9314-6B1475E659EA}" destId="{1E2C48DE-423F-4D06-AA6A-2E992F07DA5B}" srcOrd="1" destOrd="0" parTransId="{54B67288-89DD-45B6-91A7-25F63EDA117F}" sibTransId="{0B405E5E-BDB6-4D39-9830-EE8C1EFB74F6}"/>
    <dgm:cxn modelId="{B72A098D-D3D5-4E0D-B910-DC612D180100}" srcId="{0B8B3B21-06ED-45B7-9314-6B1475E659EA}" destId="{28900FBE-FB30-43F6-BA66-31C58F3D450A}" srcOrd="2" destOrd="0" parTransId="{C79F7185-D032-4CBE-A590-986E2CC0D845}" sibTransId="{2C365B2E-0773-47B8-B162-87B9B8FCED82}"/>
    <dgm:cxn modelId="{2A178ABD-E359-0C44-93E6-2B8138047B63}" type="presOf" srcId="{28900FBE-FB30-43F6-BA66-31C58F3D450A}" destId="{BD125556-DC36-554B-A7F9-C675330407AF}" srcOrd="0" destOrd="0" presId="urn:microsoft.com/office/officeart/2005/8/layout/process4"/>
    <dgm:cxn modelId="{6CEC32FB-020F-ED45-A2D0-F019B4CA30B8}" type="presOf" srcId="{1E2C48DE-423F-4D06-AA6A-2E992F07DA5B}" destId="{04F52232-24F8-C64D-AFBC-C553BC20F9FA}" srcOrd="0" destOrd="0" presId="urn:microsoft.com/office/officeart/2005/8/layout/process4"/>
    <dgm:cxn modelId="{4DA86699-BF4D-4444-8936-8F39E52DE0D2}" type="presParOf" srcId="{AC7498CA-8953-684E-B7EE-C48102B0D414}" destId="{C77EBC1C-8598-DA43-BABD-2ABDD253EBCC}" srcOrd="0" destOrd="0" presId="urn:microsoft.com/office/officeart/2005/8/layout/process4"/>
    <dgm:cxn modelId="{0317FE28-4CE4-C943-BB27-F55D8654F673}" type="presParOf" srcId="{C77EBC1C-8598-DA43-BABD-2ABDD253EBCC}" destId="{BD125556-DC36-554B-A7F9-C675330407AF}" srcOrd="0" destOrd="0" presId="urn:microsoft.com/office/officeart/2005/8/layout/process4"/>
    <dgm:cxn modelId="{D8A6F517-4368-5B48-ACCB-8D0CA5CA0B05}" type="presParOf" srcId="{AC7498CA-8953-684E-B7EE-C48102B0D414}" destId="{E4B6FFC7-1503-C746-8C32-F10E723CD910}" srcOrd="1" destOrd="0" presId="urn:microsoft.com/office/officeart/2005/8/layout/process4"/>
    <dgm:cxn modelId="{BDF8F644-E667-D04C-ABC7-802A3948B321}" type="presParOf" srcId="{AC7498CA-8953-684E-B7EE-C48102B0D414}" destId="{EABD6F09-FED0-4747-9618-657FDD626B12}" srcOrd="2" destOrd="0" presId="urn:microsoft.com/office/officeart/2005/8/layout/process4"/>
    <dgm:cxn modelId="{FC87085D-F70C-004B-A518-C6FD3EDEBD00}" type="presParOf" srcId="{EABD6F09-FED0-4747-9618-657FDD626B12}" destId="{04F52232-24F8-C64D-AFBC-C553BC20F9FA}" srcOrd="0" destOrd="0" presId="urn:microsoft.com/office/officeart/2005/8/layout/process4"/>
    <dgm:cxn modelId="{26DF9C0E-27F1-D74E-83EC-150D950B2D28}" type="presParOf" srcId="{AC7498CA-8953-684E-B7EE-C48102B0D414}" destId="{410AB8B5-7061-5040-B598-E528E8035B55}" srcOrd="3" destOrd="0" presId="urn:microsoft.com/office/officeart/2005/8/layout/process4"/>
    <dgm:cxn modelId="{2AB93094-6DA9-C745-B698-9E6AA6D9964A}" type="presParOf" srcId="{AC7498CA-8953-684E-B7EE-C48102B0D414}" destId="{FAD8C16C-ED44-884C-A355-7E014101A5D7}" srcOrd="4" destOrd="0" presId="urn:microsoft.com/office/officeart/2005/8/layout/process4"/>
    <dgm:cxn modelId="{1931D240-C90E-DB47-B7EA-626D242F95AD}" type="presParOf" srcId="{FAD8C16C-ED44-884C-A355-7E014101A5D7}" destId="{A9EEE20B-9BBF-E34C-9855-808348958548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125556-DC36-554B-A7F9-C675330407AF}">
      <dsp:nvSpPr>
        <dsp:cNvPr id="0" name=""/>
        <dsp:cNvSpPr/>
      </dsp:nvSpPr>
      <dsp:spPr>
        <a:xfrm>
          <a:off x="0" y="3357744"/>
          <a:ext cx="10261599" cy="1101828"/>
        </a:xfrm>
        <a:prstGeom prst="rect">
          <a:avLst/>
        </a:prstGeom>
        <a:solidFill>
          <a:schemeClr val="tx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700" kern="1200" dirty="0">
              <a:solidFill>
                <a:schemeClr val="tx1"/>
              </a:solidFill>
            </a:rPr>
            <a:t>Que pouvez-vous faire pour réduire l’effet de ces facteurs?</a:t>
          </a:r>
          <a:endParaRPr lang="en-US" sz="2700" kern="1200" dirty="0">
            <a:solidFill>
              <a:schemeClr val="tx1"/>
            </a:solidFill>
          </a:endParaRPr>
        </a:p>
      </dsp:txBody>
      <dsp:txXfrm>
        <a:off x="0" y="3357744"/>
        <a:ext cx="10261599" cy="1101828"/>
      </dsp:txXfrm>
    </dsp:sp>
    <dsp:sp modelId="{04F52232-24F8-C64D-AFBC-C553BC20F9FA}">
      <dsp:nvSpPr>
        <dsp:cNvPr id="0" name=""/>
        <dsp:cNvSpPr/>
      </dsp:nvSpPr>
      <dsp:spPr>
        <a:xfrm rot="10800000">
          <a:off x="0" y="1678872"/>
          <a:ext cx="10261599" cy="1694611"/>
        </a:xfrm>
        <a:prstGeom prst="upArrowCallout">
          <a:avLst/>
        </a:prstGeom>
        <a:solidFill>
          <a:schemeClr val="tx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700" kern="1200" dirty="0">
              <a:solidFill>
                <a:schemeClr val="tx1"/>
              </a:solidFill>
            </a:rPr>
            <a:t>Quels sont les facteurs qui contribuent à accroitre votre gêne sociale? </a:t>
          </a:r>
          <a:endParaRPr lang="en-US" sz="2700" kern="1200" dirty="0">
            <a:solidFill>
              <a:schemeClr val="tx1"/>
            </a:solidFill>
          </a:endParaRPr>
        </a:p>
      </dsp:txBody>
      <dsp:txXfrm rot="10800000">
        <a:off x="0" y="1678872"/>
        <a:ext cx="10261599" cy="1101107"/>
      </dsp:txXfrm>
    </dsp:sp>
    <dsp:sp modelId="{A9EEE20B-9BBF-E34C-9855-808348958548}">
      <dsp:nvSpPr>
        <dsp:cNvPr id="0" name=""/>
        <dsp:cNvSpPr/>
      </dsp:nvSpPr>
      <dsp:spPr>
        <a:xfrm rot="10800000">
          <a:off x="0" y="788"/>
          <a:ext cx="10261599" cy="1694611"/>
        </a:xfrm>
        <a:prstGeom prst="upArrowCallout">
          <a:avLst/>
        </a:prstGeom>
        <a:solidFill>
          <a:schemeClr val="tx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700" kern="1200" dirty="0">
              <a:solidFill>
                <a:schemeClr val="tx1"/>
              </a:solidFill>
            </a:rPr>
            <a:t>D’abord, essayez de déterminer quelles sont les situations interpersonnelles qui suscitent le plus de gêne sociale en vous. </a:t>
          </a:r>
          <a:endParaRPr lang="en-US" sz="2700" kern="1200" dirty="0">
            <a:solidFill>
              <a:schemeClr val="tx1"/>
            </a:solidFill>
          </a:endParaRPr>
        </a:p>
      </dsp:txBody>
      <dsp:txXfrm rot="10800000">
        <a:off x="0" y="788"/>
        <a:ext cx="10261599" cy="11011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FE120-BF33-4853-A3FC-E0FD6DBD63C4}" type="datetimeFigureOut">
              <a:rPr lang="fr-CA" smtClean="0"/>
              <a:t>2024-07-22</a:t>
            </a:fld>
            <a:endParaRPr lang="fr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0FEC0-F9F6-43F3-97EB-32DE619A0EEC}" type="slidenum">
              <a:rPr lang="fr-CA" smtClean="0"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3832018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FE120-BF33-4853-A3FC-E0FD6DBD63C4}" type="datetimeFigureOut">
              <a:rPr lang="fr-CA" smtClean="0"/>
              <a:t>2024-07-22</a:t>
            </a:fld>
            <a:endParaRPr lang="fr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0FEC0-F9F6-43F3-97EB-32DE619A0EEC}" type="slidenum">
              <a:rPr lang="fr-CA" smtClean="0"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591216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FE120-BF33-4853-A3FC-E0FD6DBD63C4}" type="datetimeFigureOut">
              <a:rPr lang="fr-CA" smtClean="0"/>
              <a:t>2024-07-22</a:t>
            </a:fld>
            <a:endParaRPr lang="fr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0FEC0-F9F6-43F3-97EB-32DE619A0EEC}" type="slidenum">
              <a:rPr lang="fr-CA" smtClean="0"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5604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FE120-BF33-4853-A3FC-E0FD6DBD63C4}" type="datetimeFigureOut">
              <a:rPr lang="fr-CA" smtClean="0"/>
              <a:t>2024-07-22</a:t>
            </a:fld>
            <a:endParaRPr lang="fr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0FEC0-F9F6-43F3-97EB-32DE619A0EEC}" type="slidenum">
              <a:rPr lang="fr-CA" smtClean="0"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72057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FE120-BF33-4853-A3FC-E0FD6DBD63C4}" type="datetimeFigureOut">
              <a:rPr lang="fr-CA" smtClean="0"/>
              <a:t>2024-07-22</a:t>
            </a:fld>
            <a:endParaRPr lang="fr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0FEC0-F9F6-43F3-97EB-32DE619A0EEC}" type="slidenum">
              <a:rPr lang="fr-CA" smtClean="0"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1757245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FE120-BF33-4853-A3FC-E0FD6DBD63C4}" type="datetimeFigureOut">
              <a:rPr lang="fr-CA" smtClean="0"/>
              <a:t>2024-07-22</a:t>
            </a:fld>
            <a:endParaRPr lang="fr-CA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0FEC0-F9F6-43F3-97EB-32DE619A0EEC}" type="slidenum">
              <a:rPr lang="fr-CA" smtClean="0"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834862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FE120-BF33-4853-A3FC-E0FD6DBD63C4}" type="datetimeFigureOut">
              <a:rPr lang="fr-CA" smtClean="0"/>
              <a:t>2024-07-22</a:t>
            </a:fld>
            <a:endParaRPr lang="fr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0FEC0-F9F6-43F3-97EB-32DE619A0EEC}" type="slidenum">
              <a:rPr lang="fr-CA" smtClean="0"/>
              <a:t>‹N°›</a:t>
            </a:fld>
            <a:endParaRPr lang="fr-CA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354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FE120-BF33-4853-A3FC-E0FD6DBD63C4}" type="datetimeFigureOut">
              <a:rPr lang="fr-CA" smtClean="0"/>
              <a:t>2024-07-22</a:t>
            </a:fld>
            <a:endParaRPr lang="fr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0FEC0-F9F6-43F3-97EB-32DE619A0EEC}" type="slidenum">
              <a:rPr lang="fr-CA" smtClean="0"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635753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FE120-BF33-4853-A3FC-E0FD6DBD63C4}" type="datetimeFigureOut">
              <a:rPr lang="fr-CA" smtClean="0"/>
              <a:t>2024-07-22</a:t>
            </a:fld>
            <a:endParaRPr lang="fr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0FEC0-F9F6-43F3-97EB-32DE619A0EEC}" type="slidenum">
              <a:rPr lang="fr-CA" smtClean="0"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872812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FE120-BF33-4853-A3FC-E0FD6DBD63C4}" type="datetimeFigureOut">
              <a:rPr lang="fr-CA" smtClean="0"/>
              <a:t>2024-07-22</a:t>
            </a:fld>
            <a:endParaRPr lang="fr-CA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fr-CA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0FEC0-F9F6-43F3-97EB-32DE619A0EEC}" type="slidenum">
              <a:rPr lang="fr-CA" smtClean="0"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938037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CA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C8FE120-BF33-4853-A3FC-E0FD6DBD63C4}" type="datetimeFigureOut">
              <a:rPr lang="fr-CA" smtClean="0"/>
              <a:t>2024-07-22</a:t>
            </a:fld>
            <a:endParaRPr lang="fr-CA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fr-CA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0FEC0-F9F6-43F3-97EB-32DE619A0EEC}" type="slidenum">
              <a:rPr lang="fr-CA" smtClean="0"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469840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0C8FE120-BF33-4853-A3FC-E0FD6DBD63C4}" type="datetimeFigureOut">
              <a:rPr lang="fr-CA" smtClean="0"/>
              <a:t>2024-07-22</a:t>
            </a:fld>
            <a:endParaRPr lang="fr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fr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D390FEC0-F9F6-43F3-97EB-32DE619A0EEC}" type="slidenum">
              <a:rPr lang="fr-CA" smtClean="0"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703488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5FA21C72-692C-49FD-9EB4-DDDDDEBD4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75405" y="950977"/>
            <a:ext cx="9041190" cy="4956047"/>
          </a:xfrm>
          <a:prstGeom prst="rect">
            <a:avLst/>
          </a:prstGeom>
          <a:solidFill>
            <a:srgbClr val="FFFFFF"/>
          </a:solidFill>
          <a:ln w="31750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Espace réservé du contenu 6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666" r="3667"/>
          <a:stretch/>
        </p:blipFill>
        <p:spPr>
          <a:xfrm>
            <a:off x="2487493" y="1271016"/>
            <a:ext cx="7672859" cy="4315968"/>
          </a:xfrm>
          <a:prstGeom prst="rect">
            <a:avLst/>
          </a:prstGeom>
        </p:spPr>
      </p:pic>
      <p:sp>
        <p:nvSpPr>
          <p:cNvPr id="19" name="Oval 18">
            <a:extLst>
              <a:ext uri="{FF2B5EF4-FFF2-40B4-BE49-F238E27FC236}">
                <a16:creationId xmlns:a16="http://schemas.microsoft.com/office/drawing/2014/main" id="{FBAF941A-6830-47A3-B63C-7C7B66AEA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380" y="624518"/>
            <a:ext cx="2157984" cy="2157984"/>
          </a:xfrm>
          <a:prstGeom prst="ellipse">
            <a:avLst/>
          </a:prstGeom>
          <a:solidFill>
            <a:srgbClr val="404040"/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16003" y="789110"/>
            <a:ext cx="2390738" cy="1828800"/>
          </a:xfrm>
          <a:prstGeom prst="ellipse">
            <a:avLst/>
          </a:prstGeom>
          <a:noFill/>
          <a:ln>
            <a:solidFill>
              <a:srgbClr val="FFFFFF"/>
            </a:solidFill>
          </a:ln>
        </p:spPr>
        <p:txBody>
          <a:bodyPr vert="horz" lIns="182880" tIns="182880" rIns="182880" bIns="182880" rtlCol="0" anchor="ctr" anchorCtr="1">
            <a:noAutofit/>
          </a:bodyPr>
          <a:lstStyle/>
          <a:p>
            <a:pPr algn="l"/>
            <a:r>
              <a:rPr lang="en-US" sz="1800" dirty="0">
                <a:solidFill>
                  <a:srgbClr val="FFFFFF"/>
                </a:solidFill>
              </a:rPr>
              <a:t>LA GÊNE SOCIALE</a:t>
            </a:r>
          </a:p>
        </p:txBody>
      </p:sp>
    </p:spTree>
    <p:extLst>
      <p:ext uri="{BB962C8B-B14F-4D97-AF65-F5344CB8AC3E}">
        <p14:creationId xmlns:p14="http://schemas.microsoft.com/office/powerpoint/2010/main" val="40964002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175E5A-9F56-6746-8B1A-29096D556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524656"/>
            <a:ext cx="7729728" cy="809469"/>
          </a:xfrm>
        </p:spPr>
        <p:txBody>
          <a:bodyPr>
            <a:normAutofit/>
          </a:bodyPr>
          <a:lstStyle/>
          <a:p>
            <a:r>
              <a:rPr lang="fr-FR" dirty="0"/>
              <a:t>Que faire?</a:t>
            </a:r>
          </a:p>
        </p:txBody>
      </p:sp>
      <p:graphicFrame>
        <p:nvGraphicFramePr>
          <p:cNvPr id="19" name="Espace réservé du contenu 2">
            <a:extLst>
              <a:ext uri="{FF2B5EF4-FFF2-40B4-BE49-F238E27FC236}">
                <a16:creationId xmlns:a16="http://schemas.microsoft.com/office/drawing/2014/main" id="{A33DEC54-C077-4B2C-83DC-67B7C8756B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0005305"/>
              </p:ext>
            </p:extLst>
          </p:nvPr>
        </p:nvGraphicFramePr>
        <p:xfrm>
          <a:off x="965201" y="1873770"/>
          <a:ext cx="10261600" cy="44595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37825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10746" y="923144"/>
            <a:ext cx="10478096" cy="1293028"/>
          </a:xfrm>
        </p:spPr>
        <p:txBody>
          <a:bodyPr>
            <a:normAutofit fontScale="90000"/>
          </a:bodyPr>
          <a:lstStyle/>
          <a:p>
            <a:r>
              <a:rPr lang="fr-CA" dirty="0"/>
              <a:t>Voici quelques facteurs qui influencent notre </a:t>
            </a:r>
            <a:r>
              <a:rPr lang="fr-CA"/>
              <a:t>gêne sociale</a:t>
            </a:r>
            <a:br>
              <a:rPr lang="fr-CA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0745" y="2454442"/>
            <a:ext cx="10478095" cy="40586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 dirty="0"/>
              <a:t> </a:t>
            </a:r>
            <a:endParaRPr lang="fr-CA" b="1" dirty="0"/>
          </a:p>
          <a:p>
            <a:pPr algn="just"/>
            <a:r>
              <a:rPr lang="fr-CA" sz="2400" b="1" dirty="0"/>
              <a:t>Le jugement d’autrui </a:t>
            </a:r>
          </a:p>
          <a:p>
            <a:pPr marL="0" indent="0" algn="just">
              <a:buNone/>
            </a:pPr>
            <a:r>
              <a:rPr lang="fr-CA" sz="2400" dirty="0"/>
              <a:t>Plus nous nous sentons exposés au jugement d’autrui, plus notre anxiété augmente (et très souvent la qualité de notre communication en souffre et même parfois la quantité). Par exemple:</a:t>
            </a:r>
          </a:p>
          <a:p>
            <a:pPr algn="just"/>
            <a:r>
              <a:rPr lang="fr-CA" sz="2400" b="1" dirty="0"/>
              <a:t>Une position d’infériorité</a:t>
            </a:r>
          </a:p>
          <a:p>
            <a:pPr marL="0" indent="0" algn="just">
              <a:buNone/>
            </a:pPr>
            <a:r>
              <a:rPr lang="fr-CA" sz="2400" dirty="0"/>
              <a:t>Si nous pensons que la personne à qui l’on parle est supérieure à nous (peu importe sur quel sujet et même si ce n’est pas nécessairement vrai, c’est ici notre perception) plus l’appréhension s’accroit. Par exemple: </a:t>
            </a:r>
          </a:p>
          <a:p>
            <a:endParaRPr lang="fr-CA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36545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66274" y="1117972"/>
            <a:ext cx="10668000" cy="1035439"/>
          </a:xfrm>
        </p:spPr>
        <p:txBody>
          <a:bodyPr>
            <a:normAutofit fontScale="90000"/>
          </a:bodyPr>
          <a:lstStyle/>
          <a:p>
            <a:r>
              <a:rPr lang="fr-CA" dirty="0"/>
              <a:t>Voici quelques facteurs qui influencent notre gêne sociale (suite)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66273" y="2614862"/>
            <a:ext cx="10667999" cy="3125165"/>
          </a:xfrm>
        </p:spPr>
        <p:txBody>
          <a:bodyPr>
            <a:normAutofit lnSpcReduction="10000"/>
          </a:bodyPr>
          <a:lstStyle/>
          <a:p>
            <a:pPr algn="just"/>
            <a:r>
              <a:rPr lang="fr-CA" sz="2600" b="1" dirty="0"/>
              <a:t>La visibilité</a:t>
            </a:r>
          </a:p>
          <a:p>
            <a:pPr marL="0" indent="0" algn="just">
              <a:buNone/>
            </a:pPr>
            <a:r>
              <a:rPr lang="fr-CA" sz="2400" dirty="0"/>
              <a:t>Pour plusieurs prendre la parole devant un groupe est anxiogène et plus le groupe est grand plus cela est difficile. Par exemple:</a:t>
            </a:r>
          </a:p>
          <a:p>
            <a:pPr marL="0" indent="0" algn="just">
              <a:buNone/>
            </a:pPr>
            <a:endParaRPr lang="fr-CA" sz="2400" dirty="0"/>
          </a:p>
          <a:p>
            <a:pPr algn="just"/>
            <a:r>
              <a:rPr lang="fr-CA" sz="2600" b="1" dirty="0"/>
              <a:t>L’imprévisibilité</a:t>
            </a:r>
          </a:p>
          <a:p>
            <a:pPr marL="0" indent="0" algn="just">
              <a:buNone/>
            </a:pPr>
            <a:r>
              <a:rPr lang="fr-CA" sz="2400" dirty="0"/>
              <a:t>Plus la situation est imprévisible, plus le degré d’appréhension augmente, car on ne se sait pas à quoi s’attendre. Par exemple: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4140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1895" y="1117972"/>
            <a:ext cx="10812379" cy="1035439"/>
          </a:xfrm>
        </p:spPr>
        <p:txBody>
          <a:bodyPr>
            <a:normAutofit fontScale="90000"/>
          </a:bodyPr>
          <a:lstStyle/>
          <a:p>
            <a:r>
              <a:rPr lang="fr-CA" dirty="0"/>
              <a:t>Voici quelques facteurs qui influencent notre gêne sociale (suite)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21895" y="2662988"/>
            <a:ext cx="10812379" cy="3688116"/>
          </a:xfrm>
        </p:spPr>
        <p:txBody>
          <a:bodyPr>
            <a:normAutofit fontScale="92500" lnSpcReduction="10000"/>
          </a:bodyPr>
          <a:lstStyle/>
          <a:p>
            <a:r>
              <a:rPr lang="fr-CA" sz="2600" b="1" dirty="0"/>
              <a:t>Les dissemblances</a:t>
            </a:r>
          </a:p>
          <a:p>
            <a:pPr marL="0" indent="0">
              <a:buNone/>
            </a:pPr>
            <a:r>
              <a:rPr lang="fr-CA" sz="2600" dirty="0"/>
              <a:t>N’avoir rien en commun avec nos interlocuteurs. Par exemple:</a:t>
            </a:r>
          </a:p>
          <a:p>
            <a:pPr marL="0" indent="0">
              <a:buNone/>
            </a:pPr>
            <a:endParaRPr lang="fr-CA" sz="2800" b="1" dirty="0"/>
          </a:p>
          <a:p>
            <a:r>
              <a:rPr lang="fr-CA" sz="2600" b="1" dirty="0"/>
              <a:t>Les réussites et les échecs antérieurs</a:t>
            </a:r>
          </a:p>
          <a:p>
            <a:pPr marL="0" indent="0">
              <a:buNone/>
            </a:pPr>
            <a:r>
              <a:rPr lang="fr-CA" sz="2600" dirty="0"/>
              <a:t>Nous  réagissons souvent en fonction de nos expériences passées. Par exemple:</a:t>
            </a:r>
          </a:p>
          <a:p>
            <a:pPr marL="0" indent="0">
              <a:buNone/>
            </a:pPr>
            <a:endParaRPr lang="fr-CA" sz="2800" b="1" dirty="0"/>
          </a:p>
          <a:p>
            <a:r>
              <a:rPr lang="fr-CA" sz="2600" b="1" dirty="0"/>
              <a:t>L’inexpérience et le manque de pratique</a:t>
            </a:r>
          </a:p>
          <a:p>
            <a:pPr marL="0" indent="0">
              <a:buNone/>
            </a:pPr>
            <a:r>
              <a:rPr lang="fr-CA" sz="2600" dirty="0"/>
              <a:t>Dans ce cas, il est normal de ressentir une certaine appréhension. Par exemple:</a:t>
            </a:r>
          </a:p>
          <a:p>
            <a:pPr marL="0" indent="0">
              <a:buNone/>
            </a:pPr>
            <a:endParaRPr lang="fr-CA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58550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fr-FR" sz="3000" b="1" dirty="0">
                <a:solidFill>
                  <a:srgbClr val="FFFFFF"/>
                </a:solidFill>
              </a:rPr>
              <a:t>la gêne sociale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591694" y="1402080"/>
            <a:ext cx="6016725" cy="405384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fr-FR" sz="4000" dirty="0"/>
              <a:t>Tout commence par l’observation de soi </a:t>
            </a:r>
            <a:r>
              <a:rPr lang="fr-FR" sz="1000" dirty="0"/>
              <a:t>(p.20)</a:t>
            </a:r>
          </a:p>
        </p:txBody>
      </p:sp>
    </p:spTree>
    <p:extLst>
      <p:ext uri="{BB962C8B-B14F-4D97-AF65-F5344CB8AC3E}">
        <p14:creationId xmlns:p14="http://schemas.microsoft.com/office/powerpoint/2010/main" val="589449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fr-FR" sz="3200" b="1" dirty="0">
                <a:solidFill>
                  <a:schemeClr val="bg1"/>
                </a:solidFill>
              </a:rPr>
              <a:t>gérer sa gêne sociale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232805" y="1251283"/>
            <a:ext cx="6782732" cy="4636169"/>
          </a:xfrm>
        </p:spPr>
        <p:txBody>
          <a:bodyPr anchor="ctr">
            <a:normAutofit/>
          </a:bodyPr>
          <a:lstStyle/>
          <a:p>
            <a:r>
              <a:rPr lang="fr-CA" sz="2400" b="1" dirty="0"/>
              <a:t>La désensibilisation systématique</a:t>
            </a:r>
          </a:p>
          <a:p>
            <a:pPr marL="0" indent="0">
              <a:buNone/>
            </a:pPr>
            <a:endParaRPr lang="fr-CA" sz="2400" b="1" dirty="0"/>
          </a:p>
          <a:p>
            <a:pPr marL="0" indent="0">
              <a:buNone/>
            </a:pPr>
            <a:r>
              <a:rPr lang="fr-CA" sz="2400" dirty="0"/>
              <a:t>Technique visant à faire disparaitre progressivement la réaction de peur associée à un objet ou une situation.</a:t>
            </a:r>
          </a:p>
          <a:p>
            <a:pPr marL="0" indent="0">
              <a:buNone/>
            </a:pPr>
            <a:r>
              <a:rPr lang="fr-CA" sz="2400" dirty="0"/>
              <a:t>S’utilise beaucoup pour toutes les sortes de phobies, peut donc être utilisée pour la gêne sociale.</a:t>
            </a:r>
          </a:p>
          <a:p>
            <a:pPr marL="0" indent="0">
              <a:buNone/>
            </a:pPr>
            <a:endParaRPr lang="fr-CA" sz="2400" dirty="0"/>
          </a:p>
          <a:p>
            <a:pPr lvl="1"/>
            <a:r>
              <a:rPr lang="fr-CA" sz="2200" dirty="0"/>
              <a:t>Par exemple: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8889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fr-FR" sz="3200" b="1" dirty="0">
                <a:solidFill>
                  <a:schemeClr val="bg1"/>
                </a:solidFill>
              </a:rPr>
              <a:t>gérer sa gêne sociale </a:t>
            </a:r>
            <a:endParaRPr lang="fr-FR" sz="3200" dirty="0">
              <a:solidFill>
                <a:srgbClr val="FFFFFF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232805" y="1443034"/>
            <a:ext cx="6493974" cy="4012885"/>
          </a:xfrm>
        </p:spPr>
        <p:txBody>
          <a:bodyPr anchor="ctr">
            <a:normAutofit/>
          </a:bodyPr>
          <a:lstStyle/>
          <a:p>
            <a:endParaRPr lang="fr-CA" b="1" dirty="0"/>
          </a:p>
          <a:p>
            <a:r>
              <a:rPr lang="fr-CA" sz="2400" b="1" dirty="0"/>
              <a:t>Le développement de la compétence interpersonnelle</a:t>
            </a:r>
          </a:p>
          <a:p>
            <a:pPr marL="0" indent="0">
              <a:buNone/>
            </a:pPr>
            <a:endParaRPr lang="fr-CA" sz="2400" b="1" dirty="0"/>
          </a:p>
          <a:p>
            <a:pPr marL="0" indent="0">
              <a:buNone/>
            </a:pPr>
            <a:r>
              <a:rPr lang="fr-CA" sz="2400" dirty="0"/>
              <a:t>Aptitude à comprendre la communication interpersonnelle et à utiliser cette connaissance pour mieux communiquer.</a:t>
            </a:r>
          </a:p>
          <a:p>
            <a:pPr lvl="2"/>
            <a:r>
              <a:rPr lang="fr-CA" sz="2200" dirty="0"/>
              <a:t>Par exemple: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40842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fr-FR" sz="3200" b="1" dirty="0">
                <a:solidFill>
                  <a:srgbClr val="FFFFFF"/>
                </a:solidFill>
              </a:rPr>
              <a:t>gérer sa gêne sociale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251541" y="0"/>
            <a:ext cx="6940458" cy="60799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fr-CA" dirty="0"/>
          </a:p>
          <a:p>
            <a:r>
              <a:rPr lang="fr-CA" sz="2400" b="1" dirty="0"/>
              <a:t>La restructuration cognitive</a:t>
            </a:r>
          </a:p>
          <a:p>
            <a:pPr marL="0" indent="0">
              <a:buNone/>
            </a:pPr>
            <a:r>
              <a:rPr lang="fr-CA" sz="2400" dirty="0"/>
              <a:t>Approche visant à modifier les pensées irréalistes/irrationnelles par d’autres. 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endParaRPr lang="fr-CA" dirty="0"/>
          </a:p>
        </p:txBody>
      </p:sp>
      <p:graphicFrame>
        <p:nvGraphicFramePr>
          <p:cNvPr id="4" name="Tableau 5">
            <a:extLst>
              <a:ext uri="{FF2B5EF4-FFF2-40B4-BE49-F238E27FC236}">
                <a16:creationId xmlns:a16="http://schemas.microsoft.com/office/drawing/2014/main" id="{C73DFFCC-5463-3447-A523-CE820E0231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274179"/>
              </p:ext>
            </p:extLst>
          </p:nvPr>
        </p:nvGraphicFramePr>
        <p:xfrm>
          <a:off x="5094514" y="3962401"/>
          <a:ext cx="6202377" cy="216804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07977">
                  <a:extLst>
                    <a:ext uri="{9D8B030D-6E8A-4147-A177-3AD203B41FA5}">
                      <a16:colId xmlns:a16="http://schemas.microsoft.com/office/drawing/2014/main" val="1916313388"/>
                    </a:ext>
                  </a:extLst>
                </a:gridCol>
                <a:gridCol w="3094400">
                  <a:extLst>
                    <a:ext uri="{9D8B030D-6E8A-4147-A177-3AD203B41FA5}">
                      <a16:colId xmlns:a16="http://schemas.microsoft.com/office/drawing/2014/main" val="2820750703"/>
                    </a:ext>
                  </a:extLst>
                </a:gridCol>
              </a:tblGrid>
              <a:tr h="857401">
                <a:tc>
                  <a:txBody>
                    <a:bodyPr/>
                    <a:lstStyle/>
                    <a:p>
                      <a:r>
                        <a:rPr lang="fr-FR" sz="2800" dirty="0">
                          <a:solidFill>
                            <a:schemeClr val="tx1"/>
                          </a:solidFill>
                        </a:rPr>
                        <a:t>Pensée irréaliste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>
                          <a:solidFill>
                            <a:schemeClr val="tx1"/>
                          </a:solidFill>
                        </a:rPr>
                        <a:t>Pensée réaliste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4069018"/>
                  </a:ext>
                </a:extLst>
              </a:tr>
              <a:tr h="1117173">
                <a:tc>
                  <a:txBody>
                    <a:bodyPr/>
                    <a:lstStyle/>
                    <a:p>
                      <a:r>
                        <a:rPr lang="fr-FR" sz="2000" dirty="0"/>
                        <a:t>Je veux que tout le monde m’aime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Je voudrais que tout le monde m’aime, mais je n’en mourrais pas si cela n’arrive pas!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6947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2981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8">
            <a:extLst>
              <a:ext uri="{FF2B5EF4-FFF2-40B4-BE49-F238E27FC236}">
                <a16:creationId xmlns:a16="http://schemas.microsoft.com/office/drawing/2014/main" id="{419501C6-F015-4273-AF88-E0F6C8538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A677DB7-5829-45BD-9754-5EC484CC42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65429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A7636D1-237F-0245-8E1F-0642BAD8F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404872"/>
            <a:ext cx="3044950" cy="1627792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dirty="0"/>
              <a:t>Petite </a:t>
            </a:r>
            <a:r>
              <a:rPr lang="en-US" dirty="0" err="1"/>
              <a:t>réflexion</a:t>
            </a:r>
            <a:endParaRPr lang="en-US" dirty="0"/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64E7040F-424D-4649-9F76-62A376CF23C8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11946" y="640080"/>
            <a:ext cx="4622404" cy="52631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92759489"/>
      </p:ext>
    </p:extLst>
  </p:cSld>
  <p:clrMapOvr>
    <a:masterClrMapping/>
  </p:clrMapOvr>
</p:sld>
</file>

<file path=ppt/theme/theme1.xml><?xml version="1.0" encoding="utf-8"?>
<a:theme xmlns:a="http://schemas.openxmlformats.org/drawingml/2006/main" name="Colis">
  <a:themeElements>
    <a:clrScheme name="Colis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Colis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olis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404</Words>
  <Application>Microsoft Office PowerPoint</Application>
  <PresentationFormat>Grand écran</PresentationFormat>
  <Paragraphs>50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Colis</vt:lpstr>
      <vt:lpstr>LA GÊNE SOCIALE</vt:lpstr>
      <vt:lpstr>Voici quelques facteurs qui influencent notre gêne sociale </vt:lpstr>
      <vt:lpstr>Voici quelques facteurs qui influencent notre gêne sociale (suite)</vt:lpstr>
      <vt:lpstr>Voici quelques facteurs qui influencent notre gêne sociale (suite)</vt:lpstr>
      <vt:lpstr>la gêne sociale </vt:lpstr>
      <vt:lpstr>gérer sa gêne sociale </vt:lpstr>
      <vt:lpstr>gérer sa gêne sociale </vt:lpstr>
      <vt:lpstr>gérer sa gêne sociale </vt:lpstr>
      <vt:lpstr>Petite réflexion</vt:lpstr>
      <vt:lpstr>Que faire?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L’ANXIÉTÉ SOCIALE</dc:title>
  <dc:creator>Chantal Defoy</dc:creator>
  <cp:lastModifiedBy>Fannie Harvey</cp:lastModifiedBy>
  <cp:revision>3</cp:revision>
  <dcterms:created xsi:type="dcterms:W3CDTF">2020-08-25T20:56:13Z</dcterms:created>
  <dcterms:modified xsi:type="dcterms:W3CDTF">2024-07-22T16:51:52Z</dcterms:modified>
</cp:coreProperties>
</file>