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62" r:id="rId4"/>
    <p:sldId id="265" r:id="rId5"/>
    <p:sldId id="266" r:id="rId6"/>
    <p:sldId id="267" r:id="rId7"/>
    <p:sldId id="260" r:id="rId8"/>
    <p:sldId id="268" r:id="rId9"/>
    <p:sldId id="261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658718-7C93-AD41-9D5E-6F3D93B40DB3}" v="16" dt="2023-09-13T18:20:04.4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7" autoAdjust="0"/>
    <p:restoredTop sz="96327"/>
  </p:normalViewPr>
  <p:slideViewPr>
    <p:cSldViewPr snapToGrid="0">
      <p:cViewPr varScale="1">
        <p:scale>
          <a:sx n="78" d="100"/>
          <a:sy n="78" d="100"/>
        </p:scale>
        <p:origin x="126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22F66-727D-4150-ADA5-49CF3A0F6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9829800" cy="2387600"/>
          </a:xfrm>
        </p:spPr>
        <p:txBody>
          <a:bodyPr anchor="b">
            <a:normAutofit/>
          </a:bodyPr>
          <a:lstStyle>
            <a:lvl1pPr algn="l"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D9A1FE-C39F-4D7C-B93D-F8C203A1D6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9829800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08AAC-7D41-4304-8D59-EF34B23268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136525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9549D6DC-E1CB-4874-BF52-C3407230D20E}" type="datetime1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4D078-DE22-4F23-8B48-21FB1415C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4C1F5-608B-4335-9F2A-17F63D5FA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563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9F2C5-A3FC-44EF-BA15-CEC83C83D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5040D3-67DB-455C-AD79-49E185DB63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2B07A-258E-42DD-9A68-2C76F7D54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01D81-C4B9-4A87-89A7-22E29E6C9200}" type="datetime1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1E9BC-3BB8-40CD-9294-59A2E59E1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3979D-5589-4770-9D29-046F2B506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286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6693CD-CB65-4F37-A6DA-F300B93C14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731520"/>
            <a:ext cx="2628900" cy="53780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48D117-7AE6-4831-9867-5145F64A0C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731520"/>
            <a:ext cx="7734300" cy="53780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88CF8-397F-485E-8081-AFA4DADD4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07718-69F7-427E-95A3-C1246AF46913}" type="datetime1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E4773-4660-4F21-83CF-1A449395B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59537-EB47-40FA-893E-785D6FE00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945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7B4A7-C566-48F4-B4B8-3A5E7B6C5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B93F5-BC8B-452C-ACE2-C7E01D1B8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A49B3-A57D-46C5-8462-0C52509F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13E51-B7F7-4C24-B8E3-5471755DC0E0}" type="datetime1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8C810-EAF4-4D86-84DD-2E574122D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7E738-8574-490B-974B-9AD3B2AAE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75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9764E-4B3D-4B6A-A210-B50E4F60E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30AEC2-B6E6-4C09-A16F-5E2A1C9A0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37CAB-B545-4E42-BB5A-F1DAA9335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1A59F-D956-4598-A3C1-AE72A5387751}" type="datetime1">
              <a:rPr lang="en-US" smtClean="0"/>
              <a:t>7/22/2024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D720B-7E58-43F4-9659-ADB2403A5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5F53F-2FA5-4B5C-A151-F07BBC002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959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473D3-0F03-4BF4-831F-34E80BAC5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09409-59F2-486F-A6D0-FAEE8FFF25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95847"/>
            <a:ext cx="5181600" cy="3981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087241-B390-47A6-8070-C3D4652F8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95847"/>
            <a:ext cx="5181600" cy="3981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80B360-2ACA-4B93-9439-591B6D3FB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BBD69-7BD3-4731-8064-242619E92CBE}" type="datetime1">
              <a:rPr lang="en-US" smtClean="0"/>
              <a:t>7/22/2024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4A73E2-CF78-404C-A86F-E70A284AE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8F42A-11E1-42A0-8ECF-A5BBA3B8C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139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ECA31-EE14-41DD-9914-DA7138220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3152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B22AB6-1657-4AE2-8607-2C77A25D7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149131"/>
            <a:ext cx="5157787" cy="693696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AA6DC0-D4D5-4164-A3FD-6BB5CBB2B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10625"/>
            <a:ext cx="5157787" cy="310056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9B35F8-95F3-43D1-8917-5836BAA904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149131"/>
            <a:ext cx="5183188" cy="693696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B639E7-F4A3-4ADE-B290-0A4F9761B9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10625"/>
            <a:ext cx="5183188" cy="310056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6F296B-429F-4DFC-ABC3-0A078EA99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77D9-239F-488B-9358-023C46BC7084}" type="datetime1">
              <a:rPr lang="en-US" smtClean="0"/>
              <a:t>7/22/2024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7103B9-D521-4910-AC15-F12F25CB9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73A6D9-123D-492C-B5CE-294EF2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07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92A22-4B4D-4F58-9783-A0469DA4D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152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5EE610-5457-4E8C-B568-B8D560773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61C24-7140-4FDE-92F3-654C6E2D3C1C}" type="datetime1">
              <a:rPr lang="en-US" smtClean="0"/>
              <a:t>7/22/2024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BA57BB-288A-4A30-A4EC-FF0537BC2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14C89-B968-4A85-A035-E2997A5F8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041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7A339C-4093-4B40-8C90-52F005CA9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D6ACF-ECB9-4B5F-A429-08B8AC75E8EF}" type="datetime1">
              <a:rPr lang="en-US" smtClean="0"/>
              <a:t>7/22/2024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A33F04-8E0A-4165-930C-527D781A7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2F57B-BEB6-4973-A362-38F638E0D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149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FAC90-C2CA-44DD-8EF8-20BDD6724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31520"/>
            <a:ext cx="3932237" cy="2346326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915FB-D5F4-4CAD-AE70-3644E8180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731521"/>
            <a:ext cx="6172200" cy="512953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374DA3-3BAC-4045-825F-B3C27B897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429000"/>
            <a:ext cx="3932237" cy="24399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A0D65-0423-4E45-947A-E08C8569F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B429B-EE2A-486A-BDB9-0C848B4FAFDD}" type="datetime1">
              <a:rPr lang="en-US" smtClean="0"/>
              <a:t>7/22/2024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E6FBD0-E49F-4DE6-9264-CEDB9BAA0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16B246-A768-4B2D-96C6-9F4178526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232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B0C8-915E-4BF2-976E-B8D7EDC59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31520"/>
            <a:ext cx="3932237" cy="2341564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0714E6-8E50-4B50-A2E0-F9D20155EB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7257"/>
            <a:ext cx="6172200" cy="517379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D67A6C-5CA5-4EF0-B1C4-ED85FF255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429000"/>
            <a:ext cx="3932237" cy="243998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76474-31D4-4567-B4EC-B6AF24488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5FE4A-CB8D-40AB-BFFC-AAF37EA071CB}" type="datetime1">
              <a:rPr lang="en-US" smtClean="0"/>
              <a:t>7/22/2024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02DE0-33F5-4372-8EB5-F5746D344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5C2EF-849D-4B2C-8ED6-D26553657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654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293296F-4C3A-4530-98F5-F83646ACE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189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914D2BD-3C47-433D-81FE-DC6C39595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3DD55E4-EA4F-4874-8B5B-6E0EAF4BBFC4}"/>
                </a:ext>
              </a:extLst>
            </p:cNvPr>
            <p:cNvCxnSpPr>
              <a:cxnSpLocks/>
            </p:cNvCxnSpPr>
            <p:nvPr/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2950BAF-7673-4138-AEA2-DE7D368CC357}"/>
                </a:ext>
              </a:extLst>
            </p:cNvPr>
            <p:cNvCxnSpPr>
              <a:cxnSpLocks/>
            </p:cNvCxnSpPr>
            <p:nvPr/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6BE3E2B5-EA1C-415A-941A-843C7EA148E1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87FA3A6-E398-4576-B6B8-3328028D84B2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Graphic 33">
              <a:extLst>
                <a:ext uri="{FF2B5EF4-FFF2-40B4-BE49-F238E27FC236}">
                  <a16:creationId xmlns:a16="http://schemas.microsoft.com/office/drawing/2014/main" id="{EFB597D7-65E0-476A-B9EB-3AA6ED33884C}"/>
                </a:ext>
              </a:extLst>
            </p:cNvPr>
            <p:cNvSpPr/>
            <p:nvPr/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Graphic 33">
              <a:extLst>
                <a:ext uri="{FF2B5EF4-FFF2-40B4-BE49-F238E27FC236}">
                  <a16:creationId xmlns:a16="http://schemas.microsoft.com/office/drawing/2014/main" id="{11AA060A-BE0E-4687-8F9E-0E2955D9796D}"/>
                </a:ext>
              </a:extLst>
            </p:cNvPr>
            <p:cNvSpPr/>
            <p:nvPr/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78318D-FE3E-41D7-9A8C-2065A2C46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732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06718-79E7-4159-A003-F86FE7B3D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89408"/>
            <a:ext cx="10515600" cy="38217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F99FF-FFE2-431D-A0C8-A46C21712A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1365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15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C0517C94-3B1E-4991-BED3-41F8B0158A00}" type="datetime1">
              <a:rPr lang="en-US" smtClean="0"/>
              <a:t>7/22/2024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3547E-668D-4191-847C-7424F75496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345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15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B6E6E-8527-4F63-A0C7-84CD44A2B0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3467" y="3246434"/>
            <a:ext cx="628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all" spc="15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273BAE12-D270-459D-897B-6833652BB167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20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>
              <a:lumMod val="60000"/>
              <a:lumOff val="4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8">
            <a:extLst>
              <a:ext uri="{FF2B5EF4-FFF2-40B4-BE49-F238E27FC236}">
                <a16:creationId xmlns:a16="http://schemas.microsoft.com/office/drawing/2014/main" id="{A38827F1-3359-44F6-9009-43AE2B17F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"/>
            <a:ext cx="12192001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0">
            <a:extLst>
              <a:ext uri="{FF2B5EF4-FFF2-40B4-BE49-F238E27FC236}">
                <a16:creationId xmlns:a16="http://schemas.microsoft.com/office/drawing/2014/main" id="{17AFAD67-5350-4773-886F-D6DD7E66D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7346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3" descr="Isolated twigs and flowers on a white surface">
            <a:extLst>
              <a:ext uri="{FF2B5EF4-FFF2-40B4-BE49-F238E27FC236}">
                <a16:creationId xmlns:a16="http://schemas.microsoft.com/office/drawing/2014/main" id="{6A8604C0-2AF0-4298-96B2-8A7604B0297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9159" r="-2" b="-2"/>
          <a:stretch/>
        </p:blipFill>
        <p:spPr>
          <a:xfrm>
            <a:off x="20" y="-185738"/>
            <a:ext cx="12189789" cy="6873457"/>
          </a:xfrm>
          <a:prstGeom prst="rect">
            <a:avLst/>
          </a:prstGeom>
          <a:ln w="12700">
            <a:noFill/>
          </a:ln>
        </p:spPr>
      </p:pic>
      <p:grpSp>
        <p:nvGrpSpPr>
          <p:cNvPr id="23" name="Group 12">
            <a:extLst>
              <a:ext uri="{FF2B5EF4-FFF2-40B4-BE49-F238E27FC236}">
                <a16:creationId xmlns:a16="http://schemas.microsoft.com/office/drawing/2014/main" id="{3914D2BD-3C47-433D-81FE-DC6C39595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"/>
            <a:ext cx="12192000" cy="6857996"/>
            <a:chOff x="572" y="-1"/>
            <a:chExt cx="12192000" cy="6857996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3DD55E4-EA4F-4874-8B5B-6E0EAF4BBF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14">
              <a:extLst>
                <a:ext uri="{FF2B5EF4-FFF2-40B4-BE49-F238E27FC236}">
                  <a16:creationId xmlns:a16="http://schemas.microsoft.com/office/drawing/2014/main" id="{32950BAF-7673-4138-AEA2-DE7D368CC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BE3E2B5-EA1C-415A-941A-843C7EA14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87FA3A6-E398-4576-B6B8-3328028D84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Graphic 33">
              <a:extLst>
                <a:ext uri="{FF2B5EF4-FFF2-40B4-BE49-F238E27FC236}">
                  <a16:creationId xmlns:a16="http://schemas.microsoft.com/office/drawing/2014/main" id="{EFB597D7-65E0-476A-B9EB-3AA6ED338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19" name="Graphic 33">
              <a:extLst>
                <a:ext uri="{FF2B5EF4-FFF2-40B4-BE49-F238E27FC236}">
                  <a16:creationId xmlns:a16="http://schemas.microsoft.com/office/drawing/2014/main" id="{11AA060A-BE0E-4687-8F9E-0E2955D979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0DD8CEF8-B8D9-C5C0-0A8A-B554A938BB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3429000"/>
            <a:ext cx="7151357" cy="2387600"/>
          </a:xfrm>
        </p:spPr>
        <p:txBody>
          <a:bodyPr anchor="t">
            <a:normAutofit/>
          </a:bodyPr>
          <a:lstStyle/>
          <a:p>
            <a:endParaRPr lang="fr-CA" dirty="0">
              <a:solidFill>
                <a:srgbClr val="FFFFFF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0D8DC4D-E68E-4C5B-672D-8B5674D16C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1040986"/>
            <a:ext cx="7151357" cy="2272483"/>
          </a:xfrm>
        </p:spPr>
        <p:txBody>
          <a:bodyPr anchor="b">
            <a:normAutofit/>
          </a:bodyPr>
          <a:lstStyle/>
          <a:p>
            <a:pPr algn="ctr"/>
            <a:r>
              <a:rPr lang="fr-CA" sz="6000" b="1" dirty="0">
                <a:solidFill>
                  <a:srgbClr val="FFFFFF"/>
                </a:solidFill>
              </a:rPr>
              <a:t>La perception</a:t>
            </a:r>
          </a:p>
        </p:txBody>
      </p:sp>
    </p:spTree>
    <p:extLst>
      <p:ext uri="{BB962C8B-B14F-4D97-AF65-F5344CB8AC3E}">
        <p14:creationId xmlns:p14="http://schemas.microsoft.com/office/powerpoint/2010/main" val="34330259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E2748806-3AF5-4078-830A-C1F26BF1B2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22" name="Picture 3" descr="Isolated twigs and flowers on a white surface">
            <a:extLst>
              <a:ext uri="{FF2B5EF4-FFF2-40B4-BE49-F238E27FC236}">
                <a16:creationId xmlns:a16="http://schemas.microsoft.com/office/drawing/2014/main" id="{6A8604C0-2AF0-4298-96B2-8A7604B0297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19335" r="-1" b="-1"/>
          <a:stretch/>
        </p:blipFill>
        <p:spPr>
          <a:xfrm>
            <a:off x="1524" y="10"/>
            <a:ext cx="12188952" cy="6857990"/>
          </a:xfrm>
          <a:prstGeom prst="rect">
            <a:avLst/>
          </a:prstGeom>
        </p:spPr>
      </p:pic>
      <p:sp>
        <p:nvSpPr>
          <p:cNvPr id="74" name="Rectangle 73">
            <a:extLst>
              <a:ext uri="{FF2B5EF4-FFF2-40B4-BE49-F238E27FC236}">
                <a16:creationId xmlns:a16="http://schemas.microsoft.com/office/drawing/2014/main" id="{34FBEBF3-C941-4CB0-8AC2-3B50E1371B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89239" y="-389238"/>
            <a:ext cx="6858000" cy="7636476"/>
          </a:xfrm>
          <a:prstGeom prst="rect">
            <a:avLst/>
          </a:prstGeom>
          <a:gradFill>
            <a:gsLst>
              <a:gs pos="100000">
                <a:srgbClr val="000000">
                  <a:alpha val="0"/>
                </a:srgbClr>
              </a:gs>
              <a:gs pos="0">
                <a:schemeClr val="tx1"/>
              </a:gs>
              <a:gs pos="0">
                <a:srgbClr val="000000">
                  <a:alpha val="7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DD8CEF8-B8D9-C5C0-0A8A-B554A938BB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428750"/>
            <a:ext cx="4826498" cy="2300288"/>
          </a:xfrm>
        </p:spPr>
        <p:txBody>
          <a:bodyPr anchor="b">
            <a:normAutofit/>
          </a:bodyPr>
          <a:lstStyle/>
          <a:p>
            <a:r>
              <a:rPr lang="fr-FR" sz="4800" b="1" dirty="0">
                <a:solidFill>
                  <a:srgbClr val="FFFFFF"/>
                </a:solidFill>
                <a:latin typeface="+mn-lt"/>
              </a:rPr>
              <a:t>LE PROCESSUS DE PERCEPTION</a:t>
            </a:r>
            <a:endParaRPr lang="fr-CA" sz="48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0D8DC4D-E68E-4C5B-672D-8B5674D16C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4456143"/>
            <a:ext cx="4826498" cy="1327421"/>
          </a:xfrm>
        </p:spPr>
        <p:txBody>
          <a:bodyPr anchor="t">
            <a:noAutofit/>
          </a:bodyPr>
          <a:lstStyle/>
          <a:p>
            <a:r>
              <a:rPr lang="fr-FR" sz="2800" b="1" dirty="0">
                <a:solidFill>
                  <a:srgbClr val="FFFFFF"/>
                </a:solidFill>
              </a:rPr>
              <a:t>La sélection</a:t>
            </a:r>
            <a:br>
              <a:rPr lang="fr-FR" sz="2800" b="1" dirty="0">
                <a:solidFill>
                  <a:srgbClr val="FFFFFF"/>
                </a:solidFill>
              </a:rPr>
            </a:br>
            <a:r>
              <a:rPr lang="fr-FR" sz="2800" b="1" dirty="0">
                <a:solidFill>
                  <a:srgbClr val="FFFFFF"/>
                </a:solidFill>
              </a:rPr>
              <a:t>L’organisation</a:t>
            </a:r>
            <a:br>
              <a:rPr lang="fr-FR" sz="2800" b="1" dirty="0">
                <a:solidFill>
                  <a:srgbClr val="FFFFFF"/>
                </a:solidFill>
              </a:rPr>
            </a:br>
            <a:r>
              <a:rPr lang="fr-FR" sz="2800" b="1" dirty="0">
                <a:solidFill>
                  <a:srgbClr val="FFFFFF"/>
                </a:solidFill>
              </a:rPr>
              <a:t>L’interprétation/évaluation</a:t>
            </a:r>
            <a:endParaRPr lang="fr-CA" sz="28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319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A38827F1-3359-44F6-9009-43AE2B17F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"/>
            <a:ext cx="12192001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17AFAD67-5350-4773-886F-D6DD7E66D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7346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3" descr="Isolated twigs and flowers on a white surface">
            <a:extLst>
              <a:ext uri="{FF2B5EF4-FFF2-40B4-BE49-F238E27FC236}">
                <a16:creationId xmlns:a16="http://schemas.microsoft.com/office/drawing/2014/main" id="{6A8604C0-2AF0-4298-96B2-8A7604B0297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9335" r="-1" b="-1"/>
          <a:stretch/>
        </p:blipFill>
        <p:spPr>
          <a:xfrm>
            <a:off x="1524" y="10"/>
            <a:ext cx="12188952" cy="6857990"/>
          </a:xfrm>
          <a:prstGeom prst="rect">
            <a:avLst/>
          </a:prstGeom>
          <a:ln w="12700">
            <a:noFill/>
          </a:ln>
        </p:spPr>
      </p:pic>
      <p:grpSp>
        <p:nvGrpSpPr>
          <p:cNvPr id="83" name="Group 82">
            <a:extLst>
              <a:ext uri="{FF2B5EF4-FFF2-40B4-BE49-F238E27FC236}">
                <a16:creationId xmlns:a16="http://schemas.microsoft.com/office/drawing/2014/main" id="{654AC0FE-C43D-49AC-9730-284354DEC8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28366" y="87"/>
            <a:ext cx="10933011" cy="6864297"/>
            <a:chOff x="628366" y="87"/>
            <a:chExt cx="10933011" cy="6864297"/>
          </a:xfrm>
        </p:grpSpPr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246F6FE9-8F24-4E96-8FA6-DABE61A20C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1282750" y="3429044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40C5E755-8FD9-4EBF-978B-015F9339F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6688336" y="3429043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9C7F63B7-3E85-42EC-8447-F6699247EC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28366" y="3413532"/>
              <a:ext cx="2585819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Graphic 11">
              <a:extLst>
                <a:ext uri="{FF2B5EF4-FFF2-40B4-BE49-F238E27FC236}">
                  <a16:creationId xmlns:a16="http://schemas.microsoft.com/office/drawing/2014/main" id="{AFDFA9EA-AAC0-416F-A0E9-ACD410E9DA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22063" y="702002"/>
              <a:ext cx="5759819" cy="6155995"/>
            </a:xfrm>
            <a:custGeom>
              <a:avLst/>
              <a:gdLst>
                <a:gd name="connsiteX0" fmla="*/ 0 w 4320540"/>
                <a:gd name="connsiteY0" fmla="*/ 4617720 h 4617719"/>
                <a:gd name="connsiteX1" fmla="*/ 0 w 4320540"/>
                <a:gd name="connsiteY1" fmla="*/ 4268439 h 4617719"/>
                <a:gd name="connsiteX2" fmla="*/ 0 w 4320540"/>
                <a:gd name="connsiteY2" fmla="*/ 2052352 h 4617719"/>
                <a:gd name="connsiteX3" fmla="*/ 2160270 w 4320540"/>
                <a:gd name="connsiteY3" fmla="*/ 0 h 4617719"/>
                <a:gd name="connsiteX4" fmla="*/ 2160270 w 4320540"/>
                <a:gd name="connsiteY4" fmla="*/ 0 h 4617719"/>
                <a:gd name="connsiteX5" fmla="*/ 4320540 w 4320540"/>
                <a:gd name="connsiteY5" fmla="*/ 2052352 h 4617719"/>
                <a:gd name="connsiteX6" fmla="*/ 4320540 w 4320540"/>
                <a:gd name="connsiteY6" fmla="*/ 2782443 h 4617719"/>
                <a:gd name="connsiteX7" fmla="*/ 4320540 w 4320540"/>
                <a:gd name="connsiteY7" fmla="*/ 4617720 h 4617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320540" h="4617719">
                  <a:moveTo>
                    <a:pt x="0" y="4617720"/>
                  </a:moveTo>
                  <a:lnTo>
                    <a:pt x="0" y="4268439"/>
                  </a:lnTo>
                  <a:lnTo>
                    <a:pt x="0" y="2052352"/>
                  </a:lnTo>
                  <a:cubicBezTo>
                    <a:pt x="0" y="918877"/>
                    <a:pt x="967169" y="0"/>
                    <a:pt x="2160270" y="0"/>
                  </a:cubicBezTo>
                  <a:lnTo>
                    <a:pt x="2160270" y="0"/>
                  </a:lnTo>
                  <a:cubicBezTo>
                    <a:pt x="3353372" y="0"/>
                    <a:pt x="4320540" y="918877"/>
                    <a:pt x="4320540" y="2052352"/>
                  </a:cubicBezTo>
                  <a:lnTo>
                    <a:pt x="4320540" y="2782443"/>
                  </a:lnTo>
                  <a:lnTo>
                    <a:pt x="4320540" y="4617720"/>
                  </a:ln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C4EF7E7E-9948-4D78-BE70-F624A62D8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74010" y="3413529"/>
              <a:ext cx="2587367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6975AAAB-9AEC-496F-94E4-CE5330CB49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2421" y="3431507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EB5BF383-42C5-4FE4-894A-17B84AF22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6164" y="3435428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0DD8CEF8-B8D9-C5C0-0A8A-B554A938BB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71863" y="3154018"/>
            <a:ext cx="5248275" cy="2054325"/>
          </a:xfrm>
        </p:spPr>
        <p:txBody>
          <a:bodyPr anchor="t">
            <a:normAutofit fontScale="90000"/>
          </a:bodyPr>
          <a:lstStyle/>
          <a:p>
            <a:pPr algn="ctr"/>
            <a:r>
              <a:rPr lang="fr-CA" sz="3100" b="1" dirty="0">
                <a:solidFill>
                  <a:srgbClr val="FFFFFF"/>
                </a:solidFill>
                <a:latin typeface="+mn-lt"/>
              </a:rPr>
              <a:t>C’est la capacité de choisir l’information qui retiendra notre attention mais aussi quels stimuli seront ignorés.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0D8DC4D-E68E-4C5B-672D-8B5674D16C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71863" y="1200150"/>
            <a:ext cx="5248275" cy="2054328"/>
          </a:xfrm>
        </p:spPr>
        <p:txBody>
          <a:bodyPr anchor="ctr">
            <a:normAutofit/>
          </a:bodyPr>
          <a:lstStyle/>
          <a:p>
            <a:pPr algn="ctr"/>
            <a:r>
              <a:rPr lang="fr-FR" sz="3200" b="1" dirty="0">
                <a:solidFill>
                  <a:srgbClr val="FFFFFF"/>
                </a:solidFill>
              </a:rPr>
              <a:t>LA SÉLECTION</a:t>
            </a:r>
            <a:endParaRPr lang="fr-CA" sz="32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0583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A38827F1-3359-44F6-9009-43AE2B17F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"/>
            <a:ext cx="12192001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17AFAD67-5350-4773-886F-D6DD7E66D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7346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3" descr="Isolated twigs and flowers on a white surface">
            <a:extLst>
              <a:ext uri="{FF2B5EF4-FFF2-40B4-BE49-F238E27FC236}">
                <a16:creationId xmlns:a16="http://schemas.microsoft.com/office/drawing/2014/main" id="{6A8604C0-2AF0-4298-96B2-8A7604B0297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9335" r="-1" b="-1"/>
          <a:stretch/>
        </p:blipFill>
        <p:spPr>
          <a:xfrm>
            <a:off x="1524" y="10"/>
            <a:ext cx="12188952" cy="6857990"/>
          </a:xfrm>
          <a:prstGeom prst="rect">
            <a:avLst/>
          </a:prstGeom>
          <a:ln w="12700">
            <a:noFill/>
          </a:ln>
        </p:spPr>
      </p:pic>
      <p:grpSp>
        <p:nvGrpSpPr>
          <p:cNvPr id="83" name="Group 82">
            <a:extLst>
              <a:ext uri="{FF2B5EF4-FFF2-40B4-BE49-F238E27FC236}">
                <a16:creationId xmlns:a16="http://schemas.microsoft.com/office/drawing/2014/main" id="{654AC0FE-C43D-49AC-9730-284354DEC8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28366" y="87"/>
            <a:ext cx="10933011" cy="6864297"/>
            <a:chOff x="628366" y="87"/>
            <a:chExt cx="10933011" cy="6864297"/>
          </a:xfrm>
        </p:grpSpPr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246F6FE9-8F24-4E96-8FA6-DABE61A20C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1282750" y="3429044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40C5E755-8FD9-4EBF-978B-015F9339F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6688336" y="3429043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9C7F63B7-3E85-42EC-8447-F6699247EC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28366" y="3413532"/>
              <a:ext cx="2585819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Graphic 11">
              <a:extLst>
                <a:ext uri="{FF2B5EF4-FFF2-40B4-BE49-F238E27FC236}">
                  <a16:creationId xmlns:a16="http://schemas.microsoft.com/office/drawing/2014/main" id="{AFDFA9EA-AAC0-416F-A0E9-ACD410E9DA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22063" y="702002"/>
              <a:ext cx="5759819" cy="6155995"/>
            </a:xfrm>
            <a:custGeom>
              <a:avLst/>
              <a:gdLst>
                <a:gd name="connsiteX0" fmla="*/ 0 w 4320540"/>
                <a:gd name="connsiteY0" fmla="*/ 4617720 h 4617719"/>
                <a:gd name="connsiteX1" fmla="*/ 0 w 4320540"/>
                <a:gd name="connsiteY1" fmla="*/ 4268439 h 4617719"/>
                <a:gd name="connsiteX2" fmla="*/ 0 w 4320540"/>
                <a:gd name="connsiteY2" fmla="*/ 2052352 h 4617719"/>
                <a:gd name="connsiteX3" fmla="*/ 2160270 w 4320540"/>
                <a:gd name="connsiteY3" fmla="*/ 0 h 4617719"/>
                <a:gd name="connsiteX4" fmla="*/ 2160270 w 4320540"/>
                <a:gd name="connsiteY4" fmla="*/ 0 h 4617719"/>
                <a:gd name="connsiteX5" fmla="*/ 4320540 w 4320540"/>
                <a:gd name="connsiteY5" fmla="*/ 2052352 h 4617719"/>
                <a:gd name="connsiteX6" fmla="*/ 4320540 w 4320540"/>
                <a:gd name="connsiteY6" fmla="*/ 2782443 h 4617719"/>
                <a:gd name="connsiteX7" fmla="*/ 4320540 w 4320540"/>
                <a:gd name="connsiteY7" fmla="*/ 4617720 h 4617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320540" h="4617719">
                  <a:moveTo>
                    <a:pt x="0" y="4617720"/>
                  </a:moveTo>
                  <a:lnTo>
                    <a:pt x="0" y="4268439"/>
                  </a:lnTo>
                  <a:lnTo>
                    <a:pt x="0" y="2052352"/>
                  </a:lnTo>
                  <a:cubicBezTo>
                    <a:pt x="0" y="918877"/>
                    <a:pt x="967169" y="0"/>
                    <a:pt x="2160270" y="0"/>
                  </a:cubicBezTo>
                  <a:lnTo>
                    <a:pt x="2160270" y="0"/>
                  </a:lnTo>
                  <a:cubicBezTo>
                    <a:pt x="3353372" y="0"/>
                    <a:pt x="4320540" y="918877"/>
                    <a:pt x="4320540" y="2052352"/>
                  </a:cubicBezTo>
                  <a:lnTo>
                    <a:pt x="4320540" y="2782443"/>
                  </a:lnTo>
                  <a:lnTo>
                    <a:pt x="4320540" y="4617720"/>
                  </a:ln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C4EF7E7E-9948-4D78-BE70-F624A62D8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74010" y="3413529"/>
              <a:ext cx="2587367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6975AAAB-9AEC-496F-94E4-CE5330CB49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2421" y="3431507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EB5BF383-42C5-4FE4-894A-17B84AF22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6164" y="3435428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0DD8CEF8-B8D9-C5C0-0A8A-B554A938BB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71863" y="3154018"/>
            <a:ext cx="5248275" cy="2054325"/>
          </a:xfrm>
        </p:spPr>
        <p:txBody>
          <a:bodyPr anchor="t">
            <a:normAutofit fontScale="90000"/>
          </a:bodyPr>
          <a:lstStyle/>
          <a:p>
            <a:pPr algn="ctr"/>
            <a:r>
              <a:rPr lang="fr-CA" sz="3100" b="1" dirty="0">
                <a:solidFill>
                  <a:srgbClr val="FFFFFF"/>
                </a:solidFill>
                <a:latin typeface="+mn-lt"/>
              </a:rPr>
              <a:t>C’est la capacité, une fois que nous avons sélectionné une information, de l’organiser de façon cohérente.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0D8DC4D-E68E-4C5B-672D-8B5674D16C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71863" y="1200150"/>
            <a:ext cx="5248275" cy="2054328"/>
          </a:xfrm>
        </p:spPr>
        <p:txBody>
          <a:bodyPr anchor="ctr">
            <a:normAutofit/>
          </a:bodyPr>
          <a:lstStyle/>
          <a:p>
            <a:pPr algn="ctr"/>
            <a:r>
              <a:rPr lang="fr-FR" sz="3200" b="1" dirty="0">
                <a:solidFill>
                  <a:srgbClr val="FFFFFF"/>
                </a:solidFill>
              </a:rPr>
              <a:t>L’ORGANISATION</a:t>
            </a:r>
            <a:endParaRPr lang="fr-CA" sz="32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0757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A38827F1-3359-44F6-9009-43AE2B17F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"/>
            <a:ext cx="12192001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17AFAD67-5350-4773-886F-D6DD7E66D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7346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3" descr="Isolated twigs and flowers on a white surface">
            <a:extLst>
              <a:ext uri="{FF2B5EF4-FFF2-40B4-BE49-F238E27FC236}">
                <a16:creationId xmlns:a16="http://schemas.microsoft.com/office/drawing/2014/main" id="{6A8604C0-2AF0-4298-96B2-8A7604B0297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9335" r="-1" b="-1"/>
          <a:stretch/>
        </p:blipFill>
        <p:spPr>
          <a:xfrm>
            <a:off x="1524" y="10"/>
            <a:ext cx="12188952" cy="6857990"/>
          </a:xfrm>
          <a:prstGeom prst="rect">
            <a:avLst/>
          </a:prstGeom>
          <a:ln w="12700">
            <a:noFill/>
          </a:ln>
        </p:spPr>
      </p:pic>
      <p:grpSp>
        <p:nvGrpSpPr>
          <p:cNvPr id="83" name="Group 82">
            <a:extLst>
              <a:ext uri="{FF2B5EF4-FFF2-40B4-BE49-F238E27FC236}">
                <a16:creationId xmlns:a16="http://schemas.microsoft.com/office/drawing/2014/main" id="{654AC0FE-C43D-49AC-9730-284354DEC8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28366" y="87"/>
            <a:ext cx="10933011" cy="6864297"/>
            <a:chOff x="628366" y="87"/>
            <a:chExt cx="10933011" cy="6864297"/>
          </a:xfrm>
        </p:grpSpPr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246F6FE9-8F24-4E96-8FA6-DABE61A20C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1282750" y="3429044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40C5E755-8FD9-4EBF-978B-015F9339F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6688336" y="3429043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9C7F63B7-3E85-42EC-8447-F6699247EC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28366" y="3413532"/>
              <a:ext cx="2585819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Graphic 11">
              <a:extLst>
                <a:ext uri="{FF2B5EF4-FFF2-40B4-BE49-F238E27FC236}">
                  <a16:creationId xmlns:a16="http://schemas.microsoft.com/office/drawing/2014/main" id="{AFDFA9EA-AAC0-416F-A0E9-ACD410E9DA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22063" y="702002"/>
              <a:ext cx="5759819" cy="6155995"/>
            </a:xfrm>
            <a:custGeom>
              <a:avLst/>
              <a:gdLst>
                <a:gd name="connsiteX0" fmla="*/ 0 w 4320540"/>
                <a:gd name="connsiteY0" fmla="*/ 4617720 h 4617719"/>
                <a:gd name="connsiteX1" fmla="*/ 0 w 4320540"/>
                <a:gd name="connsiteY1" fmla="*/ 4268439 h 4617719"/>
                <a:gd name="connsiteX2" fmla="*/ 0 w 4320540"/>
                <a:gd name="connsiteY2" fmla="*/ 2052352 h 4617719"/>
                <a:gd name="connsiteX3" fmla="*/ 2160270 w 4320540"/>
                <a:gd name="connsiteY3" fmla="*/ 0 h 4617719"/>
                <a:gd name="connsiteX4" fmla="*/ 2160270 w 4320540"/>
                <a:gd name="connsiteY4" fmla="*/ 0 h 4617719"/>
                <a:gd name="connsiteX5" fmla="*/ 4320540 w 4320540"/>
                <a:gd name="connsiteY5" fmla="*/ 2052352 h 4617719"/>
                <a:gd name="connsiteX6" fmla="*/ 4320540 w 4320540"/>
                <a:gd name="connsiteY6" fmla="*/ 2782443 h 4617719"/>
                <a:gd name="connsiteX7" fmla="*/ 4320540 w 4320540"/>
                <a:gd name="connsiteY7" fmla="*/ 4617720 h 4617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320540" h="4617719">
                  <a:moveTo>
                    <a:pt x="0" y="4617720"/>
                  </a:moveTo>
                  <a:lnTo>
                    <a:pt x="0" y="4268439"/>
                  </a:lnTo>
                  <a:lnTo>
                    <a:pt x="0" y="2052352"/>
                  </a:lnTo>
                  <a:cubicBezTo>
                    <a:pt x="0" y="918877"/>
                    <a:pt x="967169" y="0"/>
                    <a:pt x="2160270" y="0"/>
                  </a:cubicBezTo>
                  <a:lnTo>
                    <a:pt x="2160270" y="0"/>
                  </a:lnTo>
                  <a:cubicBezTo>
                    <a:pt x="3353372" y="0"/>
                    <a:pt x="4320540" y="918877"/>
                    <a:pt x="4320540" y="2052352"/>
                  </a:cubicBezTo>
                  <a:lnTo>
                    <a:pt x="4320540" y="2782443"/>
                  </a:lnTo>
                  <a:lnTo>
                    <a:pt x="4320540" y="4617720"/>
                  </a:ln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C4EF7E7E-9948-4D78-BE70-F624A62D8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74010" y="3413529"/>
              <a:ext cx="2587367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6975AAAB-9AEC-496F-94E4-CE5330CB49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2421" y="3431507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EB5BF383-42C5-4FE4-894A-17B84AF22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6164" y="3435428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0DD8CEF8-B8D9-C5C0-0A8A-B554A938BB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71863" y="3154018"/>
            <a:ext cx="5248275" cy="2054325"/>
          </a:xfrm>
        </p:spPr>
        <p:txBody>
          <a:bodyPr anchor="t">
            <a:normAutofit/>
          </a:bodyPr>
          <a:lstStyle/>
          <a:p>
            <a:pPr algn="ctr"/>
            <a:r>
              <a:rPr lang="fr-CA" sz="3100" b="1" dirty="0">
                <a:solidFill>
                  <a:srgbClr val="FFFFFF"/>
                </a:solidFill>
                <a:latin typeface="+mn-lt"/>
              </a:rPr>
              <a:t>C’est la capacité donner un sens à nos perceptions.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0D8DC4D-E68E-4C5B-672D-8B5674D16C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71863" y="1200150"/>
            <a:ext cx="5248275" cy="2054328"/>
          </a:xfrm>
        </p:spPr>
        <p:txBody>
          <a:bodyPr anchor="ctr">
            <a:normAutofit/>
          </a:bodyPr>
          <a:lstStyle/>
          <a:p>
            <a:pPr algn="ctr"/>
            <a:r>
              <a:rPr lang="fr-FR" sz="3200" b="1" dirty="0">
                <a:solidFill>
                  <a:srgbClr val="FFFFFF"/>
                </a:solidFill>
              </a:rPr>
              <a:t>L’INTERPRÉTATION</a:t>
            </a:r>
            <a:endParaRPr lang="fr-CA" sz="32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1902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2293296F-4C3A-4530-98F5-F83646ACE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89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3914D2BD-3C47-433D-81FE-DC6C39595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D3DD55E4-EA4F-4874-8B5B-6E0EAF4BBF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32950BAF-7673-4138-AEA2-DE7D368CC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6BE3E2B5-EA1C-415A-941A-843C7EA14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087FA3A6-E398-4576-B6B8-3328028D84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Graphic 33">
              <a:extLst>
                <a:ext uri="{FF2B5EF4-FFF2-40B4-BE49-F238E27FC236}">
                  <a16:creationId xmlns:a16="http://schemas.microsoft.com/office/drawing/2014/main" id="{EFB597D7-65E0-476A-B9EB-3AA6ED338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1" name="Graphic 33">
              <a:extLst>
                <a:ext uri="{FF2B5EF4-FFF2-40B4-BE49-F238E27FC236}">
                  <a16:creationId xmlns:a16="http://schemas.microsoft.com/office/drawing/2014/main" id="{11AA060A-BE0E-4687-8F9E-0E2955D979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65E07BDE-E927-4175-820B-81F9854074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F9103D9E-236B-4AD2-A27C-BF2007A2D9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86701FBB-07FC-4733-9104-D2EF1D6850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F0024222-CC64-47B0-A4BF-B40233E43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C8B03883-6F44-4FEE-BFBE-4D73F19E72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Graphic 33">
              <a:extLst>
                <a:ext uri="{FF2B5EF4-FFF2-40B4-BE49-F238E27FC236}">
                  <a16:creationId xmlns:a16="http://schemas.microsoft.com/office/drawing/2014/main" id="{5A26ABB5-559E-45EC-8DBC-364F029DD7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9" name="Graphic 33">
              <a:extLst>
                <a:ext uri="{FF2B5EF4-FFF2-40B4-BE49-F238E27FC236}">
                  <a16:creationId xmlns:a16="http://schemas.microsoft.com/office/drawing/2014/main" id="{339DC07F-79A6-42D3-BDD6-5A262FFC53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 useBgFill="1">
        <p:nvSpPr>
          <p:cNvPr id="91" name="Rectangle 90">
            <a:extLst>
              <a:ext uri="{FF2B5EF4-FFF2-40B4-BE49-F238E27FC236}">
                <a16:creationId xmlns:a16="http://schemas.microsoft.com/office/drawing/2014/main" id="{CF10C978-51B5-420C-9A05-C8F194EAC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03" y="-597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28D34D1C-4E49-4D32-96F1-E49CEBBF86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89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A46A4AE4-5520-4815-852D-CB05E9F5A5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0229F6CD-5D84-4EEB-B66D-84415969A0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024BD253-E9E1-473E-88AD-E22D668B91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2C911447-A6C3-48A4-91A8-DAEDB7FF41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1BEAE0C5-340D-416D-9DE8-4A73670496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Graphic 33">
              <a:extLst>
                <a:ext uri="{FF2B5EF4-FFF2-40B4-BE49-F238E27FC236}">
                  <a16:creationId xmlns:a16="http://schemas.microsoft.com/office/drawing/2014/main" id="{C0FED11B-5B5E-48CF-810B-4BA77BBDF3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1" name="Graphic 33">
              <a:extLst>
                <a:ext uri="{FF2B5EF4-FFF2-40B4-BE49-F238E27FC236}">
                  <a16:creationId xmlns:a16="http://schemas.microsoft.com/office/drawing/2014/main" id="{D75A73DE-5BA7-44CE-A718-52385E65D5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0DD8CEF8-B8D9-C5C0-0A8A-B554A938BB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905734"/>
            <a:ext cx="8648158" cy="141788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400" b="1"/>
              <a:t>LES FACTEURS INFLUENÇANT LA PERCEPTION</a:t>
            </a:r>
            <a:endParaRPr lang="en-US" sz="440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0D8DC4D-E68E-4C5B-672D-8B5674D16C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2434196"/>
            <a:ext cx="8648158" cy="3430575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fr-FR" sz="1600"/>
              <a:t>Les influences physiologiques (les sens, l’âge, l’état de santé, la faim, les cycles biologiques, les défis psychobiologiques).</a:t>
            </a:r>
          </a:p>
          <a:p>
            <a:pPr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altLang="fr-FR" sz="1600"/>
          </a:p>
          <a:p>
            <a:pPr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fr-FR" sz="1600"/>
              <a:t>Les différences individuelles et relationnelles (le concept de soi, l’estime de soi,la connaissance des faits, l’experience personnelle, la relation).</a:t>
            </a:r>
          </a:p>
          <a:p>
            <a:pPr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altLang="fr-FR" sz="1600"/>
          </a:p>
          <a:p>
            <a:pPr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fr-FR" sz="1600"/>
              <a:t>Les différences culturelles (différentes perspectives sur l’utilité du discours, sur le silence).</a:t>
            </a:r>
          </a:p>
          <a:p>
            <a:pPr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altLang="fr-FR" sz="1600"/>
          </a:p>
          <a:p>
            <a:pPr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fr-FR" sz="1600"/>
              <a:t>Les rôles sociaux (de genre, professionnels, relationnels).</a:t>
            </a:r>
          </a:p>
          <a:p>
            <a:pPr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3086772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ctangle 145">
            <a:extLst>
              <a:ext uri="{FF2B5EF4-FFF2-40B4-BE49-F238E27FC236}">
                <a16:creationId xmlns:a16="http://schemas.microsoft.com/office/drawing/2014/main" id="{2293296F-4C3A-4530-98F5-F83646ACE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89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3914D2BD-3C47-433D-81FE-DC6C39595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D3DD55E4-EA4F-4874-8B5B-6E0EAF4BBF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32950BAF-7673-4138-AEA2-DE7D368CC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id="{6BE3E2B5-EA1C-415A-941A-843C7EA14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087FA3A6-E398-4576-B6B8-3328028D84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" name="Graphic 33">
              <a:extLst>
                <a:ext uri="{FF2B5EF4-FFF2-40B4-BE49-F238E27FC236}">
                  <a16:creationId xmlns:a16="http://schemas.microsoft.com/office/drawing/2014/main" id="{EFB597D7-65E0-476A-B9EB-3AA6ED338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4" name="Graphic 33">
              <a:extLst>
                <a:ext uri="{FF2B5EF4-FFF2-40B4-BE49-F238E27FC236}">
                  <a16:creationId xmlns:a16="http://schemas.microsoft.com/office/drawing/2014/main" id="{11AA060A-BE0E-4687-8F9E-0E2955D979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65E07BDE-E927-4175-820B-81F9854074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157" name="Straight Connector 156">
              <a:extLst>
                <a:ext uri="{FF2B5EF4-FFF2-40B4-BE49-F238E27FC236}">
                  <a16:creationId xmlns:a16="http://schemas.microsoft.com/office/drawing/2014/main" id="{F9103D9E-236B-4AD2-A27C-BF2007A2D9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>
              <a:extLst>
                <a:ext uri="{FF2B5EF4-FFF2-40B4-BE49-F238E27FC236}">
                  <a16:creationId xmlns:a16="http://schemas.microsoft.com/office/drawing/2014/main" id="{86701FBB-07FC-4733-9104-D2EF1D6850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>
              <a:extLst>
                <a:ext uri="{FF2B5EF4-FFF2-40B4-BE49-F238E27FC236}">
                  <a16:creationId xmlns:a16="http://schemas.microsoft.com/office/drawing/2014/main" id="{F0024222-CC64-47B0-A4BF-B40233E43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>
              <a:extLst>
                <a:ext uri="{FF2B5EF4-FFF2-40B4-BE49-F238E27FC236}">
                  <a16:creationId xmlns:a16="http://schemas.microsoft.com/office/drawing/2014/main" id="{C8B03883-6F44-4FEE-BFBE-4D73F19E72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1" name="Graphic 33">
              <a:extLst>
                <a:ext uri="{FF2B5EF4-FFF2-40B4-BE49-F238E27FC236}">
                  <a16:creationId xmlns:a16="http://schemas.microsoft.com/office/drawing/2014/main" id="{5A26ABB5-559E-45EC-8DBC-364F029DD7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2" name="Graphic 33">
              <a:extLst>
                <a:ext uri="{FF2B5EF4-FFF2-40B4-BE49-F238E27FC236}">
                  <a16:creationId xmlns:a16="http://schemas.microsoft.com/office/drawing/2014/main" id="{339DC07F-79A6-42D3-BDD6-5A262FFC53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 useBgFill="1">
        <p:nvSpPr>
          <p:cNvPr id="164" name="Rectangle 163">
            <a:extLst>
              <a:ext uri="{FF2B5EF4-FFF2-40B4-BE49-F238E27FC236}">
                <a16:creationId xmlns:a16="http://schemas.microsoft.com/office/drawing/2014/main" id="{CF10C978-51B5-420C-9A05-C8F194EAC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03" y="-597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28D34D1C-4E49-4D32-96F1-E49CEBBF86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89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A46A4AE4-5520-4815-852D-CB05E9F5A5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169" name="Straight Connector 168">
              <a:extLst>
                <a:ext uri="{FF2B5EF4-FFF2-40B4-BE49-F238E27FC236}">
                  <a16:creationId xmlns:a16="http://schemas.microsoft.com/office/drawing/2014/main" id="{0229F6CD-5D84-4EEB-B66D-84415969A0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024BD253-E9E1-473E-88AD-E22D668B91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>
              <a:extLst>
                <a:ext uri="{FF2B5EF4-FFF2-40B4-BE49-F238E27FC236}">
                  <a16:creationId xmlns:a16="http://schemas.microsoft.com/office/drawing/2014/main" id="{2C911447-A6C3-48A4-91A8-DAEDB7FF41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>
              <a:extLst>
                <a:ext uri="{FF2B5EF4-FFF2-40B4-BE49-F238E27FC236}">
                  <a16:creationId xmlns:a16="http://schemas.microsoft.com/office/drawing/2014/main" id="{1BEAE0C5-340D-416D-9DE8-4A73670496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3" name="Graphic 33">
              <a:extLst>
                <a:ext uri="{FF2B5EF4-FFF2-40B4-BE49-F238E27FC236}">
                  <a16:creationId xmlns:a16="http://schemas.microsoft.com/office/drawing/2014/main" id="{C0FED11B-5B5E-48CF-810B-4BA77BBDF3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4" name="Graphic 33">
              <a:extLst>
                <a:ext uri="{FF2B5EF4-FFF2-40B4-BE49-F238E27FC236}">
                  <a16:creationId xmlns:a16="http://schemas.microsoft.com/office/drawing/2014/main" id="{D75A73DE-5BA7-44CE-A718-52385E65D5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0DD8CEF8-B8D9-C5C0-0A8A-B554A938BB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580292"/>
            <a:ext cx="10455874" cy="87779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400" b="1" dirty="0"/>
              <a:t>QUELQUES OBSTACLES </a:t>
            </a:r>
            <a:r>
              <a:rPr lang="en-US" sz="4400" b="1" dirty="0" err="1"/>
              <a:t>À</a:t>
            </a:r>
            <a:r>
              <a:rPr lang="en-US" sz="4400" b="1" dirty="0"/>
              <a:t> LA PERCEPTION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0D8DC4D-E68E-4C5B-672D-8B5674D16C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1458092"/>
            <a:ext cx="8648158" cy="4406680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b="1" dirty="0"/>
              <a:t>Les premières impressions</a:t>
            </a:r>
          </a:p>
          <a:p>
            <a:pPr lvl="1" indent="-228600" algn="l">
              <a:buFont typeface="Arial" panose="020B0604020202020204" pitchFamily="34" charset="0"/>
              <a:buChar char="•"/>
            </a:pPr>
            <a:r>
              <a:rPr lang="en-US" dirty="0"/>
              <a:t>Le </a:t>
            </a:r>
            <a:r>
              <a:rPr lang="en-US" dirty="0" err="1"/>
              <a:t>biais</a:t>
            </a:r>
            <a:r>
              <a:rPr lang="en-US" dirty="0"/>
              <a:t> </a:t>
            </a:r>
            <a:r>
              <a:rPr lang="en-US" dirty="0" err="1"/>
              <a:t>attentionnel</a:t>
            </a:r>
            <a:endParaRPr lang="en-US" dirty="0"/>
          </a:p>
          <a:p>
            <a:pPr lvl="1" indent="-228600" algn="l">
              <a:buFont typeface="Arial" panose="020B0604020202020204" pitchFamily="34" charset="0"/>
              <a:buChar char="•"/>
            </a:pPr>
            <a:r>
              <a:rPr lang="en-US" dirty="0" err="1"/>
              <a:t>L’effet</a:t>
            </a:r>
            <a:r>
              <a:rPr lang="en-US" dirty="0"/>
              <a:t> de halo</a:t>
            </a:r>
          </a:p>
          <a:p>
            <a:pPr lvl="1" indent="-228600" algn="l">
              <a:buFont typeface="Arial" panose="020B0604020202020204" pitchFamily="34" charset="0"/>
              <a:buChar char="•"/>
            </a:pPr>
            <a:r>
              <a:rPr lang="en-US" dirty="0"/>
              <a:t>Le </a:t>
            </a:r>
            <a:r>
              <a:rPr lang="en-US" dirty="0" err="1"/>
              <a:t>biais</a:t>
            </a:r>
            <a:r>
              <a:rPr lang="en-US" dirty="0"/>
              <a:t> </a:t>
            </a:r>
            <a:r>
              <a:rPr lang="en-US" dirty="0" err="1"/>
              <a:t>d’encrage</a:t>
            </a:r>
            <a:endParaRPr lang="en-US" dirty="0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b="1" dirty="0"/>
              <a:t>Les </a:t>
            </a:r>
            <a:r>
              <a:rPr lang="en-US" b="1" dirty="0" err="1"/>
              <a:t>préjugés</a:t>
            </a:r>
            <a:r>
              <a:rPr lang="en-US" b="1" dirty="0"/>
              <a:t> et les </a:t>
            </a:r>
            <a:r>
              <a:rPr lang="en-US" b="1" dirty="0" err="1"/>
              <a:t>stéréotypes</a:t>
            </a:r>
            <a:endParaRPr lang="en-US" b="1" dirty="0"/>
          </a:p>
          <a:p>
            <a:pPr lvl="1" indent="-228600" algn="l">
              <a:buFont typeface="Arial" panose="020B0604020202020204" pitchFamily="34" charset="0"/>
              <a:buChar char="•"/>
            </a:pPr>
            <a:r>
              <a:rPr lang="en-US" dirty="0"/>
              <a:t>Le </a:t>
            </a:r>
            <a:r>
              <a:rPr lang="en-US" dirty="0" err="1"/>
              <a:t>préjugé</a:t>
            </a:r>
            <a:endParaRPr lang="en-US" dirty="0"/>
          </a:p>
          <a:p>
            <a:pPr lvl="1" indent="-228600" algn="l">
              <a:buFont typeface="Arial" panose="020B0604020202020204" pitchFamily="34" charset="0"/>
              <a:buChar char="•"/>
            </a:pPr>
            <a:r>
              <a:rPr lang="en-US" dirty="0"/>
              <a:t>Le stereotype</a:t>
            </a:r>
          </a:p>
          <a:p>
            <a:pPr lvl="1" indent="-228600" algn="l">
              <a:buFont typeface="Arial" panose="020B0604020202020204" pitchFamily="34" charset="0"/>
              <a:buChar char="•"/>
            </a:pPr>
            <a:r>
              <a:rPr lang="en-US" dirty="0"/>
              <a:t>Le </a:t>
            </a:r>
            <a:r>
              <a:rPr lang="en-US" dirty="0" err="1"/>
              <a:t>biais</a:t>
            </a:r>
            <a:r>
              <a:rPr lang="en-US" dirty="0"/>
              <a:t> de confirmation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869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D8CEF8-B8D9-C5C0-0A8A-B554A938BB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580292"/>
            <a:ext cx="10455874" cy="87779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400" b="1" dirty="0"/>
              <a:t>QUELQUES OBSTACLES </a:t>
            </a:r>
            <a:r>
              <a:rPr lang="en-US" sz="4400" b="1" dirty="0" err="1"/>
              <a:t>À</a:t>
            </a:r>
            <a:r>
              <a:rPr lang="en-US" sz="4400" b="1" dirty="0"/>
              <a:t> LA PERCEPTION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0D8DC4D-E68E-4C5B-672D-8B5674D16C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1458092"/>
            <a:ext cx="8648158" cy="4406680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b="1" dirty="0"/>
              <a:t>Les attributions et le soi</a:t>
            </a:r>
          </a:p>
          <a:p>
            <a:pPr lvl="1" indent="-228600" algn="l">
              <a:buFont typeface="Arial" panose="020B0604020202020204" pitchFamily="34" charset="0"/>
              <a:buChar char="•"/>
            </a:pPr>
            <a:r>
              <a:rPr lang="en-US" dirty="0"/>
              <a:t>Le </a:t>
            </a:r>
            <a:r>
              <a:rPr lang="en-US" dirty="0" err="1"/>
              <a:t>biais</a:t>
            </a:r>
            <a:r>
              <a:rPr lang="en-US" dirty="0"/>
              <a:t> de complaisance</a:t>
            </a:r>
          </a:p>
          <a:p>
            <a:pPr lvl="1" indent="-228600" algn="l">
              <a:buFont typeface="Arial" panose="020B0604020202020204" pitchFamily="34" charset="0"/>
              <a:buChar char="•"/>
            </a:pPr>
            <a:r>
              <a:rPr lang="en-US" dirty="0"/>
              <a:t>Le </a:t>
            </a:r>
            <a:r>
              <a:rPr lang="en-US" dirty="0" err="1"/>
              <a:t>biais</a:t>
            </a:r>
            <a:r>
              <a:rPr lang="en-US" dirty="0"/>
              <a:t> de </a:t>
            </a:r>
            <a:r>
              <a:rPr lang="en-US" dirty="0" err="1"/>
              <a:t>supériorité</a:t>
            </a:r>
            <a:r>
              <a:rPr lang="en-US" dirty="0"/>
              <a:t> </a:t>
            </a:r>
            <a:r>
              <a:rPr lang="en-US" dirty="0" err="1"/>
              <a:t>illusoire</a:t>
            </a:r>
            <a:endParaRPr lang="en-US" dirty="0"/>
          </a:p>
          <a:p>
            <a:pPr lvl="1" indent="-228600" algn="l">
              <a:buFont typeface="Arial" panose="020B0604020202020204" pitchFamily="34" charset="0"/>
              <a:buChar char="•"/>
            </a:pPr>
            <a:r>
              <a:rPr lang="en-US" dirty="0"/>
              <a:t>Le </a:t>
            </a:r>
            <a:r>
              <a:rPr lang="en-US" dirty="0" err="1"/>
              <a:t>biais</a:t>
            </a:r>
            <a:r>
              <a:rPr lang="en-US" dirty="0"/>
              <a:t> de </a:t>
            </a:r>
            <a:r>
              <a:rPr lang="en-US" dirty="0" err="1"/>
              <a:t>désirabilité</a:t>
            </a:r>
            <a:r>
              <a:rPr lang="en-US" dirty="0"/>
              <a:t> </a:t>
            </a:r>
            <a:r>
              <a:rPr lang="en-US" dirty="0" err="1"/>
              <a:t>sociale</a:t>
            </a:r>
            <a:endParaRPr lang="en-US" dirty="0"/>
          </a:p>
          <a:p>
            <a:pPr lvl="1" indent="-228600" algn="l">
              <a:buFont typeface="Arial" panose="020B0604020202020204" pitchFamily="34" charset="0"/>
              <a:buChar char="•"/>
            </a:pPr>
            <a:r>
              <a:rPr lang="en-US" dirty="0" err="1"/>
              <a:t>L’effet</a:t>
            </a:r>
            <a:r>
              <a:rPr lang="en-US" dirty="0"/>
              <a:t> de faux consensus</a:t>
            </a:r>
          </a:p>
          <a:p>
            <a:pPr lvl="1" indent="-228600" algn="l">
              <a:buFont typeface="Arial" panose="020B0604020202020204" pitchFamily="34" charset="0"/>
              <a:buChar char="•"/>
            </a:pPr>
            <a:r>
              <a:rPr lang="en-US" dirty="0" err="1"/>
              <a:t>L’illusion</a:t>
            </a:r>
            <a:r>
              <a:rPr lang="en-US" dirty="0"/>
              <a:t> de transparence</a:t>
            </a:r>
          </a:p>
          <a:p>
            <a:pPr lvl="1" indent="-228600" algn="l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309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Rectangle 113">
            <a:extLst>
              <a:ext uri="{FF2B5EF4-FFF2-40B4-BE49-F238E27FC236}">
                <a16:creationId xmlns:a16="http://schemas.microsoft.com/office/drawing/2014/main" id="{2293296F-4C3A-4530-98F5-F83646ACE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89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3914D2BD-3C47-433D-81FE-DC6C39595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D3DD55E4-EA4F-4874-8B5B-6E0EAF4BBF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32950BAF-7673-4138-AEA2-DE7D368CC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6BE3E2B5-EA1C-415A-941A-843C7EA14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087FA3A6-E398-4576-B6B8-3328028D84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Graphic 33">
              <a:extLst>
                <a:ext uri="{FF2B5EF4-FFF2-40B4-BE49-F238E27FC236}">
                  <a16:creationId xmlns:a16="http://schemas.microsoft.com/office/drawing/2014/main" id="{EFB597D7-65E0-476A-B9EB-3AA6ED338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2" name="Graphic 33">
              <a:extLst>
                <a:ext uri="{FF2B5EF4-FFF2-40B4-BE49-F238E27FC236}">
                  <a16:creationId xmlns:a16="http://schemas.microsoft.com/office/drawing/2014/main" id="{11AA060A-BE0E-4687-8F9E-0E2955D979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65E07BDE-E927-4175-820B-81F9854074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F9103D9E-236B-4AD2-A27C-BF2007A2D9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86701FBB-07FC-4733-9104-D2EF1D6850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F0024222-CC64-47B0-A4BF-B40233E43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C8B03883-6F44-4FEE-BFBE-4D73F19E72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Graphic 33">
              <a:extLst>
                <a:ext uri="{FF2B5EF4-FFF2-40B4-BE49-F238E27FC236}">
                  <a16:creationId xmlns:a16="http://schemas.microsoft.com/office/drawing/2014/main" id="{5A26ABB5-559E-45EC-8DBC-364F029DD7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0" name="Graphic 33">
              <a:extLst>
                <a:ext uri="{FF2B5EF4-FFF2-40B4-BE49-F238E27FC236}">
                  <a16:creationId xmlns:a16="http://schemas.microsoft.com/office/drawing/2014/main" id="{339DC07F-79A6-42D3-BDD6-5A262FFC53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 useBgFill="1">
        <p:nvSpPr>
          <p:cNvPr id="132" name="Rectangle 131">
            <a:extLst>
              <a:ext uri="{FF2B5EF4-FFF2-40B4-BE49-F238E27FC236}">
                <a16:creationId xmlns:a16="http://schemas.microsoft.com/office/drawing/2014/main" id="{CF10C978-51B5-420C-9A05-C8F194EAC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03" y="-597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28D34D1C-4E49-4D32-96F1-E49CEBBF86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89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A46A4AE4-5520-4815-852D-CB05E9F5A5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0229F6CD-5D84-4EEB-B66D-84415969A0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024BD253-E9E1-473E-88AD-E22D668B91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2C911447-A6C3-48A4-91A8-DAEDB7FF41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1BEAE0C5-340D-416D-9DE8-4A73670496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Graphic 33">
              <a:extLst>
                <a:ext uri="{FF2B5EF4-FFF2-40B4-BE49-F238E27FC236}">
                  <a16:creationId xmlns:a16="http://schemas.microsoft.com/office/drawing/2014/main" id="{C0FED11B-5B5E-48CF-810B-4BA77BBDF3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2" name="Graphic 33">
              <a:extLst>
                <a:ext uri="{FF2B5EF4-FFF2-40B4-BE49-F238E27FC236}">
                  <a16:creationId xmlns:a16="http://schemas.microsoft.com/office/drawing/2014/main" id="{D75A73DE-5BA7-44CE-A718-52385E65D5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0DD8CEF8-B8D9-C5C0-0A8A-B554A938BB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905734"/>
            <a:ext cx="10319940" cy="9471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400" b="1" dirty="0"/>
              <a:t>LA VÉRIFICATION DES PERCEPTIONS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0D8DC4D-E68E-4C5B-672D-8B5674D16C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1852894"/>
            <a:ext cx="10406442" cy="4011877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800" dirty="0" err="1"/>
              <a:t>Évitez</a:t>
            </a:r>
            <a:r>
              <a:rPr lang="en-US" sz="2800" dirty="0"/>
              <a:t> de </a:t>
            </a:r>
            <a:r>
              <a:rPr lang="en-US" sz="2800" dirty="0" err="1"/>
              <a:t>tirer</a:t>
            </a:r>
            <a:r>
              <a:rPr lang="en-US" sz="2800" dirty="0"/>
              <a:t> des conclusions </a:t>
            </a:r>
            <a:r>
              <a:rPr lang="en-US" sz="2800" dirty="0" err="1"/>
              <a:t>hâtives</a:t>
            </a:r>
            <a:r>
              <a:rPr lang="en-US" sz="2800" dirty="0"/>
              <a:t>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800" dirty="0" err="1"/>
              <a:t>Évitez</a:t>
            </a:r>
            <a:r>
              <a:rPr lang="en-US" sz="2800" dirty="0"/>
              <a:t> de </a:t>
            </a:r>
            <a:r>
              <a:rPr lang="en-US" sz="2800" dirty="0" err="1"/>
              <a:t>tirer</a:t>
            </a:r>
            <a:r>
              <a:rPr lang="en-US" sz="2800" dirty="0"/>
              <a:t> des conclusions sur un </a:t>
            </a:r>
            <a:r>
              <a:rPr lang="en-US" sz="2800" dirty="0" err="1"/>
              <a:t>seul</a:t>
            </a:r>
            <a:r>
              <a:rPr lang="en-US" sz="2800" dirty="0"/>
              <a:t> </a:t>
            </a:r>
            <a:r>
              <a:rPr lang="en-US" sz="2800" dirty="0" err="1"/>
              <a:t>indice</a:t>
            </a:r>
            <a:r>
              <a:rPr lang="en-US" sz="2800" dirty="0"/>
              <a:t>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800" dirty="0" err="1"/>
              <a:t>Évitez</a:t>
            </a:r>
            <a:r>
              <a:rPr lang="en-US" sz="2800" dirty="0"/>
              <a:t> de lire dans les pensées </a:t>
            </a:r>
            <a:r>
              <a:rPr lang="en-US" sz="2800" dirty="0" err="1"/>
              <a:t>d’autrui</a:t>
            </a:r>
            <a:r>
              <a:rPr lang="en-US" sz="2800" dirty="0"/>
              <a:t>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800" dirty="0" err="1"/>
              <a:t>Méfiez-vous</a:t>
            </a:r>
            <a:r>
              <a:rPr lang="en-US" sz="2800" dirty="0"/>
              <a:t> de </a:t>
            </a:r>
            <a:r>
              <a:rPr lang="en-US" sz="2800" dirty="0" err="1"/>
              <a:t>vos</a:t>
            </a:r>
            <a:r>
              <a:rPr lang="en-US" sz="2800" dirty="0"/>
              <a:t> </a:t>
            </a:r>
            <a:r>
              <a:rPr lang="en-US" sz="2800" dirty="0" err="1"/>
              <a:t>propres</a:t>
            </a:r>
            <a:r>
              <a:rPr lang="en-US" sz="2800" dirty="0"/>
              <a:t> </a:t>
            </a:r>
            <a:r>
              <a:rPr lang="en-US" sz="2800" dirty="0" err="1"/>
              <a:t>préjugés</a:t>
            </a:r>
            <a:r>
              <a:rPr lang="en-US" sz="2800" dirty="0"/>
              <a:t>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800" dirty="0" err="1"/>
              <a:t>Demandez-vous</a:t>
            </a:r>
            <a:r>
              <a:rPr lang="en-US" sz="2800" dirty="0"/>
              <a:t> dans quelle </a:t>
            </a:r>
            <a:r>
              <a:rPr lang="en-US" sz="2800" dirty="0" err="1"/>
              <a:t>mesure</a:t>
            </a:r>
            <a:r>
              <a:rPr lang="en-US" sz="2800" dirty="0"/>
              <a:t> </a:t>
            </a:r>
            <a:r>
              <a:rPr lang="en-US" sz="2800" dirty="0" err="1"/>
              <a:t>vos</a:t>
            </a:r>
            <a:r>
              <a:rPr lang="en-US" sz="2800" dirty="0"/>
              <a:t> </a:t>
            </a:r>
            <a:r>
              <a:rPr lang="en-US" sz="2800" dirty="0" err="1"/>
              <a:t>besoins</a:t>
            </a:r>
            <a:r>
              <a:rPr lang="en-US" sz="2800" dirty="0"/>
              <a:t> et </a:t>
            </a:r>
            <a:r>
              <a:rPr lang="en-US" sz="2800" dirty="0" err="1"/>
              <a:t>vos</a:t>
            </a:r>
            <a:r>
              <a:rPr lang="en-US" sz="2800" dirty="0"/>
              <a:t> </a:t>
            </a:r>
            <a:r>
              <a:rPr lang="en-US" sz="2800" dirty="0" err="1"/>
              <a:t>désirs</a:t>
            </a:r>
            <a:r>
              <a:rPr lang="en-US" sz="2800" dirty="0"/>
              <a:t> </a:t>
            </a:r>
            <a:r>
              <a:rPr lang="en-US" sz="2800" dirty="0" err="1"/>
              <a:t>influencent</a:t>
            </a:r>
            <a:r>
              <a:rPr lang="en-US" sz="2800" dirty="0"/>
              <a:t> </a:t>
            </a:r>
            <a:r>
              <a:rPr lang="en-US" sz="2800" dirty="0" err="1"/>
              <a:t>ce</a:t>
            </a:r>
            <a:r>
              <a:rPr lang="en-US" sz="2800" dirty="0"/>
              <a:t> que </a:t>
            </a:r>
            <a:r>
              <a:rPr lang="en-US" sz="2800" dirty="0" err="1"/>
              <a:t>vous</a:t>
            </a:r>
            <a:r>
              <a:rPr lang="en-US" sz="2800" dirty="0"/>
              <a:t> </a:t>
            </a:r>
            <a:r>
              <a:rPr lang="en-US" sz="2800" dirty="0" err="1"/>
              <a:t>voyez</a:t>
            </a:r>
            <a:r>
              <a:rPr lang="en-US" sz="2800" dirty="0"/>
              <a:t> </a:t>
            </a:r>
            <a:r>
              <a:rPr lang="en-US" sz="2800" dirty="0" err="1"/>
              <a:t>ou</a:t>
            </a:r>
            <a:r>
              <a:rPr lang="en-US" sz="2800" dirty="0"/>
              <a:t> ne </a:t>
            </a:r>
            <a:r>
              <a:rPr lang="en-US" sz="2800" dirty="0" err="1"/>
              <a:t>voyez</a:t>
            </a:r>
            <a:r>
              <a:rPr lang="en-US" sz="2800" dirty="0"/>
              <a:t> pas.</a:t>
            </a:r>
          </a:p>
        </p:txBody>
      </p:sp>
    </p:spTree>
    <p:extLst>
      <p:ext uri="{BB962C8B-B14F-4D97-AF65-F5344CB8AC3E}">
        <p14:creationId xmlns:p14="http://schemas.microsoft.com/office/powerpoint/2010/main" val="1814397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rchVTI">
  <a:themeElements>
    <a:clrScheme name="AnalogousFromRegularSeedRightStep">
      <a:dk1>
        <a:srgbClr val="000000"/>
      </a:dk1>
      <a:lt1>
        <a:srgbClr val="FFFFFF"/>
      </a:lt1>
      <a:dk2>
        <a:srgbClr val="34381F"/>
      </a:dk2>
      <a:lt2>
        <a:srgbClr val="E2E6E8"/>
      </a:lt2>
      <a:accent1>
        <a:srgbClr val="C3724D"/>
      </a:accent1>
      <a:accent2>
        <a:srgbClr val="B1923B"/>
      </a:accent2>
      <a:accent3>
        <a:srgbClr val="9BAB43"/>
      </a:accent3>
      <a:accent4>
        <a:srgbClr val="6EB13B"/>
      </a:accent4>
      <a:accent5>
        <a:srgbClr val="4AB848"/>
      </a:accent5>
      <a:accent6>
        <a:srgbClr val="3BB16A"/>
      </a:accent6>
      <a:hlink>
        <a:srgbClr val="3A8BB0"/>
      </a:hlink>
      <a:folHlink>
        <a:srgbClr val="7F7F7F"/>
      </a:folHlink>
    </a:clrScheme>
    <a:fontScheme name="Custom 16">
      <a:majorFont>
        <a:latin typeface="Footlight MT Ligh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VTI" id="{23FE938F-4DF0-4C94-8546-C2AC6D26660D}" vid="{62E62DA1-385F-4EE3-8841-58A87FAE206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260</Words>
  <Application>Microsoft Office PowerPoint</Application>
  <PresentationFormat>Grand écran</PresentationFormat>
  <Paragraphs>39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Avenir Next LT Pro</vt:lpstr>
      <vt:lpstr>AvenirNext LT Pro Medium</vt:lpstr>
      <vt:lpstr>Footlight MT Light</vt:lpstr>
      <vt:lpstr>ArchVTI</vt:lpstr>
      <vt:lpstr>Présentation PowerPoint</vt:lpstr>
      <vt:lpstr>LE PROCESSUS DE PERCEPTION</vt:lpstr>
      <vt:lpstr>C’est la capacité de choisir l’information qui retiendra notre attention mais aussi quels stimuli seront ignorés.</vt:lpstr>
      <vt:lpstr>C’est la capacité, une fois que nous avons sélectionné une information, de l’organiser de façon cohérente.</vt:lpstr>
      <vt:lpstr>C’est la capacité donner un sens à nos perceptions.</vt:lpstr>
      <vt:lpstr>LES FACTEURS INFLUENÇANT LA PERCEPTION</vt:lpstr>
      <vt:lpstr>QUELQUES OBSTACLES À LA PERCEPTION</vt:lpstr>
      <vt:lpstr>QUELQUES OBSTACLES À LA PERCEPTION</vt:lpstr>
      <vt:lpstr>LA VÉRIFICATION DES PERCEPTIONS</vt:lpstr>
    </vt:vector>
  </TitlesOfParts>
  <Company>College Merici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France Defoy</dc:creator>
  <cp:lastModifiedBy>Fannie Harvey</cp:lastModifiedBy>
  <cp:revision>2</cp:revision>
  <dcterms:created xsi:type="dcterms:W3CDTF">2023-07-13T18:59:09Z</dcterms:created>
  <dcterms:modified xsi:type="dcterms:W3CDTF">2024-07-22T17:11:28Z</dcterms:modified>
</cp:coreProperties>
</file>