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62" r:id="rId4"/>
    <p:sldId id="265" r:id="rId5"/>
    <p:sldId id="266" r:id="rId6"/>
    <p:sldId id="267" r:id="rId7"/>
    <p:sldId id="260" r:id="rId8"/>
    <p:sldId id="268" r:id="rId9"/>
    <p:sldId id="261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658718-7C93-AD41-9D5E-6F3D93B40DB3}" v="16" dt="2023-09-13T18:20:04.4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6327"/>
  </p:normalViewPr>
  <p:slideViewPr>
    <p:cSldViewPr snapToGrid="0">
      <p:cViewPr varScale="1">
        <p:scale>
          <a:sx n="78" d="100"/>
          <a:sy n="78" d="100"/>
        </p:scale>
        <p:origin x="12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</p:spPr>
        <p:txBody>
          <a:bodyPr anchor="b">
            <a:normAutofit/>
          </a:bodyPr>
          <a:lstStyle>
            <a:lvl1pPr algn="l"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8298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9549D6DC-E1CB-4874-BF52-C3407230D20E}" type="datetime1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6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1D81-C4B9-4A87-89A7-22E29E6C9200}" type="datetime1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8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31520"/>
            <a:ext cx="2628900" cy="53780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31520"/>
            <a:ext cx="7734300" cy="5378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7718-69F7-427E-95A3-C1246AF46913}" type="datetime1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4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3E51-B7F7-4C24-B8E3-5471755DC0E0}" type="datetime1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7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A59F-D956-4598-A3C1-AE72A5387751}" type="datetime1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5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BD69-7BD3-4731-8064-242619E92CBE}" type="datetime1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39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49131"/>
            <a:ext cx="5157787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10625"/>
            <a:ext cx="5157787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49131"/>
            <a:ext cx="5183188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10625"/>
            <a:ext cx="5183188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7D9-239F-488B-9358-023C46BC7084}" type="datetime1">
              <a:rPr lang="en-US" smtClean="0"/>
              <a:t>7/22/2024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0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1C24-7140-4FDE-92F3-654C6E2D3C1C}" type="datetime1">
              <a:rPr lang="en-US" smtClean="0"/>
              <a:t>7/22/2024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4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6ACF-ECB9-4B5F-A429-08B8AC75E8EF}" type="datetime1">
              <a:rPr lang="en-US" smtClean="0"/>
              <a:t>7/22/2024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4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6326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31521"/>
            <a:ext cx="6172200" cy="512953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29B-EE2A-486A-BDB9-0C848B4FAFDD}" type="datetime1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3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1564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7257"/>
            <a:ext cx="6172200" cy="51737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FE4A-CB8D-40AB-BFFC-AAF37EA071CB}" type="datetime1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5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</a:extLst>
            </p:cNvPr>
            <p:cNvCxnSpPr>
              <a:cxnSpLocks/>
            </p:cNvCxnSpPr>
            <p:nvPr/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</a:extLst>
            </p:cNvPr>
            <p:cNvCxnSpPr>
              <a:cxnSpLocks/>
            </p:cNvCxnSpPr>
            <p:nvPr/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</a:extLst>
            </p:cNvPr>
            <p:cNvSpPr/>
            <p:nvPr/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</a:extLst>
            </p:cNvPr>
            <p:cNvSpPr/>
            <p:nvPr/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0517C94-3B1E-4991-BED3-41F8B0158A00}" type="datetime1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73BAE12-D270-459D-897B-6833652BB167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2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8">
            <a:extLst>
              <a:ext uri="{FF2B5EF4-FFF2-40B4-BE49-F238E27FC236}">
                <a16:creationId xmlns:a16="http://schemas.microsoft.com/office/drawing/2014/main" id="{A38827F1-3359-44F6-9009-43AE2B17F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"/>
            <a:ext cx="12192001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0">
            <a:extLst>
              <a:ext uri="{FF2B5EF4-FFF2-40B4-BE49-F238E27FC236}">
                <a16:creationId xmlns:a16="http://schemas.microsoft.com/office/drawing/2014/main" id="{17AFAD67-5350-4773-886F-D6DD7E66D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7346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3" descr="Isolated twigs and flowers on a white surface">
            <a:extLst>
              <a:ext uri="{FF2B5EF4-FFF2-40B4-BE49-F238E27FC236}">
                <a16:creationId xmlns:a16="http://schemas.microsoft.com/office/drawing/2014/main" id="{6A8604C0-2AF0-4298-96B2-8A7604B029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9159" r="-2" b="-2"/>
          <a:stretch/>
        </p:blipFill>
        <p:spPr>
          <a:xfrm>
            <a:off x="20" y="-185738"/>
            <a:ext cx="12189789" cy="6873457"/>
          </a:xfrm>
          <a:prstGeom prst="rect">
            <a:avLst/>
          </a:prstGeom>
          <a:ln w="12700">
            <a:noFill/>
          </a:ln>
        </p:spPr>
      </p:pic>
      <p:grpSp>
        <p:nvGrpSpPr>
          <p:cNvPr id="23" name="Group 12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"/>
            <a:ext cx="12192000" cy="6857996"/>
            <a:chOff x="572" y="-1"/>
            <a:chExt cx="12192000" cy="6857996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4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9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0DD8CEF8-B8D9-C5C0-0A8A-B554A938B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3429000"/>
            <a:ext cx="7151357" cy="2387600"/>
          </a:xfrm>
        </p:spPr>
        <p:txBody>
          <a:bodyPr anchor="t">
            <a:normAutofit/>
          </a:bodyPr>
          <a:lstStyle/>
          <a:p>
            <a:endParaRPr lang="fr-CA" dirty="0">
              <a:solidFill>
                <a:srgbClr val="FFFFFF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D8DC4D-E68E-4C5B-672D-8B5674D16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1040986"/>
            <a:ext cx="7151357" cy="2272483"/>
          </a:xfrm>
        </p:spPr>
        <p:txBody>
          <a:bodyPr anchor="b">
            <a:normAutofit/>
          </a:bodyPr>
          <a:lstStyle/>
          <a:p>
            <a:pPr algn="ctr"/>
            <a:r>
              <a:rPr lang="fr-CA" sz="6000" b="1" dirty="0">
                <a:solidFill>
                  <a:srgbClr val="FFFFFF"/>
                </a:solidFill>
              </a:rPr>
              <a:t>La perception</a:t>
            </a:r>
          </a:p>
        </p:txBody>
      </p:sp>
    </p:spTree>
    <p:extLst>
      <p:ext uri="{BB962C8B-B14F-4D97-AF65-F5344CB8AC3E}">
        <p14:creationId xmlns:p14="http://schemas.microsoft.com/office/powerpoint/2010/main" val="3433025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E2748806-3AF5-4078-830A-C1F26BF1B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22" name="Picture 3" descr="Isolated twigs and flowers on a white surface">
            <a:extLst>
              <a:ext uri="{FF2B5EF4-FFF2-40B4-BE49-F238E27FC236}">
                <a16:creationId xmlns:a16="http://schemas.microsoft.com/office/drawing/2014/main" id="{6A8604C0-2AF0-4298-96B2-8A7604B029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9335" r="-1" b="-1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34FBEBF3-C941-4CB0-8AC2-3B50E1371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89239" y="-389238"/>
            <a:ext cx="6858000" cy="7636476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DD8CEF8-B8D9-C5C0-0A8A-B554A938B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428750"/>
            <a:ext cx="4826498" cy="2300288"/>
          </a:xfrm>
        </p:spPr>
        <p:txBody>
          <a:bodyPr anchor="b">
            <a:normAutofit/>
          </a:bodyPr>
          <a:lstStyle/>
          <a:p>
            <a:r>
              <a:rPr lang="fr-FR" sz="4800" b="1" dirty="0">
                <a:solidFill>
                  <a:srgbClr val="FFFFFF"/>
                </a:solidFill>
                <a:latin typeface="+mn-lt"/>
              </a:rPr>
              <a:t>LE PROCESSUS DE PERCEPTION</a:t>
            </a:r>
            <a:endParaRPr lang="fr-CA" sz="48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D8DC4D-E68E-4C5B-672D-8B5674D16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456143"/>
            <a:ext cx="4826498" cy="1327421"/>
          </a:xfrm>
        </p:spPr>
        <p:txBody>
          <a:bodyPr anchor="t">
            <a:noAutofit/>
          </a:bodyPr>
          <a:lstStyle/>
          <a:p>
            <a:r>
              <a:rPr lang="fr-FR" sz="2800" b="1" dirty="0">
                <a:solidFill>
                  <a:srgbClr val="FFFFFF"/>
                </a:solidFill>
              </a:rPr>
              <a:t>La sélection</a:t>
            </a:r>
            <a:br>
              <a:rPr lang="fr-FR" sz="2800" b="1" dirty="0">
                <a:solidFill>
                  <a:srgbClr val="FFFFFF"/>
                </a:solidFill>
              </a:rPr>
            </a:br>
            <a:r>
              <a:rPr lang="fr-FR" sz="2800" b="1" dirty="0">
                <a:solidFill>
                  <a:srgbClr val="FFFFFF"/>
                </a:solidFill>
              </a:rPr>
              <a:t>L’organisation</a:t>
            </a:r>
            <a:br>
              <a:rPr lang="fr-FR" sz="2800" b="1" dirty="0">
                <a:solidFill>
                  <a:srgbClr val="FFFFFF"/>
                </a:solidFill>
              </a:rPr>
            </a:br>
            <a:r>
              <a:rPr lang="fr-FR" sz="2800" b="1" dirty="0">
                <a:solidFill>
                  <a:srgbClr val="FFFFFF"/>
                </a:solidFill>
              </a:rPr>
              <a:t>L’interprétation/évaluation</a:t>
            </a:r>
            <a:endParaRPr lang="fr-CA" sz="28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31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A38827F1-3359-44F6-9009-43AE2B17F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"/>
            <a:ext cx="12192001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7AFAD67-5350-4773-886F-D6DD7E66D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7346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3" descr="Isolated twigs and flowers on a white surface">
            <a:extLst>
              <a:ext uri="{FF2B5EF4-FFF2-40B4-BE49-F238E27FC236}">
                <a16:creationId xmlns:a16="http://schemas.microsoft.com/office/drawing/2014/main" id="{6A8604C0-2AF0-4298-96B2-8A7604B029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9335" r="-1" b="-1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  <a:ln w="12700">
            <a:noFill/>
          </a:ln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654AC0FE-C43D-49AC-9730-284354DEC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8366" y="87"/>
            <a:ext cx="10933011" cy="6864297"/>
            <a:chOff x="628366" y="87"/>
            <a:chExt cx="10933011" cy="6864297"/>
          </a:xfrm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46F6FE9-8F24-4E96-8FA6-DABE61A20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1282750" y="3429044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40C5E755-8FD9-4EBF-978B-015F9339F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6688336" y="3429043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9C7F63B7-3E85-42EC-8447-F6699247E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28366" y="3413532"/>
              <a:ext cx="2585819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Graphic 11">
              <a:extLst>
                <a:ext uri="{FF2B5EF4-FFF2-40B4-BE49-F238E27FC236}">
                  <a16:creationId xmlns:a16="http://schemas.microsoft.com/office/drawing/2014/main" id="{AFDFA9EA-AAC0-416F-A0E9-ACD410E9D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2063" y="702002"/>
              <a:ext cx="5759819" cy="6155995"/>
            </a:xfrm>
            <a:custGeom>
              <a:avLst/>
              <a:gdLst>
                <a:gd name="connsiteX0" fmla="*/ 0 w 4320540"/>
                <a:gd name="connsiteY0" fmla="*/ 4617720 h 4617719"/>
                <a:gd name="connsiteX1" fmla="*/ 0 w 4320540"/>
                <a:gd name="connsiteY1" fmla="*/ 4268439 h 4617719"/>
                <a:gd name="connsiteX2" fmla="*/ 0 w 4320540"/>
                <a:gd name="connsiteY2" fmla="*/ 2052352 h 4617719"/>
                <a:gd name="connsiteX3" fmla="*/ 2160270 w 4320540"/>
                <a:gd name="connsiteY3" fmla="*/ 0 h 4617719"/>
                <a:gd name="connsiteX4" fmla="*/ 2160270 w 4320540"/>
                <a:gd name="connsiteY4" fmla="*/ 0 h 4617719"/>
                <a:gd name="connsiteX5" fmla="*/ 4320540 w 4320540"/>
                <a:gd name="connsiteY5" fmla="*/ 2052352 h 4617719"/>
                <a:gd name="connsiteX6" fmla="*/ 4320540 w 4320540"/>
                <a:gd name="connsiteY6" fmla="*/ 2782443 h 4617719"/>
                <a:gd name="connsiteX7" fmla="*/ 4320540 w 4320540"/>
                <a:gd name="connsiteY7" fmla="*/ 4617720 h 4617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20540" h="4617719">
                  <a:moveTo>
                    <a:pt x="0" y="4617720"/>
                  </a:moveTo>
                  <a:lnTo>
                    <a:pt x="0" y="4268439"/>
                  </a:lnTo>
                  <a:lnTo>
                    <a:pt x="0" y="2052352"/>
                  </a:lnTo>
                  <a:cubicBezTo>
                    <a:pt x="0" y="918877"/>
                    <a:pt x="967169" y="0"/>
                    <a:pt x="2160270" y="0"/>
                  </a:cubicBezTo>
                  <a:lnTo>
                    <a:pt x="2160270" y="0"/>
                  </a:lnTo>
                  <a:cubicBezTo>
                    <a:pt x="3353372" y="0"/>
                    <a:pt x="4320540" y="918877"/>
                    <a:pt x="4320540" y="2052352"/>
                  </a:cubicBezTo>
                  <a:lnTo>
                    <a:pt x="4320540" y="2782443"/>
                  </a:lnTo>
                  <a:lnTo>
                    <a:pt x="4320540" y="4617720"/>
                  </a:ln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C4EF7E7E-9948-4D78-BE70-F624A62D8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74010" y="3413529"/>
              <a:ext cx="2587367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6975AAAB-9AEC-496F-94E4-CE5330CB4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2421" y="3431507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EB5BF383-42C5-4FE4-894A-17B84AF22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6164" y="3435428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0DD8CEF8-B8D9-C5C0-0A8A-B554A938B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1863" y="3154018"/>
            <a:ext cx="5248275" cy="205432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fr-CA" sz="3100" b="1" dirty="0">
                <a:solidFill>
                  <a:srgbClr val="FFFFFF"/>
                </a:solidFill>
                <a:latin typeface="+mn-lt"/>
              </a:rPr>
              <a:t>C’est la capacité de choisir l’information qui retiendra notre attention mais aussi quels stimuli seront ignorés.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D8DC4D-E68E-4C5B-672D-8B5674D16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1863" y="1200150"/>
            <a:ext cx="5248275" cy="2054328"/>
          </a:xfrm>
        </p:spPr>
        <p:txBody>
          <a:bodyPr anchor="ctr">
            <a:normAutofit/>
          </a:bodyPr>
          <a:lstStyle/>
          <a:p>
            <a:pPr algn="ctr"/>
            <a:r>
              <a:rPr lang="fr-FR" sz="3200" b="1" dirty="0">
                <a:solidFill>
                  <a:srgbClr val="FFFFFF"/>
                </a:solidFill>
              </a:rPr>
              <a:t>LA SÉLECTION</a:t>
            </a:r>
            <a:endParaRPr lang="fr-CA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058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A38827F1-3359-44F6-9009-43AE2B17F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"/>
            <a:ext cx="12192001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7AFAD67-5350-4773-886F-D6DD7E66D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7346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3" descr="Isolated twigs and flowers on a white surface">
            <a:extLst>
              <a:ext uri="{FF2B5EF4-FFF2-40B4-BE49-F238E27FC236}">
                <a16:creationId xmlns:a16="http://schemas.microsoft.com/office/drawing/2014/main" id="{6A8604C0-2AF0-4298-96B2-8A7604B029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9335" r="-1" b="-1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  <a:ln w="12700">
            <a:noFill/>
          </a:ln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654AC0FE-C43D-49AC-9730-284354DEC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8366" y="87"/>
            <a:ext cx="10933011" cy="6864297"/>
            <a:chOff x="628366" y="87"/>
            <a:chExt cx="10933011" cy="6864297"/>
          </a:xfrm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46F6FE9-8F24-4E96-8FA6-DABE61A20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1282750" y="3429044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40C5E755-8FD9-4EBF-978B-015F9339F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6688336" y="3429043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9C7F63B7-3E85-42EC-8447-F6699247E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28366" y="3413532"/>
              <a:ext cx="2585819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Graphic 11">
              <a:extLst>
                <a:ext uri="{FF2B5EF4-FFF2-40B4-BE49-F238E27FC236}">
                  <a16:creationId xmlns:a16="http://schemas.microsoft.com/office/drawing/2014/main" id="{AFDFA9EA-AAC0-416F-A0E9-ACD410E9D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2063" y="702002"/>
              <a:ext cx="5759819" cy="6155995"/>
            </a:xfrm>
            <a:custGeom>
              <a:avLst/>
              <a:gdLst>
                <a:gd name="connsiteX0" fmla="*/ 0 w 4320540"/>
                <a:gd name="connsiteY0" fmla="*/ 4617720 h 4617719"/>
                <a:gd name="connsiteX1" fmla="*/ 0 w 4320540"/>
                <a:gd name="connsiteY1" fmla="*/ 4268439 h 4617719"/>
                <a:gd name="connsiteX2" fmla="*/ 0 w 4320540"/>
                <a:gd name="connsiteY2" fmla="*/ 2052352 h 4617719"/>
                <a:gd name="connsiteX3" fmla="*/ 2160270 w 4320540"/>
                <a:gd name="connsiteY3" fmla="*/ 0 h 4617719"/>
                <a:gd name="connsiteX4" fmla="*/ 2160270 w 4320540"/>
                <a:gd name="connsiteY4" fmla="*/ 0 h 4617719"/>
                <a:gd name="connsiteX5" fmla="*/ 4320540 w 4320540"/>
                <a:gd name="connsiteY5" fmla="*/ 2052352 h 4617719"/>
                <a:gd name="connsiteX6" fmla="*/ 4320540 w 4320540"/>
                <a:gd name="connsiteY6" fmla="*/ 2782443 h 4617719"/>
                <a:gd name="connsiteX7" fmla="*/ 4320540 w 4320540"/>
                <a:gd name="connsiteY7" fmla="*/ 4617720 h 4617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20540" h="4617719">
                  <a:moveTo>
                    <a:pt x="0" y="4617720"/>
                  </a:moveTo>
                  <a:lnTo>
                    <a:pt x="0" y="4268439"/>
                  </a:lnTo>
                  <a:lnTo>
                    <a:pt x="0" y="2052352"/>
                  </a:lnTo>
                  <a:cubicBezTo>
                    <a:pt x="0" y="918877"/>
                    <a:pt x="967169" y="0"/>
                    <a:pt x="2160270" y="0"/>
                  </a:cubicBezTo>
                  <a:lnTo>
                    <a:pt x="2160270" y="0"/>
                  </a:lnTo>
                  <a:cubicBezTo>
                    <a:pt x="3353372" y="0"/>
                    <a:pt x="4320540" y="918877"/>
                    <a:pt x="4320540" y="2052352"/>
                  </a:cubicBezTo>
                  <a:lnTo>
                    <a:pt x="4320540" y="2782443"/>
                  </a:lnTo>
                  <a:lnTo>
                    <a:pt x="4320540" y="4617720"/>
                  </a:ln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C4EF7E7E-9948-4D78-BE70-F624A62D8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74010" y="3413529"/>
              <a:ext cx="2587367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6975AAAB-9AEC-496F-94E4-CE5330CB4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2421" y="3431507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EB5BF383-42C5-4FE4-894A-17B84AF22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6164" y="3435428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0DD8CEF8-B8D9-C5C0-0A8A-B554A938B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1863" y="3154018"/>
            <a:ext cx="5248275" cy="205432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fr-CA" sz="3100" b="1" dirty="0">
                <a:solidFill>
                  <a:srgbClr val="FFFFFF"/>
                </a:solidFill>
                <a:latin typeface="+mn-lt"/>
              </a:rPr>
              <a:t>C’est la capacité, une fois que nous avons sélectionné une information, de l’organiser de façon cohérente.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D8DC4D-E68E-4C5B-672D-8B5674D16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1863" y="1200150"/>
            <a:ext cx="5248275" cy="2054328"/>
          </a:xfrm>
        </p:spPr>
        <p:txBody>
          <a:bodyPr anchor="ctr">
            <a:normAutofit/>
          </a:bodyPr>
          <a:lstStyle/>
          <a:p>
            <a:pPr algn="ctr"/>
            <a:r>
              <a:rPr lang="fr-FR" sz="3200" b="1" dirty="0">
                <a:solidFill>
                  <a:srgbClr val="FFFFFF"/>
                </a:solidFill>
              </a:rPr>
              <a:t>L’ORGANISATION</a:t>
            </a:r>
            <a:endParaRPr lang="fr-CA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0757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A38827F1-3359-44F6-9009-43AE2B17F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"/>
            <a:ext cx="12192001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7AFAD67-5350-4773-886F-D6DD7E66D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7346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3" descr="Isolated twigs and flowers on a white surface">
            <a:extLst>
              <a:ext uri="{FF2B5EF4-FFF2-40B4-BE49-F238E27FC236}">
                <a16:creationId xmlns:a16="http://schemas.microsoft.com/office/drawing/2014/main" id="{6A8604C0-2AF0-4298-96B2-8A7604B029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9335" r="-1" b="-1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  <a:ln w="12700">
            <a:noFill/>
          </a:ln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654AC0FE-C43D-49AC-9730-284354DEC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8366" y="87"/>
            <a:ext cx="10933011" cy="6864297"/>
            <a:chOff x="628366" y="87"/>
            <a:chExt cx="10933011" cy="6864297"/>
          </a:xfrm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46F6FE9-8F24-4E96-8FA6-DABE61A20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1282750" y="3429044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40C5E755-8FD9-4EBF-978B-015F9339F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6688336" y="3429043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9C7F63B7-3E85-42EC-8447-F6699247E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28366" y="3413532"/>
              <a:ext cx="2585819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Graphic 11">
              <a:extLst>
                <a:ext uri="{FF2B5EF4-FFF2-40B4-BE49-F238E27FC236}">
                  <a16:creationId xmlns:a16="http://schemas.microsoft.com/office/drawing/2014/main" id="{AFDFA9EA-AAC0-416F-A0E9-ACD410E9D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2063" y="702002"/>
              <a:ext cx="5759819" cy="6155995"/>
            </a:xfrm>
            <a:custGeom>
              <a:avLst/>
              <a:gdLst>
                <a:gd name="connsiteX0" fmla="*/ 0 w 4320540"/>
                <a:gd name="connsiteY0" fmla="*/ 4617720 h 4617719"/>
                <a:gd name="connsiteX1" fmla="*/ 0 w 4320540"/>
                <a:gd name="connsiteY1" fmla="*/ 4268439 h 4617719"/>
                <a:gd name="connsiteX2" fmla="*/ 0 w 4320540"/>
                <a:gd name="connsiteY2" fmla="*/ 2052352 h 4617719"/>
                <a:gd name="connsiteX3" fmla="*/ 2160270 w 4320540"/>
                <a:gd name="connsiteY3" fmla="*/ 0 h 4617719"/>
                <a:gd name="connsiteX4" fmla="*/ 2160270 w 4320540"/>
                <a:gd name="connsiteY4" fmla="*/ 0 h 4617719"/>
                <a:gd name="connsiteX5" fmla="*/ 4320540 w 4320540"/>
                <a:gd name="connsiteY5" fmla="*/ 2052352 h 4617719"/>
                <a:gd name="connsiteX6" fmla="*/ 4320540 w 4320540"/>
                <a:gd name="connsiteY6" fmla="*/ 2782443 h 4617719"/>
                <a:gd name="connsiteX7" fmla="*/ 4320540 w 4320540"/>
                <a:gd name="connsiteY7" fmla="*/ 4617720 h 4617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20540" h="4617719">
                  <a:moveTo>
                    <a:pt x="0" y="4617720"/>
                  </a:moveTo>
                  <a:lnTo>
                    <a:pt x="0" y="4268439"/>
                  </a:lnTo>
                  <a:lnTo>
                    <a:pt x="0" y="2052352"/>
                  </a:lnTo>
                  <a:cubicBezTo>
                    <a:pt x="0" y="918877"/>
                    <a:pt x="967169" y="0"/>
                    <a:pt x="2160270" y="0"/>
                  </a:cubicBezTo>
                  <a:lnTo>
                    <a:pt x="2160270" y="0"/>
                  </a:lnTo>
                  <a:cubicBezTo>
                    <a:pt x="3353372" y="0"/>
                    <a:pt x="4320540" y="918877"/>
                    <a:pt x="4320540" y="2052352"/>
                  </a:cubicBezTo>
                  <a:lnTo>
                    <a:pt x="4320540" y="2782443"/>
                  </a:lnTo>
                  <a:lnTo>
                    <a:pt x="4320540" y="4617720"/>
                  </a:ln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C4EF7E7E-9948-4D78-BE70-F624A62D8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74010" y="3413529"/>
              <a:ext cx="2587367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6975AAAB-9AEC-496F-94E4-CE5330CB4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2421" y="3431507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EB5BF383-42C5-4FE4-894A-17B84AF22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6164" y="3435428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0DD8CEF8-B8D9-C5C0-0A8A-B554A938B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1863" y="3154018"/>
            <a:ext cx="5248275" cy="2054325"/>
          </a:xfrm>
        </p:spPr>
        <p:txBody>
          <a:bodyPr anchor="t">
            <a:normAutofit/>
          </a:bodyPr>
          <a:lstStyle/>
          <a:p>
            <a:pPr algn="ctr"/>
            <a:r>
              <a:rPr lang="fr-CA" sz="3100" b="1" dirty="0">
                <a:solidFill>
                  <a:srgbClr val="FFFFFF"/>
                </a:solidFill>
                <a:latin typeface="+mn-lt"/>
              </a:rPr>
              <a:t>C’est la capacité donner un sens à nos perceptions.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D8DC4D-E68E-4C5B-672D-8B5674D16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1863" y="1200150"/>
            <a:ext cx="5248275" cy="2054328"/>
          </a:xfrm>
        </p:spPr>
        <p:txBody>
          <a:bodyPr anchor="ctr">
            <a:normAutofit/>
          </a:bodyPr>
          <a:lstStyle/>
          <a:p>
            <a:pPr algn="ctr"/>
            <a:r>
              <a:rPr lang="fr-FR" sz="3200" b="1" dirty="0">
                <a:solidFill>
                  <a:srgbClr val="FFFFFF"/>
                </a:solidFill>
              </a:rPr>
              <a:t>L’INTERPRÉTATION</a:t>
            </a:r>
            <a:endParaRPr lang="fr-CA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190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1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5E07BDE-E927-4175-820B-81F985407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9103D9E-236B-4AD2-A27C-BF2007A2D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86701FBB-07FC-4733-9104-D2EF1D685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F0024222-CC64-47B0-A4BF-B40233E4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C8B03883-6F44-4FEE-BFBE-4D73F19E7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Graphic 33">
              <a:extLst>
                <a:ext uri="{FF2B5EF4-FFF2-40B4-BE49-F238E27FC236}">
                  <a16:creationId xmlns:a16="http://schemas.microsoft.com/office/drawing/2014/main" id="{5A26ABB5-559E-45EC-8DBC-364F029DD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9" name="Graphic 33">
              <a:extLst>
                <a:ext uri="{FF2B5EF4-FFF2-40B4-BE49-F238E27FC236}">
                  <a16:creationId xmlns:a16="http://schemas.microsoft.com/office/drawing/2014/main" id="{339DC07F-79A6-42D3-BDD6-5A262FFC5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CF10C978-51B5-420C-9A05-C8F194EAC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" y="-597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8D34D1C-4E49-4D32-96F1-E49CEBBF8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A46A4AE4-5520-4815-852D-CB05E9F5A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229F6CD-5D84-4EEB-B66D-84415969A0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024BD253-E9E1-473E-88AD-E22D668B9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2C911447-A6C3-48A4-91A8-DAEDB7FF41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1BEAE0C5-340D-416D-9DE8-4A73670496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Graphic 33">
              <a:extLst>
                <a:ext uri="{FF2B5EF4-FFF2-40B4-BE49-F238E27FC236}">
                  <a16:creationId xmlns:a16="http://schemas.microsoft.com/office/drawing/2014/main" id="{C0FED11B-5B5E-48CF-810B-4BA77BBDF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Graphic 33">
              <a:extLst>
                <a:ext uri="{FF2B5EF4-FFF2-40B4-BE49-F238E27FC236}">
                  <a16:creationId xmlns:a16="http://schemas.microsoft.com/office/drawing/2014/main" id="{D75A73DE-5BA7-44CE-A718-52385E65D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0DD8CEF8-B8D9-C5C0-0A8A-B554A938B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05734"/>
            <a:ext cx="8648158" cy="14178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/>
              <a:t>LES FACTEURS INFLUENÇANT LA PERCEPTION</a:t>
            </a:r>
            <a:endParaRPr lang="en-US" sz="440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D8DC4D-E68E-4C5B-672D-8B5674D16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2434196"/>
            <a:ext cx="8648158" cy="3430575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fr-FR" sz="1600"/>
              <a:t>Les influences physiologiques (les sens, l’âge, l’état de santé, la faim, les cycles biologiques, les défis psychobiologiques).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fr-FR" sz="1600"/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fr-FR" sz="1600"/>
              <a:t>Les différences individuelles et relationnelles (le concept de soi, l’estime de soi,la connaissance des faits, l’experience personnelle, la relation).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fr-FR" sz="1600"/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fr-FR" sz="1600"/>
              <a:t>Les différences culturelles (différentes perspectives sur l’utilité du discours, sur le silence).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fr-FR" sz="1600"/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fr-FR" sz="1600"/>
              <a:t>Les rôles sociaux (de genre, professionnels, relationnels).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08677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45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65E07BDE-E927-4175-820B-81F985407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9103D9E-236B-4AD2-A27C-BF2007A2D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701FBB-07FC-4733-9104-D2EF1D685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F0024222-CC64-47B0-A4BF-B40233E4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C8B03883-6F44-4FEE-BFBE-4D73F19E7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Graphic 33">
              <a:extLst>
                <a:ext uri="{FF2B5EF4-FFF2-40B4-BE49-F238E27FC236}">
                  <a16:creationId xmlns:a16="http://schemas.microsoft.com/office/drawing/2014/main" id="{5A26ABB5-559E-45EC-8DBC-364F029DD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2" name="Graphic 33">
              <a:extLst>
                <a:ext uri="{FF2B5EF4-FFF2-40B4-BE49-F238E27FC236}">
                  <a16:creationId xmlns:a16="http://schemas.microsoft.com/office/drawing/2014/main" id="{339DC07F-79A6-42D3-BDD6-5A262FFC5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164" name="Rectangle 163">
            <a:extLst>
              <a:ext uri="{FF2B5EF4-FFF2-40B4-BE49-F238E27FC236}">
                <a16:creationId xmlns:a16="http://schemas.microsoft.com/office/drawing/2014/main" id="{CF10C978-51B5-420C-9A05-C8F194EAC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" y="-597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28D34D1C-4E49-4D32-96F1-E49CEBBF8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A46A4AE4-5520-4815-852D-CB05E9F5A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0229F6CD-5D84-4EEB-B66D-84415969A0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024BD253-E9E1-473E-88AD-E22D668B9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2C911447-A6C3-48A4-91A8-DAEDB7FF41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1BEAE0C5-340D-416D-9DE8-4A73670496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Graphic 33">
              <a:extLst>
                <a:ext uri="{FF2B5EF4-FFF2-40B4-BE49-F238E27FC236}">
                  <a16:creationId xmlns:a16="http://schemas.microsoft.com/office/drawing/2014/main" id="{C0FED11B-5B5E-48CF-810B-4BA77BBDF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4" name="Graphic 33">
              <a:extLst>
                <a:ext uri="{FF2B5EF4-FFF2-40B4-BE49-F238E27FC236}">
                  <a16:creationId xmlns:a16="http://schemas.microsoft.com/office/drawing/2014/main" id="{D75A73DE-5BA7-44CE-A718-52385E65D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0DD8CEF8-B8D9-C5C0-0A8A-B554A938B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580292"/>
            <a:ext cx="10455874" cy="87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dirty="0"/>
              <a:t>QUELQUES OBSTACLES </a:t>
            </a:r>
            <a:r>
              <a:rPr lang="en-US" sz="4400" b="1" dirty="0" err="1"/>
              <a:t>À</a:t>
            </a:r>
            <a:r>
              <a:rPr lang="en-US" sz="4400" b="1" dirty="0"/>
              <a:t> LA PERCEPTION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D8DC4D-E68E-4C5B-672D-8B5674D16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458092"/>
            <a:ext cx="8648158" cy="4406680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b="1" dirty="0"/>
              <a:t>Les premières impressions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/>
              <a:t>Le </a:t>
            </a:r>
            <a:r>
              <a:rPr lang="en-US" dirty="0" err="1"/>
              <a:t>biais</a:t>
            </a:r>
            <a:r>
              <a:rPr lang="en-US" dirty="0"/>
              <a:t> </a:t>
            </a:r>
            <a:r>
              <a:rPr lang="en-US" dirty="0" err="1"/>
              <a:t>attentionnel</a:t>
            </a:r>
            <a:endParaRPr lang="en-US" dirty="0"/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 err="1"/>
              <a:t>L’effet</a:t>
            </a:r>
            <a:r>
              <a:rPr lang="en-US" dirty="0"/>
              <a:t> de halo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/>
              <a:t>Le </a:t>
            </a:r>
            <a:r>
              <a:rPr lang="en-US" dirty="0" err="1"/>
              <a:t>biais</a:t>
            </a:r>
            <a:r>
              <a:rPr lang="en-US" dirty="0"/>
              <a:t> </a:t>
            </a:r>
            <a:r>
              <a:rPr lang="en-US" dirty="0" err="1"/>
              <a:t>d’encrage</a:t>
            </a: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b="1" dirty="0"/>
              <a:t>Les </a:t>
            </a:r>
            <a:r>
              <a:rPr lang="en-US" b="1" dirty="0" err="1"/>
              <a:t>préjugés</a:t>
            </a:r>
            <a:r>
              <a:rPr lang="en-US" b="1" dirty="0"/>
              <a:t> et les </a:t>
            </a:r>
            <a:r>
              <a:rPr lang="en-US" b="1" dirty="0" err="1"/>
              <a:t>stéréotypes</a:t>
            </a:r>
            <a:endParaRPr lang="en-US" b="1" dirty="0"/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/>
              <a:t>Le </a:t>
            </a:r>
            <a:r>
              <a:rPr lang="en-US" dirty="0" err="1"/>
              <a:t>préjugé</a:t>
            </a:r>
            <a:endParaRPr lang="en-US" dirty="0"/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/>
              <a:t>Le stereotype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/>
              <a:t>Le </a:t>
            </a:r>
            <a:r>
              <a:rPr lang="en-US" dirty="0" err="1"/>
              <a:t>biais</a:t>
            </a:r>
            <a:r>
              <a:rPr lang="en-US" dirty="0"/>
              <a:t> de confirmation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6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D8CEF8-B8D9-C5C0-0A8A-B554A938B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580292"/>
            <a:ext cx="10455874" cy="87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dirty="0"/>
              <a:t>QUELQUES OBSTACLES </a:t>
            </a:r>
            <a:r>
              <a:rPr lang="en-US" sz="4400" b="1" dirty="0" err="1"/>
              <a:t>À</a:t>
            </a:r>
            <a:r>
              <a:rPr lang="en-US" sz="4400" b="1" dirty="0"/>
              <a:t> LA PERCEPTION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D8DC4D-E68E-4C5B-672D-8B5674D16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458092"/>
            <a:ext cx="8648158" cy="4406680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b="1" dirty="0"/>
              <a:t>Les attributions et le soi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/>
              <a:t>Le </a:t>
            </a:r>
            <a:r>
              <a:rPr lang="en-US" dirty="0" err="1"/>
              <a:t>biais</a:t>
            </a:r>
            <a:r>
              <a:rPr lang="en-US" dirty="0"/>
              <a:t> de complaisance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/>
              <a:t>Le </a:t>
            </a:r>
            <a:r>
              <a:rPr lang="en-US" dirty="0" err="1"/>
              <a:t>biais</a:t>
            </a:r>
            <a:r>
              <a:rPr lang="en-US" dirty="0"/>
              <a:t> de </a:t>
            </a:r>
            <a:r>
              <a:rPr lang="en-US" dirty="0" err="1"/>
              <a:t>supériorité</a:t>
            </a:r>
            <a:r>
              <a:rPr lang="en-US" dirty="0"/>
              <a:t> </a:t>
            </a:r>
            <a:r>
              <a:rPr lang="en-US" dirty="0" err="1"/>
              <a:t>illusoire</a:t>
            </a:r>
            <a:endParaRPr lang="en-US" dirty="0"/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/>
              <a:t>Le </a:t>
            </a:r>
            <a:r>
              <a:rPr lang="en-US" dirty="0" err="1"/>
              <a:t>biais</a:t>
            </a:r>
            <a:r>
              <a:rPr lang="en-US" dirty="0"/>
              <a:t> de </a:t>
            </a:r>
            <a:r>
              <a:rPr lang="en-US" dirty="0" err="1"/>
              <a:t>désirabilité</a:t>
            </a:r>
            <a:r>
              <a:rPr lang="en-US" dirty="0"/>
              <a:t> </a:t>
            </a:r>
            <a:r>
              <a:rPr lang="en-US" dirty="0" err="1"/>
              <a:t>sociale</a:t>
            </a:r>
            <a:endParaRPr lang="en-US" dirty="0"/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 err="1"/>
              <a:t>L’effet</a:t>
            </a:r>
            <a:r>
              <a:rPr lang="en-US" dirty="0"/>
              <a:t> de faux consensus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 err="1"/>
              <a:t>L’illusion</a:t>
            </a:r>
            <a:r>
              <a:rPr lang="en-US" dirty="0"/>
              <a:t> de transparence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0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2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65E07BDE-E927-4175-820B-81F985407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F9103D9E-236B-4AD2-A27C-BF2007A2D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86701FBB-07FC-4733-9104-D2EF1D685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F0024222-CC64-47B0-A4BF-B40233E4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C8B03883-6F44-4FEE-BFBE-4D73F19E7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Graphic 33">
              <a:extLst>
                <a:ext uri="{FF2B5EF4-FFF2-40B4-BE49-F238E27FC236}">
                  <a16:creationId xmlns:a16="http://schemas.microsoft.com/office/drawing/2014/main" id="{5A26ABB5-559E-45EC-8DBC-364F029DD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0" name="Graphic 33">
              <a:extLst>
                <a:ext uri="{FF2B5EF4-FFF2-40B4-BE49-F238E27FC236}">
                  <a16:creationId xmlns:a16="http://schemas.microsoft.com/office/drawing/2014/main" id="{339DC07F-79A6-42D3-BDD6-5A262FFC5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132" name="Rectangle 131">
            <a:extLst>
              <a:ext uri="{FF2B5EF4-FFF2-40B4-BE49-F238E27FC236}">
                <a16:creationId xmlns:a16="http://schemas.microsoft.com/office/drawing/2014/main" id="{CF10C978-51B5-420C-9A05-C8F194EAC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" y="-597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8D34D1C-4E49-4D32-96F1-E49CEBBF8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A46A4AE4-5520-4815-852D-CB05E9F5A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0229F6CD-5D84-4EEB-B66D-84415969A0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024BD253-E9E1-473E-88AD-E22D668B9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2C911447-A6C3-48A4-91A8-DAEDB7FF41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1BEAE0C5-340D-416D-9DE8-4A73670496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Graphic 33">
              <a:extLst>
                <a:ext uri="{FF2B5EF4-FFF2-40B4-BE49-F238E27FC236}">
                  <a16:creationId xmlns:a16="http://schemas.microsoft.com/office/drawing/2014/main" id="{C0FED11B-5B5E-48CF-810B-4BA77BBDF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Graphic 33">
              <a:extLst>
                <a:ext uri="{FF2B5EF4-FFF2-40B4-BE49-F238E27FC236}">
                  <a16:creationId xmlns:a16="http://schemas.microsoft.com/office/drawing/2014/main" id="{D75A73DE-5BA7-44CE-A718-52385E65D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0DD8CEF8-B8D9-C5C0-0A8A-B554A938B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05734"/>
            <a:ext cx="10319940" cy="9471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1" dirty="0"/>
              <a:t>LA VÉRIFICATION DES PERCEPTIONS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D8DC4D-E68E-4C5B-672D-8B5674D16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852894"/>
            <a:ext cx="10406442" cy="4011877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 err="1"/>
              <a:t>Évitez</a:t>
            </a:r>
            <a:r>
              <a:rPr lang="en-US" sz="2800" dirty="0"/>
              <a:t> de </a:t>
            </a:r>
            <a:r>
              <a:rPr lang="en-US" sz="2800" dirty="0" err="1"/>
              <a:t>tirer</a:t>
            </a:r>
            <a:r>
              <a:rPr lang="en-US" sz="2800" dirty="0"/>
              <a:t> des conclusions </a:t>
            </a:r>
            <a:r>
              <a:rPr lang="en-US" sz="2800" dirty="0" err="1"/>
              <a:t>hâtives</a:t>
            </a:r>
            <a:r>
              <a:rPr lang="en-US" sz="2800" dirty="0"/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 err="1"/>
              <a:t>Évitez</a:t>
            </a:r>
            <a:r>
              <a:rPr lang="en-US" sz="2800" dirty="0"/>
              <a:t> de </a:t>
            </a:r>
            <a:r>
              <a:rPr lang="en-US" sz="2800" dirty="0" err="1"/>
              <a:t>tirer</a:t>
            </a:r>
            <a:r>
              <a:rPr lang="en-US" sz="2800" dirty="0"/>
              <a:t> des conclusions sur un </a:t>
            </a:r>
            <a:r>
              <a:rPr lang="en-US" sz="2800" dirty="0" err="1"/>
              <a:t>seul</a:t>
            </a:r>
            <a:r>
              <a:rPr lang="en-US" sz="2800" dirty="0"/>
              <a:t> </a:t>
            </a:r>
            <a:r>
              <a:rPr lang="en-US" sz="2800" dirty="0" err="1"/>
              <a:t>indice</a:t>
            </a:r>
            <a:r>
              <a:rPr lang="en-US" sz="2800" dirty="0"/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 err="1"/>
              <a:t>Évitez</a:t>
            </a:r>
            <a:r>
              <a:rPr lang="en-US" sz="2800" dirty="0"/>
              <a:t> de lire dans les pensées </a:t>
            </a:r>
            <a:r>
              <a:rPr lang="en-US" sz="2800" dirty="0" err="1"/>
              <a:t>d’autrui</a:t>
            </a:r>
            <a:r>
              <a:rPr lang="en-US" sz="2800" dirty="0"/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 err="1"/>
              <a:t>Méfiez-vous</a:t>
            </a:r>
            <a:r>
              <a:rPr lang="en-US" sz="2800" dirty="0"/>
              <a:t> de </a:t>
            </a:r>
            <a:r>
              <a:rPr lang="en-US" sz="2800" dirty="0" err="1"/>
              <a:t>vos</a:t>
            </a:r>
            <a:r>
              <a:rPr lang="en-US" sz="2800" dirty="0"/>
              <a:t> </a:t>
            </a:r>
            <a:r>
              <a:rPr lang="en-US" sz="2800" dirty="0" err="1"/>
              <a:t>propres</a:t>
            </a:r>
            <a:r>
              <a:rPr lang="en-US" sz="2800" dirty="0"/>
              <a:t> </a:t>
            </a:r>
            <a:r>
              <a:rPr lang="en-US" sz="2800" dirty="0" err="1"/>
              <a:t>préjugés</a:t>
            </a:r>
            <a:r>
              <a:rPr lang="en-US" sz="2800" dirty="0"/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 err="1"/>
              <a:t>Demandez-vous</a:t>
            </a:r>
            <a:r>
              <a:rPr lang="en-US" sz="2800" dirty="0"/>
              <a:t> dans quelle </a:t>
            </a:r>
            <a:r>
              <a:rPr lang="en-US" sz="2800" dirty="0" err="1"/>
              <a:t>mesure</a:t>
            </a:r>
            <a:r>
              <a:rPr lang="en-US" sz="2800" dirty="0"/>
              <a:t> </a:t>
            </a:r>
            <a:r>
              <a:rPr lang="en-US" sz="2800" dirty="0" err="1"/>
              <a:t>vos</a:t>
            </a:r>
            <a:r>
              <a:rPr lang="en-US" sz="2800" dirty="0"/>
              <a:t> </a:t>
            </a:r>
            <a:r>
              <a:rPr lang="en-US" sz="2800" dirty="0" err="1"/>
              <a:t>besoins</a:t>
            </a:r>
            <a:r>
              <a:rPr lang="en-US" sz="2800" dirty="0"/>
              <a:t> et </a:t>
            </a:r>
            <a:r>
              <a:rPr lang="en-US" sz="2800" dirty="0" err="1"/>
              <a:t>vos</a:t>
            </a:r>
            <a:r>
              <a:rPr lang="en-US" sz="2800" dirty="0"/>
              <a:t> </a:t>
            </a:r>
            <a:r>
              <a:rPr lang="en-US" sz="2800" dirty="0" err="1"/>
              <a:t>désirs</a:t>
            </a:r>
            <a:r>
              <a:rPr lang="en-US" sz="2800" dirty="0"/>
              <a:t> </a:t>
            </a:r>
            <a:r>
              <a:rPr lang="en-US" sz="2800" dirty="0" err="1"/>
              <a:t>influencent</a:t>
            </a:r>
            <a:r>
              <a:rPr lang="en-US" sz="2800" dirty="0"/>
              <a:t> </a:t>
            </a:r>
            <a:r>
              <a:rPr lang="en-US" sz="2800" dirty="0" err="1"/>
              <a:t>ce</a:t>
            </a:r>
            <a:r>
              <a:rPr lang="en-US" sz="2800" dirty="0"/>
              <a:t> que </a:t>
            </a:r>
            <a:r>
              <a:rPr lang="en-US" sz="2800" dirty="0" err="1"/>
              <a:t>vous</a:t>
            </a:r>
            <a:r>
              <a:rPr lang="en-US" sz="2800" dirty="0"/>
              <a:t> </a:t>
            </a:r>
            <a:r>
              <a:rPr lang="en-US" sz="2800" dirty="0" err="1"/>
              <a:t>voyez</a:t>
            </a:r>
            <a:r>
              <a:rPr lang="en-US" sz="2800" dirty="0"/>
              <a:t> </a:t>
            </a:r>
            <a:r>
              <a:rPr lang="en-US" sz="2800" dirty="0" err="1"/>
              <a:t>ou</a:t>
            </a:r>
            <a:r>
              <a:rPr lang="en-US" sz="2800" dirty="0"/>
              <a:t> ne </a:t>
            </a:r>
            <a:r>
              <a:rPr lang="en-US" sz="2800" dirty="0" err="1"/>
              <a:t>voyez</a:t>
            </a:r>
            <a:r>
              <a:rPr lang="en-US" sz="2800" dirty="0"/>
              <a:t> pas.</a:t>
            </a:r>
          </a:p>
        </p:txBody>
      </p:sp>
    </p:spTree>
    <p:extLst>
      <p:ext uri="{BB962C8B-B14F-4D97-AF65-F5344CB8AC3E}">
        <p14:creationId xmlns:p14="http://schemas.microsoft.com/office/powerpoint/2010/main" val="181439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rchVTI">
  <a:themeElements>
    <a:clrScheme name="AnalogousFromRegularSeedRightStep">
      <a:dk1>
        <a:srgbClr val="000000"/>
      </a:dk1>
      <a:lt1>
        <a:srgbClr val="FFFFFF"/>
      </a:lt1>
      <a:dk2>
        <a:srgbClr val="34381F"/>
      </a:dk2>
      <a:lt2>
        <a:srgbClr val="E2E6E8"/>
      </a:lt2>
      <a:accent1>
        <a:srgbClr val="C3724D"/>
      </a:accent1>
      <a:accent2>
        <a:srgbClr val="B1923B"/>
      </a:accent2>
      <a:accent3>
        <a:srgbClr val="9BAB43"/>
      </a:accent3>
      <a:accent4>
        <a:srgbClr val="6EB13B"/>
      </a:accent4>
      <a:accent5>
        <a:srgbClr val="4AB848"/>
      </a:accent5>
      <a:accent6>
        <a:srgbClr val="3BB16A"/>
      </a:accent6>
      <a:hlink>
        <a:srgbClr val="3A8BB0"/>
      </a:hlink>
      <a:folHlink>
        <a:srgbClr val="7F7F7F"/>
      </a:folHlink>
    </a:clrScheme>
    <a:fontScheme name="Custom 16">
      <a:majorFont>
        <a:latin typeface="Footlight MT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VTI" id="{23FE938F-4DF0-4C94-8546-C2AC6D26660D}" vid="{62E62DA1-385F-4EE3-8841-58A87FAE20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260</Words>
  <Application>Microsoft Office PowerPoint</Application>
  <PresentationFormat>Grand écran</PresentationFormat>
  <Paragraphs>39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AvenirNext LT Pro Medium</vt:lpstr>
      <vt:lpstr>Footlight MT Light</vt:lpstr>
      <vt:lpstr>ArchVTI</vt:lpstr>
      <vt:lpstr>Présentation PowerPoint</vt:lpstr>
      <vt:lpstr>LE PROCESSUS DE PERCEPTION</vt:lpstr>
      <vt:lpstr>C’est la capacité de choisir l’information qui retiendra notre attention mais aussi quels stimuli seront ignorés.</vt:lpstr>
      <vt:lpstr>C’est la capacité, une fois que nous avons sélectionné une information, de l’organiser de façon cohérente.</vt:lpstr>
      <vt:lpstr>C’est la capacité donner un sens à nos perceptions.</vt:lpstr>
      <vt:lpstr>LES FACTEURS INFLUENÇANT LA PERCEPTION</vt:lpstr>
      <vt:lpstr>QUELQUES OBSTACLES À LA PERCEPTION</vt:lpstr>
      <vt:lpstr>QUELQUES OBSTACLES À LA PERCEPTION</vt:lpstr>
      <vt:lpstr>LA VÉRIFICATION DES PERCEPTIONS</vt:lpstr>
    </vt:vector>
  </TitlesOfParts>
  <Company>College Merici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France Defoy</dc:creator>
  <cp:lastModifiedBy>Fannie Harvey</cp:lastModifiedBy>
  <cp:revision>2</cp:revision>
  <dcterms:created xsi:type="dcterms:W3CDTF">2023-07-13T18:59:09Z</dcterms:created>
  <dcterms:modified xsi:type="dcterms:W3CDTF">2024-07-22T17:11:28Z</dcterms:modified>
</cp:coreProperties>
</file>