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9E5450-C1D3-49EA-BE04-82D4071AF758}" v="7" dt="2023-09-07T18:20:18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94"/>
  </p:normalViewPr>
  <p:slideViewPr>
    <p:cSldViewPr snapToGrid="0" snapToObjects="1">
      <p:cViewPr varScale="1">
        <p:scale>
          <a:sx n="72" d="100"/>
          <a:sy n="72" d="100"/>
        </p:scale>
        <p:origin x="6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e Defoy" userId="86b106f1-4887-4cd5-8eb2-b340f2d7597d" providerId="ADAL" clId="{3ABFBA59-7867-4317-900B-DC399288D9B2}"/>
    <pc:docChg chg="modSld">
      <pc:chgData name="France Defoy" userId="86b106f1-4887-4cd5-8eb2-b340f2d7597d" providerId="ADAL" clId="{3ABFBA59-7867-4317-900B-DC399288D9B2}" dt="2023-07-21T15:18:57.241" v="1" actId="20577"/>
      <pc:docMkLst>
        <pc:docMk/>
      </pc:docMkLst>
      <pc:sldChg chg="modSp">
        <pc:chgData name="France Defoy" userId="86b106f1-4887-4cd5-8eb2-b340f2d7597d" providerId="ADAL" clId="{3ABFBA59-7867-4317-900B-DC399288D9B2}" dt="2023-07-21T15:18:57.241" v="1" actId="20577"/>
        <pc:sldMkLst>
          <pc:docMk/>
          <pc:sldMk cId="1562435631" sldId="257"/>
        </pc:sldMkLst>
        <pc:spChg chg="mod">
          <ac:chgData name="France Defoy" userId="86b106f1-4887-4cd5-8eb2-b340f2d7597d" providerId="ADAL" clId="{3ABFBA59-7867-4317-900B-DC399288D9B2}" dt="2023-07-21T15:18:57.241" v="1" actId="20577"/>
          <ac:spMkLst>
            <pc:docMk/>
            <pc:sldMk cId="1562435631" sldId="257"/>
            <ac:spMk id="3" creationId="{4EDE518F-1108-CC4A-843F-795233F9B7C3}"/>
          </ac:spMkLst>
        </pc:spChg>
      </pc:sldChg>
    </pc:docChg>
  </pc:docChgLst>
  <pc:docChgLst>
    <pc:chgData name="France Defoy" userId="86b106f1-4887-4cd5-8eb2-b340f2d7597d" providerId="ADAL" clId="{129E5450-C1D3-49EA-BE04-82D4071AF758}"/>
    <pc:docChg chg="modSld">
      <pc:chgData name="France Defoy" userId="86b106f1-4887-4cd5-8eb2-b340f2d7597d" providerId="ADAL" clId="{129E5450-C1D3-49EA-BE04-82D4071AF758}" dt="2023-09-07T18:23:11.412" v="19" actId="20577"/>
      <pc:docMkLst>
        <pc:docMk/>
      </pc:docMkLst>
      <pc:sldChg chg="modSp">
        <pc:chgData name="France Defoy" userId="86b106f1-4887-4cd5-8eb2-b340f2d7597d" providerId="ADAL" clId="{129E5450-C1D3-49EA-BE04-82D4071AF758}" dt="2023-09-07T18:17:37.146" v="1" actId="207"/>
        <pc:sldMkLst>
          <pc:docMk/>
          <pc:sldMk cId="1562435631" sldId="257"/>
        </pc:sldMkLst>
        <pc:spChg chg="mod">
          <ac:chgData name="France Defoy" userId="86b106f1-4887-4cd5-8eb2-b340f2d7597d" providerId="ADAL" clId="{129E5450-C1D3-49EA-BE04-82D4071AF758}" dt="2023-09-07T18:17:37.146" v="1" actId="207"/>
          <ac:spMkLst>
            <pc:docMk/>
            <pc:sldMk cId="1562435631" sldId="257"/>
            <ac:spMk id="3" creationId="{4EDE518F-1108-CC4A-843F-795233F9B7C3}"/>
          </ac:spMkLst>
        </pc:spChg>
      </pc:sldChg>
      <pc:sldChg chg="modSp">
        <pc:chgData name="France Defoy" userId="86b106f1-4887-4cd5-8eb2-b340f2d7597d" providerId="ADAL" clId="{129E5450-C1D3-49EA-BE04-82D4071AF758}" dt="2023-09-07T18:17:43.929" v="2" actId="207"/>
        <pc:sldMkLst>
          <pc:docMk/>
          <pc:sldMk cId="2497055506" sldId="258"/>
        </pc:sldMkLst>
        <pc:spChg chg="mod">
          <ac:chgData name="France Defoy" userId="86b106f1-4887-4cd5-8eb2-b340f2d7597d" providerId="ADAL" clId="{129E5450-C1D3-49EA-BE04-82D4071AF758}" dt="2023-09-07T18:17:43.929" v="2" actId="207"/>
          <ac:spMkLst>
            <pc:docMk/>
            <pc:sldMk cId="2497055506" sldId="258"/>
            <ac:spMk id="3" creationId="{253253F5-C932-4D4A-B638-D999AF6606B8}"/>
          </ac:spMkLst>
        </pc:spChg>
      </pc:sldChg>
      <pc:sldChg chg="modSp modAnim">
        <pc:chgData name="France Defoy" userId="86b106f1-4887-4cd5-8eb2-b340f2d7597d" providerId="ADAL" clId="{129E5450-C1D3-49EA-BE04-82D4071AF758}" dt="2023-09-07T18:20:18.795" v="12" actId="5793"/>
        <pc:sldMkLst>
          <pc:docMk/>
          <pc:sldMk cId="1492735364" sldId="259"/>
        </pc:sldMkLst>
        <pc:spChg chg="mod">
          <ac:chgData name="France Defoy" userId="86b106f1-4887-4cd5-8eb2-b340f2d7597d" providerId="ADAL" clId="{129E5450-C1D3-49EA-BE04-82D4071AF758}" dt="2023-09-07T18:20:18.795" v="12" actId="5793"/>
          <ac:spMkLst>
            <pc:docMk/>
            <pc:sldMk cId="1492735364" sldId="259"/>
            <ac:spMk id="3" creationId="{C7B16CB1-F6D2-D14C-B8F2-1484802E3798}"/>
          </ac:spMkLst>
        </pc:spChg>
      </pc:sldChg>
      <pc:sldChg chg="modSp mod">
        <pc:chgData name="France Defoy" userId="86b106f1-4887-4cd5-8eb2-b340f2d7597d" providerId="ADAL" clId="{129E5450-C1D3-49EA-BE04-82D4071AF758}" dt="2023-09-07T18:21:33.666" v="13" actId="207"/>
        <pc:sldMkLst>
          <pc:docMk/>
          <pc:sldMk cId="88008799" sldId="260"/>
        </pc:sldMkLst>
        <pc:spChg chg="mod">
          <ac:chgData name="France Defoy" userId="86b106f1-4887-4cd5-8eb2-b340f2d7597d" providerId="ADAL" clId="{129E5450-C1D3-49EA-BE04-82D4071AF758}" dt="2023-09-07T18:21:33.666" v="13" actId="207"/>
          <ac:spMkLst>
            <pc:docMk/>
            <pc:sldMk cId="88008799" sldId="260"/>
            <ac:spMk id="3" creationId="{CF33A1EB-6C92-184F-BDF3-F91C5B3320BF}"/>
          </ac:spMkLst>
        </pc:spChg>
      </pc:sldChg>
      <pc:sldChg chg="modSp mod">
        <pc:chgData name="France Defoy" userId="86b106f1-4887-4cd5-8eb2-b340f2d7597d" providerId="ADAL" clId="{129E5450-C1D3-49EA-BE04-82D4071AF758}" dt="2023-09-07T18:23:11.412" v="19" actId="20577"/>
        <pc:sldMkLst>
          <pc:docMk/>
          <pc:sldMk cId="3805181660" sldId="261"/>
        </pc:sldMkLst>
        <pc:spChg chg="mod">
          <ac:chgData name="France Defoy" userId="86b106f1-4887-4cd5-8eb2-b340f2d7597d" providerId="ADAL" clId="{129E5450-C1D3-49EA-BE04-82D4071AF758}" dt="2023-09-07T18:23:11.412" v="19" actId="20577"/>
          <ac:spMkLst>
            <pc:docMk/>
            <pc:sldMk cId="3805181660" sldId="261"/>
            <ac:spMk id="3" creationId="{3E9B5FA9-7B09-3145-86E4-B5BE165AE8E3}"/>
          </ac:spMkLst>
        </pc:spChg>
      </pc:sldChg>
      <pc:sldChg chg="modSp mod">
        <pc:chgData name="France Defoy" userId="86b106f1-4887-4cd5-8eb2-b340f2d7597d" providerId="ADAL" clId="{129E5450-C1D3-49EA-BE04-82D4071AF758}" dt="2023-09-07T18:18:36.125" v="8" actId="5793"/>
        <pc:sldMkLst>
          <pc:docMk/>
          <pc:sldMk cId="3923914693" sldId="262"/>
        </pc:sldMkLst>
        <pc:spChg chg="mod">
          <ac:chgData name="France Defoy" userId="86b106f1-4887-4cd5-8eb2-b340f2d7597d" providerId="ADAL" clId="{129E5450-C1D3-49EA-BE04-82D4071AF758}" dt="2023-09-07T18:18:36.125" v="8" actId="5793"/>
          <ac:spMkLst>
            <pc:docMk/>
            <pc:sldMk cId="3923914693" sldId="262"/>
            <ac:spMk id="3" creationId="{EBDFDA9F-3F66-1A55-C6EC-1AB897013D6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9/7/2023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ED03601-4724-4293-A32A-3A0879C5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433AC3-E189-483B-9E8C-DFD5D2A186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1969BCF-973D-854B-A7BA-E15F7E420C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4269282"/>
            <a:ext cx="8991600" cy="1264762"/>
          </a:xfrm>
        </p:spPr>
        <p:txBody>
          <a:bodyPr>
            <a:normAutofit fontScale="90000"/>
          </a:bodyPr>
          <a:lstStyle/>
          <a:p>
            <a:r>
              <a:rPr lang="fr-FR" sz="3200" dirty="0"/>
              <a:t>L’expression et la gestion des Émotions </a:t>
            </a:r>
            <a:br>
              <a:rPr lang="fr-FR" sz="3200" dirty="0"/>
            </a:br>
            <a:endParaRPr lang="fr-FR" sz="2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EBB998-5528-6D47-9A5D-871374BC3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5194" y="5688535"/>
            <a:ext cx="6801612" cy="536125"/>
          </a:xfrm>
        </p:spPr>
        <p:txBody>
          <a:bodyPr>
            <a:normAutofit/>
          </a:bodyPr>
          <a:lstStyle/>
          <a:p>
            <a:endParaRPr lang="fr-FR" sz="1800">
              <a:solidFill>
                <a:srgbClr val="FFFFFF"/>
              </a:solidFill>
            </a:endParaRPr>
          </a:p>
        </p:txBody>
      </p:sp>
      <p:pic>
        <p:nvPicPr>
          <p:cNvPr id="4" name="Image 3" descr="Une image contenant homme, photo, texte&#10;&#10;Description générée automatiquement">
            <a:extLst>
              <a:ext uri="{FF2B5EF4-FFF2-40B4-BE49-F238E27FC236}">
                <a16:creationId xmlns:a16="http://schemas.microsoft.com/office/drawing/2014/main" id="{01A4FC32-E92B-2A44-96A6-2729B5B7D4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3077"/>
          <a:stretch/>
        </p:blipFill>
        <p:spPr>
          <a:xfrm>
            <a:off x="2695194" y="1015431"/>
            <a:ext cx="6801612" cy="255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148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7829515-A9B7-9815-B3B8-1E02C7205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L’expression des émotions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DFDA9F-3F66-1A55-C6EC-1AB897013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sz="2400" dirty="0">
                <a:solidFill>
                  <a:schemeClr val="tx1"/>
                </a:solidFill>
              </a:rPr>
              <a:t>L’intelligence émotionnelle</a:t>
            </a:r>
            <a:r>
              <a:rPr lang="fr-FR" dirty="0">
                <a:solidFill>
                  <a:schemeClr val="tx1"/>
                </a:solidFill>
              </a:rPr>
              <a:t>: </a:t>
            </a:r>
          </a:p>
          <a:p>
            <a:endParaRPr lang="fr-FR" sz="18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fr-CA" sz="18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L'intelligence émotionnelle (IE) fait référence à la capacité d'une personne à percevoir, comprendre, gérer et exprimer ses propres émotions ainsi que celles des autres, afin de résoudre les problèmes et réguler les comportements liés aux émotions.</a:t>
            </a:r>
            <a:r>
              <a:rPr lang="fr-CA" dirty="0">
                <a:solidFill>
                  <a:schemeClr val="tx1"/>
                </a:solidFill>
                <a:effectLst/>
              </a:rPr>
              <a:t> 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914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EC7FF834-B204-4967-8D47-8BB36EAF0E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12192000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780A22D-61EA-43E3-BD94-3E39CF9021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918509"/>
            <a:ext cx="12192000" cy="193949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1CCCF77-8B24-1D01-461D-32C427D07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dirty="0"/>
              <a:t>La gestion des </a:t>
            </a:r>
            <a:r>
              <a:rPr lang="en-US" sz="3200" dirty="0" err="1"/>
              <a:t>émotions</a:t>
            </a:r>
            <a:endParaRPr lang="en-US" sz="3200" dirty="0"/>
          </a:p>
        </p:txBody>
      </p:sp>
      <p:pic>
        <p:nvPicPr>
          <p:cNvPr id="7" name="Graphic 6" descr="Angry Face with No Fill">
            <a:extLst>
              <a:ext uri="{FF2B5EF4-FFF2-40B4-BE49-F238E27FC236}">
                <a16:creationId xmlns:a16="http://schemas.microsoft.com/office/drawing/2014/main" id="{FD3B8383-0C1E-1016-B304-6BC1DB01F2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45346" y="640078"/>
            <a:ext cx="3301307" cy="33013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8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4D4B4B2-C340-AC4D-9F57-011AA7FA7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Constructive/négative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DE518F-1108-CC4A-843F-795233F9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L’émotion constructive aide la personne à fonctionner de manière efficace.</a:t>
            </a:r>
          </a:p>
          <a:p>
            <a:r>
              <a:rPr lang="fr-FR" sz="2000" dirty="0">
                <a:solidFill>
                  <a:schemeClr val="tx1"/>
                </a:solidFill>
              </a:rPr>
              <a:t>L’émotion négative handicape le fonctionnement de la personne.</a:t>
            </a: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La grande différence est l’intensité!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De la colère (je me surpasse) à la rage (envenime les choses).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De la nervosité (petit coup de fouet) à la terreur (qui paralyse).</a:t>
            </a:r>
          </a:p>
        </p:txBody>
      </p:sp>
    </p:spTree>
    <p:extLst>
      <p:ext uri="{BB962C8B-B14F-4D97-AF65-F5344CB8AC3E}">
        <p14:creationId xmlns:p14="http://schemas.microsoft.com/office/powerpoint/2010/main" val="156243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3371305-E654-4144-BC59-67775A395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Origines des émotions négatives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3253F5-C932-4D4A-B638-D999AF660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Notre génétique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Le tempérament est en grande partie héréditaire (timidité, assurance), mais la biologie ne détermine pas comment on vit les émotions.</a:t>
            </a:r>
          </a:p>
          <a:p>
            <a:pPr lvl="1"/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Une partie du cerveau = l’amygdale</a:t>
            </a:r>
          </a:p>
          <a:p>
            <a:pPr lvl="1"/>
            <a:r>
              <a:rPr lang="fr-FR" sz="2000" dirty="0">
                <a:solidFill>
                  <a:schemeClr val="tx1"/>
                </a:solidFill>
              </a:rPr>
              <a:t>Note amygdale nous dit (surtout pour la lutte ou la fuite) de réagir quand il y a un réel danger (un ours), mais il peut le dire même sans danger réel.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596DF04-6CF8-455A-32A4-0481E6441E55}"/>
              </a:ext>
            </a:extLst>
          </p:cNvPr>
          <p:cNvSpPr txBox="1"/>
          <p:nvPr/>
        </p:nvSpPr>
        <p:spPr>
          <a:xfrm>
            <a:off x="11800703" y="527633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9705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C5AABED-C2BA-C24E-B0D5-07620DF62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Dialogue intérieur et émotions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B16CB1-F6D2-D14C-B8F2-1484802E3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1843591"/>
            <a:ext cx="8779512" cy="367262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FR" sz="2000" dirty="0">
                <a:solidFill>
                  <a:schemeClr val="tx1"/>
                </a:solidFill>
              </a:rPr>
              <a:t>Ce n’est pas l’événement qui provoque le malaise, mais plutôt l’interprétation qu’on fait de la situation.</a:t>
            </a:r>
          </a:p>
          <a:p>
            <a:pPr marL="0" indent="0">
              <a:lnSpc>
                <a:spcPct val="90000"/>
              </a:lnSpc>
              <a:buNone/>
            </a:pPr>
            <a:endParaRPr lang="fr-FR" sz="20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1800" dirty="0">
                <a:solidFill>
                  <a:schemeClr val="tx1"/>
                </a:solidFill>
              </a:rPr>
              <a:t>Tu marches dans la rue et quelqu’un commence à t’insulter.</a:t>
            </a:r>
          </a:p>
          <a:p>
            <a:pPr lvl="2">
              <a:lnSpc>
                <a:spcPct val="90000"/>
              </a:lnSpc>
            </a:pPr>
            <a:r>
              <a:rPr lang="fr-FR" sz="1800" dirty="0">
                <a:solidFill>
                  <a:schemeClr val="tx1"/>
                </a:solidFill>
              </a:rPr>
              <a:t>Tu peux ressentir de la surprise, de la colère, de l’incompréhension…</a:t>
            </a:r>
          </a:p>
          <a:p>
            <a:pPr marL="457200" lvl="2" indent="0">
              <a:lnSpc>
                <a:spcPct val="90000"/>
              </a:lnSpc>
              <a:buNone/>
            </a:pPr>
            <a:endParaRPr lang="fr-FR" sz="1800" dirty="0">
              <a:solidFill>
                <a:schemeClr val="tx1"/>
              </a:solidFill>
            </a:endParaRPr>
          </a:p>
          <a:p>
            <a:pPr lvl="1">
              <a:lnSpc>
                <a:spcPct val="90000"/>
              </a:lnSpc>
            </a:pPr>
            <a:r>
              <a:rPr lang="fr-FR" sz="1800" dirty="0">
                <a:solidFill>
                  <a:schemeClr val="tx1"/>
                </a:solidFill>
              </a:rPr>
              <a:t>Tu marches dans la rue (près d’un hôpital psychiatrique) et quelqu’un commence à t’insulter.</a:t>
            </a:r>
          </a:p>
          <a:p>
            <a:pPr lvl="2">
              <a:lnSpc>
                <a:spcPct val="90000"/>
              </a:lnSpc>
            </a:pPr>
            <a:r>
              <a:rPr lang="fr-FR" sz="1800" dirty="0">
                <a:solidFill>
                  <a:schemeClr val="tx1"/>
                </a:solidFill>
              </a:rPr>
              <a:t>Tu peux ressentir de la compassion, de la compréhension…</a:t>
            </a:r>
          </a:p>
          <a:p>
            <a:pPr lvl="2">
              <a:lnSpc>
                <a:spcPct val="90000"/>
              </a:lnSpc>
            </a:pPr>
            <a:endParaRPr lang="fr-FR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73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5ECA80B-308D-0046-A4EC-DD399C18B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Pensées irrationnelles et émotions négatives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F33A1EB-6C92-184F-BDF3-F91C5B332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fr-FR" sz="2000" dirty="0">
                <a:solidFill>
                  <a:schemeClr val="tx1"/>
                </a:solidFill>
              </a:rPr>
              <a:t>Beaucoup d’émotions négatives proviennent de la croyance en un certain nombre d’illusions irrationnelles qui mènent à des conclusions illogiques et ensuite à des émotions négatives.</a:t>
            </a:r>
          </a:p>
        </p:txBody>
      </p:sp>
    </p:spTree>
    <p:extLst>
      <p:ext uri="{BB962C8B-B14F-4D97-AF65-F5344CB8AC3E}">
        <p14:creationId xmlns:p14="http://schemas.microsoft.com/office/powerpoint/2010/main" val="88008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A6E3FE2-998B-264C-A9AF-DF362E918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fr-FR" dirty="0"/>
              <a:t>Diminuer les conséquences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E9B5FA9-7B09-3145-86E4-B5BE165A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Augmentation de l’estime de soi</a:t>
            </a:r>
          </a:p>
          <a:p>
            <a:r>
              <a:rPr lang="fr-FR" sz="2000" dirty="0">
                <a:solidFill>
                  <a:schemeClr val="tx1"/>
                </a:solidFill>
              </a:rPr>
              <a:t>Entretenir les émotions positives</a:t>
            </a:r>
          </a:p>
          <a:p>
            <a:r>
              <a:rPr lang="fr-FR" sz="2000" dirty="0">
                <a:solidFill>
                  <a:schemeClr val="tx1"/>
                </a:solidFill>
              </a:rPr>
              <a:t>Attention à la rumination (ressasser des idées négatives)</a:t>
            </a:r>
          </a:p>
          <a:p>
            <a:pPr marL="0" indent="0">
              <a:buNone/>
            </a:pPr>
            <a:endParaRPr lang="fr-F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Faire l’exercice dans le cahier du module 1 p. </a:t>
            </a:r>
            <a:r>
              <a:rPr lang="fr-FR" sz="2000">
                <a:solidFill>
                  <a:schemeClr val="tx1"/>
                </a:solidFill>
              </a:rPr>
              <a:t>39-40</a:t>
            </a:r>
            <a:endParaRPr lang="fr-FR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sz="2000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181660"/>
      </p:ext>
    </p:extLst>
  </p:cSld>
  <p:clrMapOvr>
    <a:masterClrMapping/>
  </p:clrMapOvr>
</p:sld>
</file>

<file path=ppt/theme/theme1.xml><?xml version="1.0" encoding="utf-8"?>
<a:theme xmlns:a="http://schemas.openxmlformats.org/drawingml/2006/main" name="Colis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331</Words>
  <Application>Microsoft Office PowerPoint</Application>
  <PresentationFormat>Grand écran</PresentationFormat>
  <Paragraphs>36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Colis</vt:lpstr>
      <vt:lpstr>L’expression et la gestion des Émotions  </vt:lpstr>
      <vt:lpstr>L’expression des émotions</vt:lpstr>
      <vt:lpstr>La gestion des émotions</vt:lpstr>
      <vt:lpstr>Constructive/négative</vt:lpstr>
      <vt:lpstr>Origines des émotions négatives</vt:lpstr>
      <vt:lpstr>Dialogue intérieur et émotions</vt:lpstr>
      <vt:lpstr>Pensées irrationnelles et émotions négatives</vt:lpstr>
      <vt:lpstr>Diminuer les conséquences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Savoir maitriser les émotions difficiles</dc:title>
  <dc:creator>Pierre Beaulieu</dc:creator>
  <cp:lastModifiedBy>France Defoy</cp:lastModifiedBy>
  <cp:revision>4</cp:revision>
  <dcterms:created xsi:type="dcterms:W3CDTF">2019-05-28T22:18:11Z</dcterms:created>
  <dcterms:modified xsi:type="dcterms:W3CDTF">2023-09-07T18:23:21Z</dcterms:modified>
</cp:coreProperties>
</file>