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/>
    <p:restoredTop sz="94674"/>
  </p:normalViewPr>
  <p:slideViewPr>
    <p:cSldViewPr snapToGrid="0" snapToObjects="1">
      <p:cViewPr varScale="1">
        <p:scale>
          <a:sx n="79" d="100"/>
          <a:sy n="79" d="100"/>
        </p:scale>
        <p:origin x="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702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8804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335577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3CBC1C18-307B-4F68-A007-B5B542270E8D}" type="datetimeFigureOut">
              <a:rPr lang="en-US" smtClean="0"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52601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1638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7/12/2022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669525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7/12/2022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708956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7/12/2022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5814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7/12/2022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72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7/12/2022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170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B16C4C9A-3960-41CF-A4E9-2A8FB932454B}" type="datetimeFigureOut">
              <a:rPr lang="en-US" smtClean="0"/>
              <a:t>7/12/2022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3546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8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ici.radio-canada.ca/nouvelles/dossiers/extremistes/Qui/raciste.ht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stantspresents.com/inspiration/les-six-valeurs-humaines/individualistes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5513E21-21B0-48DB-8CF1-35E43B33A4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73DCE92-1B1E-014D-BD49-EEA32AF4B1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11763" r="-1" b="-1"/>
          <a:stretch/>
        </p:blipFill>
        <p:spPr>
          <a:xfrm>
            <a:off x="2" y="10"/>
            <a:ext cx="12191695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D5763B09-1295-564B-BE85-618954671F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6636" y="992221"/>
            <a:ext cx="6247308" cy="4873558"/>
          </a:xfrm>
        </p:spPr>
        <p:txBody>
          <a:bodyPr anchor="ctr">
            <a:normAutofit/>
          </a:bodyPr>
          <a:lstStyle/>
          <a:p>
            <a:r>
              <a:rPr lang="fr-FR" sz="4800"/>
              <a:t>LEXIQUE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F88CCB2-B3F6-A04B-A133-F8FEE59DE5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6636" y="4212076"/>
            <a:ext cx="6454145" cy="1649313"/>
          </a:xfrm>
        </p:spPr>
        <p:txBody>
          <a:bodyPr anchor="ctr">
            <a:normAutofit/>
          </a:bodyPr>
          <a:lstStyle/>
          <a:p>
            <a:r>
              <a:rPr lang="fr-FR" sz="2000" dirty="0"/>
              <a:t>©Chantal </a:t>
            </a:r>
            <a:r>
              <a:rPr lang="fr-FR" sz="2000" dirty="0" err="1"/>
              <a:t>Defoy</a:t>
            </a:r>
            <a:endParaRPr lang="fr-FR" sz="2000" dirty="0"/>
          </a:p>
          <a:p>
            <a:r>
              <a:rPr lang="fr-FR" sz="2000" dirty="0"/>
              <a:t>Techniques d’éducation </a:t>
            </a:r>
            <a:r>
              <a:rPr lang="fr-FR" sz="2000" dirty="0" err="1"/>
              <a:t>spcécialisée</a:t>
            </a:r>
            <a:endParaRPr lang="fr-FR" sz="2000" dirty="0"/>
          </a:p>
          <a:p>
            <a:r>
              <a:rPr lang="fr-FR" sz="2000" dirty="0"/>
              <a:t>Collège Mérici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9A063B9-609F-4738-BCDC-6E6E67C7FE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600200"/>
            <a:ext cx="0" cy="3657600"/>
          </a:xfrm>
          <a:prstGeom prst="line">
            <a:avLst/>
          </a:prstGeom>
          <a:ln w="31750">
            <a:solidFill>
              <a:schemeClr val="tx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912706D-C327-E041-8950-68358A02E5BB}"/>
              </a:ext>
            </a:extLst>
          </p:cNvPr>
          <p:cNvSpPr txBox="1"/>
          <p:nvPr/>
        </p:nvSpPr>
        <p:spPr>
          <a:xfrm>
            <a:off x="8276492" y="34114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39937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D208F1-1AFE-554C-AA8C-ADAAC95E6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DIVERSTIÉ CULTURELLE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FD8DDA-9DFB-5C49-AABD-9066BB28F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Constations de l’existence de différentes cultures</a:t>
            </a:r>
          </a:p>
        </p:txBody>
      </p:sp>
    </p:spTree>
    <p:extLst>
      <p:ext uri="{BB962C8B-B14F-4D97-AF65-F5344CB8AC3E}">
        <p14:creationId xmlns:p14="http://schemas.microsoft.com/office/powerpoint/2010/main" val="3445061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231668-B332-E54A-96E2-32237C4B5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DIVERSTIÉ ETHNOCULTURELLE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938AD8-9849-AE44-8693-77BCD6868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Groupe de personnes qui ont en commun certaines caractéristiques (langue, pays d’origine, traditions)</a:t>
            </a:r>
          </a:p>
        </p:txBody>
      </p:sp>
    </p:spTree>
    <p:extLst>
      <p:ext uri="{BB962C8B-B14F-4D97-AF65-F5344CB8AC3E}">
        <p14:creationId xmlns:p14="http://schemas.microsoft.com/office/powerpoint/2010/main" val="1193067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65116C-7515-3E45-B794-5D46756C6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ENFERMEMENT </a:t>
            </a:r>
            <a:r>
              <a:rPr lang="fr-FR" dirty="0"/>
              <a:t>IDENTIDAIRE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7F5F14-9FFC-3D44-8196-D97A99098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Isolement par rapport aux personnes qui n’ont pas la même origine, religion ou culture souvent en raison de conditions extérieures difficiles.</a:t>
            </a:r>
          </a:p>
        </p:txBody>
      </p:sp>
    </p:spTree>
    <p:extLst>
      <p:ext uri="{BB962C8B-B14F-4D97-AF65-F5344CB8AC3E}">
        <p14:creationId xmlns:p14="http://schemas.microsoft.com/office/powerpoint/2010/main" val="1214273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A047CD-1BA8-2344-BB00-0E3C55FB9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FLUX MIGRATOIRE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9D43B5-3847-6941-A86E-595520798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L’ensemble des gens migrants d’une région à une autre. </a:t>
            </a:r>
          </a:p>
        </p:txBody>
      </p:sp>
    </p:spTree>
    <p:extLst>
      <p:ext uri="{BB962C8B-B14F-4D97-AF65-F5344CB8AC3E}">
        <p14:creationId xmlns:p14="http://schemas.microsoft.com/office/powerpoint/2010/main" val="2419107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218D49-5767-4745-BBB2-EEB945E9F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GÉNOCIDE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45A9E4-1EA2-984E-869C-1F5CB07F2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sz="2800" dirty="0"/>
              <a:t>Crime qui consiste en l’élimination physique intentionnelle ( rendre incapable de procréer), totale ou partielle, d’un groupe national, ethnique ou religieux. </a:t>
            </a:r>
          </a:p>
          <a:p>
            <a:pPr lvl="2"/>
            <a:r>
              <a:rPr lang="fr-FR" sz="2400" dirty="0"/>
              <a:t>Juifs commis par les nazis (seconde guerre mondiale) (1945)</a:t>
            </a:r>
          </a:p>
          <a:p>
            <a:pPr lvl="2"/>
            <a:r>
              <a:rPr lang="fr-FR" sz="2400" dirty="0"/>
              <a:t>Arméniens commis par l’Empire ottoman (Turquie) (1915)</a:t>
            </a:r>
          </a:p>
          <a:p>
            <a:pPr lvl="2"/>
            <a:r>
              <a:rPr lang="fr-FR" sz="2400" dirty="0"/>
              <a:t>Tutsis au Rwanda commis par la malice hutues (1994)</a:t>
            </a:r>
          </a:p>
          <a:p>
            <a:pPr lvl="2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4987703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AFF5E0-DC54-3E43-8BFE-525EAA91F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7415B5-823F-4C43-A2B4-AD4B9F1F9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Action d’inclure quelque chose dans un tout, un ensemble.</a:t>
            </a:r>
          </a:p>
        </p:txBody>
      </p:sp>
    </p:spTree>
    <p:extLst>
      <p:ext uri="{BB962C8B-B14F-4D97-AF65-F5344CB8AC3E}">
        <p14:creationId xmlns:p14="http://schemas.microsoft.com/office/powerpoint/2010/main" val="184690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DB3BFA-015E-8D40-8BFC-F6CDCB031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INCLUSION SOCIOCULTURELLE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106938-AB16-2C4E-9FAD-F151B01AE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Favoriser les lois et les politiques qui garantissent la participation culturelle, l’accès à la culture et le droit de l’expérimenter et de l’interpréter.</a:t>
            </a:r>
          </a:p>
        </p:txBody>
      </p:sp>
    </p:spTree>
    <p:extLst>
      <p:ext uri="{BB962C8B-B14F-4D97-AF65-F5344CB8AC3E}">
        <p14:creationId xmlns:p14="http://schemas.microsoft.com/office/powerpoint/2010/main" val="38135146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A9EC12-2A06-274F-9204-4EBEF40BA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ORIGINE CAUCASIENNE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B00579-5426-4848-A295-6590E3AB2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De race blanche ayant des traits physiques europoïdes</a:t>
            </a:r>
          </a:p>
        </p:txBody>
      </p:sp>
    </p:spTree>
    <p:extLst>
      <p:ext uri="{BB962C8B-B14F-4D97-AF65-F5344CB8AC3E}">
        <p14:creationId xmlns:p14="http://schemas.microsoft.com/office/powerpoint/2010/main" val="37668552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2424F0-777B-E94A-ACE3-7CAD56623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PERSONNE RÉFUGIÉE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14C75F-1A82-7E4A-AEDB-DBB9CDCE8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Personne qui a du fuir son pays ou sa région pour éviter un danger.</a:t>
            </a:r>
          </a:p>
        </p:txBody>
      </p:sp>
    </p:spTree>
    <p:extLst>
      <p:ext uri="{BB962C8B-B14F-4D97-AF65-F5344CB8AC3E}">
        <p14:creationId xmlns:p14="http://schemas.microsoft.com/office/powerpoint/2010/main" val="3687552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E5C517-8893-AC44-A8EE-DE55003A2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PROCESSUS D’ADAPTATION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56A71E-571E-AF4C-BE7E-C35388058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Processus naturel qui permet à la personne de se protéger de la désorganisation afin qu’elle puisse rester fonctionnelle dans de nouvelles conditions.</a:t>
            </a:r>
          </a:p>
        </p:txBody>
      </p:sp>
    </p:spTree>
    <p:extLst>
      <p:ext uri="{BB962C8B-B14F-4D97-AF65-F5344CB8AC3E}">
        <p14:creationId xmlns:p14="http://schemas.microsoft.com/office/powerpoint/2010/main" val="2694556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BC0C12-7017-644D-9002-F1454DD04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ACCULTURATION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C14E90-4043-C14B-A1D3-98974B563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246" y="1600200"/>
            <a:ext cx="10128739" cy="4449744"/>
          </a:xfrm>
        </p:spPr>
        <p:txBody>
          <a:bodyPr/>
          <a:lstStyle/>
          <a:p>
            <a:r>
              <a:rPr lang="fr-FR" dirty="0"/>
              <a:t>Processus par lequel une personne ou un groupe assimile une culture étrangère à la  sienne. L’acculturation peut prendre plusieurs niveaux.</a:t>
            </a:r>
          </a:p>
          <a:p>
            <a:pPr marL="0" indent="0">
              <a:buNone/>
            </a:pPr>
            <a:endParaRPr lang="fr-FR" dirty="0"/>
          </a:p>
          <a:p>
            <a:pPr marL="6160" indent="0">
              <a:buNone/>
            </a:pPr>
            <a:endParaRPr lang="fr-FR" dirty="0"/>
          </a:p>
          <a:p>
            <a:pPr marL="6160" indent="0">
              <a:buNone/>
            </a:pPr>
            <a:endParaRPr lang="fr-FR" dirty="0"/>
          </a:p>
          <a:p>
            <a:pPr marL="6160" indent="0">
              <a:buNone/>
            </a:pPr>
            <a:endParaRPr lang="fr-FR" dirty="0"/>
          </a:p>
          <a:p>
            <a:pPr marL="6160" indent="0">
              <a:buNone/>
            </a:pPr>
            <a:endParaRPr lang="fr-FR" dirty="0"/>
          </a:p>
          <a:p>
            <a:pPr marL="6160" indent="0">
              <a:buNone/>
            </a:pPr>
            <a:endParaRPr lang="fr-FR" dirty="0"/>
          </a:p>
          <a:p>
            <a:pPr marL="6160" indent="0">
              <a:buNone/>
            </a:pPr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C1CCA1F-FCDF-7948-97DC-C7356324A7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73987"/>
              </p:ext>
            </p:extLst>
          </p:nvPr>
        </p:nvGraphicFramePr>
        <p:xfrm>
          <a:off x="1627553" y="2649435"/>
          <a:ext cx="8149494" cy="3297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6498">
                  <a:extLst>
                    <a:ext uri="{9D8B030D-6E8A-4147-A177-3AD203B41FA5}">
                      <a16:colId xmlns:a16="http://schemas.microsoft.com/office/drawing/2014/main" val="3265608188"/>
                    </a:ext>
                  </a:extLst>
                </a:gridCol>
                <a:gridCol w="2716498">
                  <a:extLst>
                    <a:ext uri="{9D8B030D-6E8A-4147-A177-3AD203B41FA5}">
                      <a16:colId xmlns:a16="http://schemas.microsoft.com/office/drawing/2014/main" val="2910867475"/>
                    </a:ext>
                  </a:extLst>
                </a:gridCol>
                <a:gridCol w="2716498">
                  <a:extLst>
                    <a:ext uri="{9D8B030D-6E8A-4147-A177-3AD203B41FA5}">
                      <a16:colId xmlns:a16="http://schemas.microsoft.com/office/drawing/2014/main" val="2378880452"/>
                    </a:ext>
                  </a:extLst>
                </a:gridCol>
              </a:tblGrid>
              <a:tr h="146844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Identification à SA culture élevée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Identification à SA culture faible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564232"/>
                  </a:ext>
                </a:extLst>
              </a:tr>
              <a:tr h="79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Identification à NOTRE culture élevée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Intégration (biculturel)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Assimilation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73850"/>
                  </a:ext>
                </a:extLst>
              </a:tr>
              <a:tr h="79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Identification à NOTRE culture faible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Séparation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marginalisation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2551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15502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949AF0-3055-E94D-84F2-56E732AAF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RÉFUGIÉ RÉINSTALLÉ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6DEC5A-E4E3-DC44-A97B-83750F867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Une personne à qui on offre la résidence permanente dans une pays autre qui celui dans lequel il se trouve.</a:t>
            </a:r>
          </a:p>
        </p:txBody>
      </p:sp>
    </p:spTree>
    <p:extLst>
      <p:ext uri="{BB962C8B-B14F-4D97-AF65-F5344CB8AC3E}">
        <p14:creationId xmlns:p14="http://schemas.microsoft.com/office/powerpoint/2010/main" val="42116829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2FD3AF-BB85-6B42-9E3F-F4A6CF6D6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RACISME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8AF3D7-9AFC-D646-B0C4-72630B5B0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171769"/>
            <a:ext cx="10510745" cy="3294576"/>
          </a:xfrm>
        </p:spPr>
        <p:txBody>
          <a:bodyPr>
            <a:normAutofit lnSpcReduction="10000"/>
          </a:bodyPr>
          <a:lstStyle/>
          <a:p>
            <a:r>
              <a:rPr lang="fr-FR" sz="2800" dirty="0"/>
              <a:t>Attitude qui favorise un groupe racial en particulier et qui est hostile à d’autres groupes.</a:t>
            </a:r>
          </a:p>
          <a:p>
            <a:endParaRPr lang="fr-FR" sz="2800" dirty="0"/>
          </a:p>
          <a:p>
            <a:pPr marL="0" indent="0">
              <a:buNone/>
            </a:pPr>
            <a:endParaRPr lang="fr-FR" sz="2800" dirty="0"/>
          </a:p>
          <a:p>
            <a:endParaRPr lang="fr-FR" sz="2800" dirty="0"/>
          </a:p>
          <a:p>
            <a:pPr marL="0" indent="0">
              <a:buNone/>
            </a:pPr>
            <a:r>
              <a:rPr lang="fr-FR" sz="1800" dirty="0">
                <a:hlinkClick r:id="rId2"/>
              </a:rPr>
              <a:t>http://ici.radio-canada.ca/nouvelles/dossiers/extremistes/Qui/raciste.htm</a:t>
            </a:r>
            <a:endParaRPr lang="fr-FR" sz="1800" dirty="0"/>
          </a:p>
          <a:p>
            <a:pPr marL="0" indent="0">
              <a:buNone/>
            </a:pPr>
            <a:endParaRPr lang="fr-FR" sz="2800" dirty="0"/>
          </a:p>
          <a:p>
            <a:endParaRPr lang="fr-FR" sz="2800" dirty="0"/>
          </a:p>
          <a:p>
            <a:pPr marL="0" indent="0">
              <a:buNone/>
            </a:pP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42664630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8CE3E8-2E97-874C-BFE5-E02BD78F4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SUPRÉMACISTE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C5CC8D-F359-FB43-BA4A-BBF16CD2B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Idéologie raciste qui affirme qu’il existe une hiérarchie chez les êtres, donc certaines races et civilisations sont supérieures à d’autres et doivent les dominer.</a:t>
            </a:r>
          </a:p>
        </p:txBody>
      </p:sp>
    </p:spTree>
    <p:extLst>
      <p:ext uri="{BB962C8B-B14F-4D97-AF65-F5344CB8AC3E}">
        <p14:creationId xmlns:p14="http://schemas.microsoft.com/office/powerpoint/2010/main" val="11166715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71A1EB-3448-DD4A-9974-0695A3E11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TERRORISME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03736A-D736-604F-B6EB-25921BB4F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811215"/>
            <a:ext cx="11482754" cy="3655130"/>
          </a:xfrm>
        </p:spPr>
        <p:txBody>
          <a:bodyPr>
            <a:noAutofit/>
          </a:bodyPr>
          <a:lstStyle/>
          <a:p>
            <a:r>
              <a:rPr lang="fr-CA" sz="2800" dirty="0"/>
              <a:t>Au Canada, l’article 83.01 du </a:t>
            </a:r>
            <a:r>
              <a:rPr lang="fr-CA" sz="2800" i="1" dirty="0"/>
              <a:t>Code criminel</a:t>
            </a:r>
            <a:r>
              <a:rPr lang="fr-CA" sz="2800" dirty="0"/>
              <a:t> définit le terrorisme comme un acte commis « au nom — exclusivement ou non — d’un but, d’un objectif ou d’une cause de nature politique, religieuse ou idéologique » en vue d’intimider la population « quant à sa sécurité, entre autres sur le plan économique, ou de contraindre une personne, un gouvernement ou une organisation nationale ou internationale à accomplir un acte ou à s’en abstenir »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5545537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A5C8B8-DDBC-5A4E-8E8E-87F833F95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TREMBLEMENT IDENTITAIRE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303A07-3EB3-7643-AA01-A9FC2B515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Questionnement à savoir qui nous sommes.</a:t>
            </a:r>
          </a:p>
        </p:txBody>
      </p:sp>
    </p:spTree>
    <p:extLst>
      <p:ext uri="{BB962C8B-B14F-4D97-AF65-F5344CB8AC3E}">
        <p14:creationId xmlns:p14="http://schemas.microsoft.com/office/powerpoint/2010/main" val="3280647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9FFF60-C5F2-7E41-ADD8-EFFCBBF18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VALEURS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688D83-A348-E84F-B034-73979929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171768"/>
            <a:ext cx="9603275" cy="3894923"/>
          </a:xfrm>
        </p:spPr>
        <p:txBody>
          <a:bodyPr>
            <a:normAutofit lnSpcReduction="10000"/>
          </a:bodyPr>
          <a:lstStyle/>
          <a:p>
            <a:r>
              <a:rPr lang="fr-FR" sz="2800" dirty="0"/>
              <a:t>Ce qui est digne d’estime sur le plan moral, intellectuel, professionnel, etc. </a:t>
            </a:r>
            <a:r>
              <a:rPr lang="fr-FR" sz="1300" dirty="0">
                <a:hlinkClick r:id="rId2"/>
              </a:rPr>
              <a:t>https://www.instantspresents.com/inspiration/les-six-valeurs-humaines/individualistes</a:t>
            </a:r>
            <a:r>
              <a:rPr lang="fr-FR" sz="1300" dirty="0"/>
              <a:t> </a:t>
            </a:r>
          </a:p>
          <a:p>
            <a:pPr lvl="1"/>
            <a:r>
              <a:rPr lang="fr-FR" sz="2600" dirty="0"/>
              <a:t>Familiales</a:t>
            </a:r>
          </a:p>
          <a:p>
            <a:pPr lvl="1"/>
            <a:r>
              <a:rPr lang="fr-FR" sz="2600" dirty="0"/>
              <a:t>Professionnelles</a:t>
            </a:r>
          </a:p>
          <a:p>
            <a:pPr lvl="1"/>
            <a:r>
              <a:rPr lang="fr-FR" sz="2600" dirty="0"/>
              <a:t>Nationales</a:t>
            </a:r>
          </a:p>
          <a:p>
            <a:pPr lvl="1"/>
            <a:r>
              <a:rPr lang="fr-FR" sz="2600" dirty="0"/>
              <a:t>Morales</a:t>
            </a:r>
          </a:p>
          <a:p>
            <a:pPr lvl="1"/>
            <a:r>
              <a:rPr lang="fr-FR" sz="2600" dirty="0"/>
              <a:t>Spirituelles </a:t>
            </a:r>
          </a:p>
        </p:txBody>
      </p:sp>
    </p:spTree>
    <p:extLst>
      <p:ext uri="{BB962C8B-B14F-4D97-AF65-F5344CB8AC3E}">
        <p14:creationId xmlns:p14="http://schemas.microsoft.com/office/powerpoint/2010/main" val="8959796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29C8BD-47AC-5E42-88EB-73B26C656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XÉNOPHOBIE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C5E8F3-5C0A-AD4A-AC21-C922C78B8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Haine, hostilité envers tous les étrangers, de ce qui est étranger.</a:t>
            </a:r>
          </a:p>
        </p:txBody>
      </p:sp>
    </p:spTree>
    <p:extLst>
      <p:ext uri="{BB962C8B-B14F-4D97-AF65-F5344CB8AC3E}">
        <p14:creationId xmlns:p14="http://schemas.microsoft.com/office/powerpoint/2010/main" val="1345080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37A6A6-1927-1A4A-B135-378FB2DFF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ATTITUDES HOSTILES ET DÉFENSIVES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7AD05E-69F8-4241-AAA9-2809BC869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Comportement, manière d’être, posture agressive, qui cherche l’affrontement, la confrontation et qui est destiné à se défendre contre une attaque.</a:t>
            </a:r>
          </a:p>
        </p:txBody>
      </p:sp>
    </p:spTree>
    <p:extLst>
      <p:ext uri="{BB962C8B-B14F-4D97-AF65-F5344CB8AC3E}">
        <p14:creationId xmlns:p14="http://schemas.microsoft.com/office/powerpoint/2010/main" val="2479485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ADD97B-1044-3345-A3DD-0FBA98150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APATRIDE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BEC6A6-5462-E349-B851-9F5E77D68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Se dit de quelqu’un qui, ayant perdu sa nationalité et que légalement il n’en a pas acquis une autre. </a:t>
            </a:r>
            <a:r>
              <a:rPr lang="fr-FR" sz="1400" dirty="0"/>
              <a:t>(selon le UNHCR 12 millions d’apatrides, sept 18) </a:t>
            </a:r>
          </a:p>
          <a:p>
            <a:pPr lvl="1"/>
            <a:r>
              <a:rPr lang="fr-FR" sz="2600" dirty="0"/>
              <a:t>Combinaison de lois</a:t>
            </a:r>
          </a:p>
          <a:p>
            <a:pPr lvl="1"/>
            <a:r>
              <a:rPr lang="fr-FR" sz="2600" dirty="0"/>
              <a:t>Déchéance de nationalité</a:t>
            </a:r>
          </a:p>
          <a:p>
            <a:pPr lvl="1"/>
            <a:r>
              <a:rPr lang="fr-FR" sz="2600" dirty="0"/>
              <a:t>Défaillance administrative </a:t>
            </a:r>
          </a:p>
        </p:txBody>
      </p:sp>
    </p:spTree>
    <p:extLst>
      <p:ext uri="{BB962C8B-B14F-4D97-AF65-F5344CB8AC3E}">
        <p14:creationId xmlns:p14="http://schemas.microsoft.com/office/powerpoint/2010/main" val="2320634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9CFC12-0868-1647-AB03-3ACF49397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ASSIMILATION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E6ACC2-9230-FA4B-9D08-8741B2388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Forme d’acculturation, au cours de laquelle une personne ou un groupe abandonne totalement sa culture d’origine (parfois par </a:t>
            </a:r>
            <a:r>
              <a:rPr lang="fr-FR" sz="2800"/>
              <a:t>la force) </a:t>
            </a:r>
            <a:r>
              <a:rPr lang="fr-FR" sz="2800" dirty="0"/>
              <a:t>pour adopter les valeurs d’un </a:t>
            </a:r>
            <a:r>
              <a:rPr lang="fr-FR" sz="2800"/>
              <a:t>nouveau groupe.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847524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C9580D-B204-0743-BE72-D001E7D83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COMMUNAUTÉS DITES RACISÉES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1E7CCD-93A5-094B-88D7-531609794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La racisation est sociale, se voit par la couleur de peau ou les traits… mais dépasse le physique… c’est une condition sociale</a:t>
            </a:r>
          </a:p>
        </p:txBody>
      </p:sp>
    </p:spTree>
    <p:extLst>
      <p:ext uri="{BB962C8B-B14F-4D97-AF65-F5344CB8AC3E}">
        <p14:creationId xmlns:p14="http://schemas.microsoft.com/office/powerpoint/2010/main" val="553531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36E38D-6218-1743-8641-ED963AFDD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COMMUNAUTÉS DITES DE SOUCHE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49E78D-1607-9449-A27C-946B06AEE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171769"/>
            <a:ext cx="9603275" cy="3982846"/>
          </a:xfrm>
        </p:spPr>
        <p:txBody>
          <a:bodyPr>
            <a:normAutofit fontScale="92500"/>
          </a:bodyPr>
          <a:lstStyle/>
          <a:p>
            <a:r>
              <a:rPr lang="fr-FR" sz="2800" dirty="0"/>
              <a:t>Définition pas vraiment claire, pour certain c’est:</a:t>
            </a:r>
          </a:p>
          <a:p>
            <a:pPr lvl="1"/>
            <a:r>
              <a:rPr lang="fr-FR" sz="2600" dirty="0"/>
              <a:t>Personne née dans le pays et y aillant vécue la majeure partie de sa vie. </a:t>
            </a:r>
          </a:p>
          <a:p>
            <a:pPr lvl="1"/>
            <a:r>
              <a:rPr lang="fr-FR" sz="2600" dirty="0"/>
              <a:t>Personne née dans le pays et aillant des parents, grands-parents, arrières grands-parents nées dans le pays.</a:t>
            </a:r>
          </a:p>
          <a:p>
            <a:pPr lvl="1"/>
            <a:r>
              <a:rPr lang="fr-FR" sz="2600" dirty="0"/>
              <a:t>Personne née dans la pays ou pas (arrivée très jeune), ayant la même vision, valeurs et les mêmes manières de faire.</a:t>
            </a:r>
          </a:p>
          <a:p>
            <a:pPr lvl="1"/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4075709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34048E-D587-6D42-9FC5-E08B05EC0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CROYANCE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A6B496-8DCB-4E49-8687-C6934CB9C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Fait de croire à l’existence de quelqu’un ou de quelque chose.</a:t>
            </a:r>
          </a:p>
        </p:txBody>
      </p:sp>
    </p:spTree>
    <p:extLst>
      <p:ext uri="{BB962C8B-B14F-4D97-AF65-F5344CB8AC3E}">
        <p14:creationId xmlns:p14="http://schemas.microsoft.com/office/powerpoint/2010/main" val="1638925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2CCD6C-C714-1E43-AB0A-621EF4BE9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DEMANDEUR D’ASILE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27CE59-6803-554D-86C3-44FB5AE52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Personne qui fuit son pays parce qu’elle a subi des persécutions ou craint d’en subir. Elle se dit réfugiée mais la demande est encore en cours d’examen</a:t>
            </a:r>
          </a:p>
        </p:txBody>
      </p:sp>
    </p:spTree>
    <p:extLst>
      <p:ext uri="{BB962C8B-B14F-4D97-AF65-F5344CB8AC3E}">
        <p14:creationId xmlns:p14="http://schemas.microsoft.com/office/powerpoint/2010/main" val="366162465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erie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747</Words>
  <Application>Microsoft Office PowerPoint</Application>
  <PresentationFormat>Grand écran</PresentationFormat>
  <Paragraphs>86</Paragraphs>
  <Slides>26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9" baseType="lpstr">
      <vt:lpstr>Arial</vt:lpstr>
      <vt:lpstr>Century Gothic</vt:lpstr>
      <vt:lpstr>Galerie</vt:lpstr>
      <vt:lpstr>LEXIQUE</vt:lpstr>
      <vt:lpstr>ACCULTURATION</vt:lpstr>
      <vt:lpstr>ATTITUDES HOSTILES ET DÉFENSIVES </vt:lpstr>
      <vt:lpstr>APATRIDE</vt:lpstr>
      <vt:lpstr>ASSIMILATION</vt:lpstr>
      <vt:lpstr>COMMUNAUTÉS DITES RACISÉES</vt:lpstr>
      <vt:lpstr>COMMUNAUTÉS DITES DE SOUCHE</vt:lpstr>
      <vt:lpstr>CROYANCE</vt:lpstr>
      <vt:lpstr>DEMANDEUR D’ASILE</vt:lpstr>
      <vt:lpstr>DIVERSTIÉ CULTURELLE</vt:lpstr>
      <vt:lpstr>DIVERSTIÉ ETHNOCULTURELLE</vt:lpstr>
      <vt:lpstr>ENFERMEMENT IDENTIDAIRE</vt:lpstr>
      <vt:lpstr>FLUX MIGRATOIRE</vt:lpstr>
      <vt:lpstr>GÉNOCIDE</vt:lpstr>
      <vt:lpstr>INCLUSION</vt:lpstr>
      <vt:lpstr>INCLUSION SOCIOCULTURELLE</vt:lpstr>
      <vt:lpstr>ORIGINE CAUCASIENNE</vt:lpstr>
      <vt:lpstr>PERSONNE RÉFUGIÉE</vt:lpstr>
      <vt:lpstr>PROCESSUS D’ADAPTATION</vt:lpstr>
      <vt:lpstr>RÉFUGIÉ RÉINSTALLÉ</vt:lpstr>
      <vt:lpstr>RACISME</vt:lpstr>
      <vt:lpstr>SUPRÉMACISTE</vt:lpstr>
      <vt:lpstr>TERRORISME</vt:lpstr>
      <vt:lpstr>TREMBLEMENT IDENTITAIRE</vt:lpstr>
      <vt:lpstr>VALEURS</vt:lpstr>
      <vt:lpstr>XÉNOPHOBIE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LEXIQUE</dc:title>
  <dc:creator>Chantal Defoy</dc:creator>
  <cp:lastModifiedBy>Anne-Sophie Labbé</cp:lastModifiedBy>
  <cp:revision>4</cp:revision>
  <dcterms:created xsi:type="dcterms:W3CDTF">2019-09-25T18:08:33Z</dcterms:created>
  <dcterms:modified xsi:type="dcterms:W3CDTF">2022-07-12T17:13:59Z</dcterms:modified>
</cp:coreProperties>
</file>