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68" r:id="rId4"/>
    <p:sldId id="257" r:id="rId5"/>
    <p:sldId id="260" r:id="rId6"/>
    <p:sldId id="262" r:id="rId7"/>
    <p:sldId id="263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4E023-662B-4211-B6B3-66A66D46DCF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913982-227A-4EC1-9E81-B0DBEDD5815A}">
      <dgm:prSet/>
      <dgm:spPr/>
      <dgm:t>
        <a:bodyPr/>
        <a:lstStyle/>
        <a:p>
          <a:r>
            <a:rPr lang="fr-FR" dirty="0"/>
            <a:t>Un </a:t>
          </a:r>
          <a:r>
            <a:rPr lang="fr-FR" b="1" u="sng" dirty="0"/>
            <a:t>migrant</a:t>
          </a:r>
          <a:r>
            <a:rPr lang="fr-FR" dirty="0"/>
            <a:t> = individu qui décide librement de quitter son pays afin d’améliorer sa qualité de vie.</a:t>
          </a:r>
          <a:endParaRPr lang="en-US" dirty="0"/>
        </a:p>
      </dgm:t>
    </dgm:pt>
    <dgm:pt modelId="{2CB347AC-6FFB-40F2-8DB2-2B70DE9D60F3}" type="parTrans" cxnId="{6D58EAD9-4B55-4551-B4A9-BD139A9886C5}">
      <dgm:prSet/>
      <dgm:spPr/>
      <dgm:t>
        <a:bodyPr/>
        <a:lstStyle/>
        <a:p>
          <a:endParaRPr lang="en-US"/>
        </a:p>
      </dgm:t>
    </dgm:pt>
    <dgm:pt modelId="{159D54C6-7460-4495-A196-60B8D0C5B835}" type="sibTrans" cxnId="{6D58EAD9-4B55-4551-B4A9-BD139A9886C5}">
      <dgm:prSet/>
      <dgm:spPr/>
      <dgm:t>
        <a:bodyPr/>
        <a:lstStyle/>
        <a:p>
          <a:endParaRPr lang="en-US"/>
        </a:p>
      </dgm:t>
    </dgm:pt>
    <dgm:pt modelId="{76A3C334-2117-4571-AD04-BCAD3A4682C8}">
      <dgm:prSet/>
      <dgm:spPr/>
      <dgm:t>
        <a:bodyPr/>
        <a:lstStyle/>
        <a:p>
          <a:r>
            <a:rPr lang="fr-FR" dirty="0"/>
            <a:t>Un </a:t>
          </a:r>
          <a:r>
            <a:rPr lang="fr-FR" b="1" u="sng" dirty="0"/>
            <a:t>réfugié</a:t>
          </a:r>
          <a:r>
            <a:rPr lang="fr-FR" dirty="0"/>
            <a:t> = individu qui est forcé de quitter son pays pour des raisons de sécurité ou de survie.</a:t>
          </a:r>
          <a:endParaRPr lang="en-US" dirty="0"/>
        </a:p>
      </dgm:t>
    </dgm:pt>
    <dgm:pt modelId="{6E850A8F-B27B-4EA0-8595-2137C0CBF571}" type="parTrans" cxnId="{89029783-C38C-4D5E-8555-C2595811F237}">
      <dgm:prSet/>
      <dgm:spPr/>
      <dgm:t>
        <a:bodyPr/>
        <a:lstStyle/>
        <a:p>
          <a:endParaRPr lang="en-US"/>
        </a:p>
      </dgm:t>
    </dgm:pt>
    <dgm:pt modelId="{2E75947F-B187-4C58-837F-9674279A5C26}" type="sibTrans" cxnId="{89029783-C38C-4D5E-8555-C2595811F237}">
      <dgm:prSet/>
      <dgm:spPr/>
      <dgm:t>
        <a:bodyPr/>
        <a:lstStyle/>
        <a:p>
          <a:endParaRPr lang="en-US"/>
        </a:p>
      </dgm:t>
    </dgm:pt>
    <dgm:pt modelId="{F130F865-8438-4F4C-9C19-E4D831E3190F}" type="pres">
      <dgm:prSet presAssocID="{4724E023-662B-4211-B6B3-66A66D46DCFE}" presName="vert0" presStyleCnt="0">
        <dgm:presLayoutVars>
          <dgm:dir/>
          <dgm:animOne val="branch"/>
          <dgm:animLvl val="lvl"/>
        </dgm:presLayoutVars>
      </dgm:prSet>
      <dgm:spPr/>
    </dgm:pt>
    <dgm:pt modelId="{97C0BE24-E41C-46F1-9547-3D2259DA0AD1}" type="pres">
      <dgm:prSet presAssocID="{58913982-227A-4EC1-9E81-B0DBEDD5815A}" presName="thickLine" presStyleLbl="alignNode1" presStyleIdx="0" presStyleCnt="2"/>
      <dgm:spPr/>
    </dgm:pt>
    <dgm:pt modelId="{A36FB5E2-FBA8-4A13-9309-B71370BE56DC}" type="pres">
      <dgm:prSet presAssocID="{58913982-227A-4EC1-9E81-B0DBEDD5815A}" presName="horz1" presStyleCnt="0"/>
      <dgm:spPr/>
    </dgm:pt>
    <dgm:pt modelId="{06C46B54-5DC2-4E64-8E88-8FD26887475C}" type="pres">
      <dgm:prSet presAssocID="{58913982-227A-4EC1-9E81-B0DBEDD5815A}" presName="tx1" presStyleLbl="revTx" presStyleIdx="0" presStyleCnt="2"/>
      <dgm:spPr/>
    </dgm:pt>
    <dgm:pt modelId="{F0DF7A50-3976-4DFE-B202-B2FE1E55B612}" type="pres">
      <dgm:prSet presAssocID="{58913982-227A-4EC1-9E81-B0DBEDD5815A}" presName="vert1" presStyleCnt="0"/>
      <dgm:spPr/>
    </dgm:pt>
    <dgm:pt modelId="{FC4E90CC-542B-4478-BE7A-E3CB5F97FFB9}" type="pres">
      <dgm:prSet presAssocID="{76A3C334-2117-4571-AD04-BCAD3A4682C8}" presName="thickLine" presStyleLbl="alignNode1" presStyleIdx="1" presStyleCnt="2"/>
      <dgm:spPr/>
    </dgm:pt>
    <dgm:pt modelId="{5FF69A6F-AEF5-4DBE-959E-AAA4AC3EF937}" type="pres">
      <dgm:prSet presAssocID="{76A3C334-2117-4571-AD04-BCAD3A4682C8}" presName="horz1" presStyleCnt="0"/>
      <dgm:spPr/>
    </dgm:pt>
    <dgm:pt modelId="{8DAF78FC-EAC1-4450-81EF-2156A5A56697}" type="pres">
      <dgm:prSet presAssocID="{76A3C334-2117-4571-AD04-BCAD3A4682C8}" presName="tx1" presStyleLbl="revTx" presStyleIdx="1" presStyleCnt="2"/>
      <dgm:spPr/>
    </dgm:pt>
    <dgm:pt modelId="{BE8AA148-8AAA-4DB9-B1B3-40B89B223661}" type="pres">
      <dgm:prSet presAssocID="{76A3C334-2117-4571-AD04-BCAD3A4682C8}" presName="vert1" presStyleCnt="0"/>
      <dgm:spPr/>
    </dgm:pt>
  </dgm:ptLst>
  <dgm:cxnLst>
    <dgm:cxn modelId="{89029783-C38C-4D5E-8555-C2595811F237}" srcId="{4724E023-662B-4211-B6B3-66A66D46DCFE}" destId="{76A3C334-2117-4571-AD04-BCAD3A4682C8}" srcOrd="1" destOrd="0" parTransId="{6E850A8F-B27B-4EA0-8595-2137C0CBF571}" sibTransId="{2E75947F-B187-4C58-837F-9674279A5C26}"/>
    <dgm:cxn modelId="{525F2DBF-7E68-4C7B-A315-648DD60EED60}" type="presOf" srcId="{58913982-227A-4EC1-9E81-B0DBEDD5815A}" destId="{06C46B54-5DC2-4E64-8E88-8FD26887475C}" srcOrd="0" destOrd="0" presId="urn:microsoft.com/office/officeart/2008/layout/LinedList"/>
    <dgm:cxn modelId="{6D58EAD9-4B55-4551-B4A9-BD139A9886C5}" srcId="{4724E023-662B-4211-B6B3-66A66D46DCFE}" destId="{58913982-227A-4EC1-9E81-B0DBEDD5815A}" srcOrd="0" destOrd="0" parTransId="{2CB347AC-6FFB-40F2-8DB2-2B70DE9D60F3}" sibTransId="{159D54C6-7460-4495-A196-60B8D0C5B835}"/>
    <dgm:cxn modelId="{FD1FBFDC-1BFC-4A7E-B884-647804E37A4C}" type="presOf" srcId="{76A3C334-2117-4571-AD04-BCAD3A4682C8}" destId="{8DAF78FC-EAC1-4450-81EF-2156A5A56697}" srcOrd="0" destOrd="0" presId="urn:microsoft.com/office/officeart/2008/layout/LinedList"/>
    <dgm:cxn modelId="{5D8CBDF7-653E-4F9D-B2A8-D0750C9A6F38}" type="presOf" srcId="{4724E023-662B-4211-B6B3-66A66D46DCFE}" destId="{F130F865-8438-4F4C-9C19-E4D831E3190F}" srcOrd="0" destOrd="0" presId="urn:microsoft.com/office/officeart/2008/layout/LinedList"/>
    <dgm:cxn modelId="{F9F12F60-1ACE-4196-BAF3-81A374202C86}" type="presParOf" srcId="{F130F865-8438-4F4C-9C19-E4D831E3190F}" destId="{97C0BE24-E41C-46F1-9547-3D2259DA0AD1}" srcOrd="0" destOrd="0" presId="urn:microsoft.com/office/officeart/2008/layout/LinedList"/>
    <dgm:cxn modelId="{FD190B0F-A960-4811-BB73-3820925CA2EC}" type="presParOf" srcId="{F130F865-8438-4F4C-9C19-E4D831E3190F}" destId="{A36FB5E2-FBA8-4A13-9309-B71370BE56DC}" srcOrd="1" destOrd="0" presId="urn:microsoft.com/office/officeart/2008/layout/LinedList"/>
    <dgm:cxn modelId="{055B193C-175B-4499-89DD-0E47DAB99837}" type="presParOf" srcId="{A36FB5E2-FBA8-4A13-9309-B71370BE56DC}" destId="{06C46B54-5DC2-4E64-8E88-8FD26887475C}" srcOrd="0" destOrd="0" presId="urn:microsoft.com/office/officeart/2008/layout/LinedList"/>
    <dgm:cxn modelId="{1EBF32FD-A708-4008-9236-E36E02A45F41}" type="presParOf" srcId="{A36FB5E2-FBA8-4A13-9309-B71370BE56DC}" destId="{F0DF7A50-3976-4DFE-B202-B2FE1E55B612}" srcOrd="1" destOrd="0" presId="urn:microsoft.com/office/officeart/2008/layout/LinedList"/>
    <dgm:cxn modelId="{082DFEC9-99E1-407F-A617-665A4947AF33}" type="presParOf" srcId="{F130F865-8438-4F4C-9C19-E4D831E3190F}" destId="{FC4E90CC-542B-4478-BE7A-E3CB5F97FFB9}" srcOrd="2" destOrd="0" presId="urn:microsoft.com/office/officeart/2008/layout/LinedList"/>
    <dgm:cxn modelId="{DA21C5A9-E282-433F-973B-B67475A345B3}" type="presParOf" srcId="{F130F865-8438-4F4C-9C19-E4D831E3190F}" destId="{5FF69A6F-AEF5-4DBE-959E-AAA4AC3EF937}" srcOrd="3" destOrd="0" presId="urn:microsoft.com/office/officeart/2008/layout/LinedList"/>
    <dgm:cxn modelId="{1F43B244-3490-4555-92C8-A5DA695B3668}" type="presParOf" srcId="{5FF69A6F-AEF5-4DBE-959E-AAA4AC3EF937}" destId="{8DAF78FC-EAC1-4450-81EF-2156A5A56697}" srcOrd="0" destOrd="0" presId="urn:microsoft.com/office/officeart/2008/layout/LinedList"/>
    <dgm:cxn modelId="{FCA8394B-D5A9-4AE9-AF05-7CE011F4F4F2}" type="presParOf" srcId="{5FF69A6F-AEF5-4DBE-959E-AAA4AC3EF937}" destId="{BE8AA148-8AAA-4DB9-B1B3-40B89B2236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0BE24-E41C-46F1-9547-3D2259DA0AD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46B54-5DC2-4E64-8E88-8FD26887475C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600" kern="1200" dirty="0"/>
            <a:t>Un </a:t>
          </a:r>
          <a:r>
            <a:rPr lang="fr-FR" sz="5600" b="1" u="sng" kern="1200" dirty="0"/>
            <a:t>migrant</a:t>
          </a:r>
          <a:r>
            <a:rPr lang="fr-FR" sz="5600" kern="1200" dirty="0"/>
            <a:t> = individu qui décide librement de quitter son pays afin d’améliorer sa qualité de vie.</a:t>
          </a:r>
          <a:endParaRPr lang="en-US" sz="5600" kern="1200" dirty="0"/>
        </a:p>
      </dsp:txBody>
      <dsp:txXfrm>
        <a:off x="0" y="0"/>
        <a:ext cx="6900512" cy="2768070"/>
      </dsp:txXfrm>
    </dsp:sp>
    <dsp:sp modelId="{FC4E90CC-542B-4478-BE7A-E3CB5F97FFB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3000675"/>
            <a:satOff val="-10073"/>
            <a:lumOff val="-13136"/>
            <a:alphaOff val="0"/>
          </a:schemeClr>
        </a:solidFill>
        <a:ln w="12700" cap="flat" cmpd="sng" algn="ctr">
          <a:solidFill>
            <a:schemeClr val="accent2">
              <a:hueOff val="3000675"/>
              <a:satOff val="-10073"/>
              <a:lumOff val="-131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F78FC-EAC1-4450-81EF-2156A5A56697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600" kern="1200" dirty="0"/>
            <a:t>Un </a:t>
          </a:r>
          <a:r>
            <a:rPr lang="fr-FR" sz="5600" b="1" u="sng" kern="1200" dirty="0"/>
            <a:t>réfugié</a:t>
          </a:r>
          <a:r>
            <a:rPr lang="fr-FR" sz="5600" kern="1200" dirty="0"/>
            <a:t> = individu qui est forcé de quitter son pays pour des raisons de sécurité ou de survie.</a:t>
          </a:r>
          <a:endParaRPr lang="en-US" sz="5600" kern="1200" dirty="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5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0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4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5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0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CEEAAE-F8E2-D80E-7C26-9430158E0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/>
              <a:t>Les types </a:t>
            </a:r>
            <a:br>
              <a:rPr lang="en-US" sz="6100"/>
            </a:br>
            <a:r>
              <a:rPr lang="en-US" sz="6100"/>
              <a:t>de migrations 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57B17"/>
          </a:solidFill>
          <a:ln w="38100" cap="rnd">
            <a:solidFill>
              <a:srgbClr val="D57B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767373-2A74-AAD1-A864-8B06D81E7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©Anne-Sophie Labbé, chargée de cours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Techniques d’éducation spécialisée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Collège Mérici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 descr="Une image contenant instrument d’écriture, stationnaire, crayon, stylo&#10;&#10;Description générée automatiquement">
            <a:extLst>
              <a:ext uri="{FF2B5EF4-FFF2-40B4-BE49-F238E27FC236}">
                <a16:creationId xmlns:a16="http://schemas.microsoft.com/office/drawing/2014/main" id="{0FC20E0A-7DC1-D705-35B8-60C638253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70" r="9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254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D57B17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994D57-1E29-7147-BD68-112A4B43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fr-FR" sz="6600">
                <a:solidFill>
                  <a:schemeClr val="bg1"/>
                </a:solidFill>
              </a:rPr>
              <a:t>Les migrants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4AC9CE-3FA6-974A-B666-4BC80ABB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000" b="1" dirty="0"/>
              <a:t>2 sortes d’immigration</a:t>
            </a:r>
          </a:p>
          <a:p>
            <a:pPr lvl="1"/>
            <a:r>
              <a:rPr lang="fr-FR" sz="4000" dirty="0"/>
              <a:t>Immigration permanente</a:t>
            </a:r>
          </a:p>
          <a:p>
            <a:pPr lvl="2"/>
            <a:r>
              <a:rPr lang="fr-FR" sz="3000" dirty="0"/>
              <a:t>Immigration économique</a:t>
            </a:r>
          </a:p>
          <a:p>
            <a:pPr lvl="2"/>
            <a:r>
              <a:rPr lang="fr-FR" sz="3000" dirty="0"/>
              <a:t>Le regroupement familiale</a:t>
            </a:r>
          </a:p>
          <a:p>
            <a:pPr lvl="2"/>
            <a:r>
              <a:rPr lang="fr-FR" sz="3000" dirty="0"/>
              <a:t>Immigration de refuge</a:t>
            </a:r>
          </a:p>
          <a:p>
            <a:pPr lvl="1"/>
            <a:r>
              <a:rPr lang="fr-FR" sz="4000" dirty="0"/>
              <a:t>Immigration temporaire</a:t>
            </a:r>
          </a:p>
        </p:txBody>
      </p:sp>
    </p:spTree>
    <p:extLst>
      <p:ext uri="{BB962C8B-B14F-4D97-AF65-F5344CB8AC3E}">
        <p14:creationId xmlns:p14="http://schemas.microsoft.com/office/powerpoint/2010/main" val="95880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7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CF71D7-D3C6-AB43-A79A-25E38D4E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Les types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de migrations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AC0ECAD-3C25-4D2B-8FE5-F7D342FF9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5910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67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2425" r="2352" b="1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8000" dirty="0">
                <a:solidFill>
                  <a:schemeClr val="bg1"/>
                </a:solidFill>
              </a:rPr>
              <a:t>79,5 millions  </a:t>
            </a:r>
            <a:br>
              <a:rPr lang="fr-CA" sz="8000" dirty="0">
                <a:solidFill>
                  <a:schemeClr val="bg1"/>
                </a:solidFill>
              </a:rPr>
            </a:br>
            <a:r>
              <a:rPr lang="fr-CA" sz="8000" dirty="0">
                <a:solidFill>
                  <a:schemeClr val="bg1"/>
                </a:solidFill>
              </a:rPr>
              <a:t>de réfugiés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57B17"/>
          </a:solidFill>
          <a:ln w="38100" cap="rnd">
            <a:solidFill>
              <a:srgbClr val="D57B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sz="6600"/>
              <a:t>Quelques statistiques (UNHCR en 2019)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u="sng" dirty="0"/>
              <a:t>1 personne est déracinée toutes les 2 secondes</a:t>
            </a:r>
          </a:p>
          <a:p>
            <a:r>
              <a:rPr lang="fr-CA" dirty="0"/>
              <a:t>45,7 millions de déplacés internes</a:t>
            </a:r>
          </a:p>
          <a:p>
            <a:r>
              <a:rPr lang="fr-CA" dirty="0"/>
              <a:t>45,7 de demandeurs d’asile</a:t>
            </a:r>
          </a:p>
          <a:p>
            <a:r>
              <a:rPr lang="fr-CA" dirty="0"/>
              <a:t>26 millions de réfugiés</a:t>
            </a:r>
          </a:p>
          <a:p>
            <a:pPr lvl="1"/>
            <a:r>
              <a:rPr lang="fr-CA" dirty="0"/>
              <a:t>Environ 40% des personnes réfugiées on moins de 18 ans</a:t>
            </a:r>
          </a:p>
          <a:p>
            <a:pPr lvl="1"/>
            <a:r>
              <a:rPr lang="fr-CA" dirty="0"/>
              <a:t>2/3 des personnes déplacées au-delà des frontières proviennent de 5 pays</a:t>
            </a:r>
          </a:p>
          <a:p>
            <a:pPr lvl="2"/>
            <a:r>
              <a:rPr lang="fr-CA" dirty="0"/>
              <a:t>La Syrie, Le </a:t>
            </a:r>
            <a:r>
              <a:rPr lang="fr-CA" dirty="0" err="1"/>
              <a:t>Vénézuela</a:t>
            </a:r>
            <a:r>
              <a:rPr lang="fr-CA" dirty="0"/>
              <a:t>, l’</a:t>
            </a:r>
            <a:r>
              <a:rPr lang="fr-CA" dirty="0" err="1"/>
              <a:t>Afghanistant</a:t>
            </a:r>
            <a:r>
              <a:rPr lang="fr-CA" dirty="0"/>
              <a:t>, Le Soudan du Sud et le </a:t>
            </a:r>
            <a:r>
              <a:rPr lang="fr-CA" dirty="0" err="1"/>
              <a:t>Myannamar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3106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/>
              <a:t>Les plus grands camps de réfugiés dans le monde (2019)</a:t>
            </a:r>
          </a:p>
        </p:txBody>
      </p:sp>
      <p:pic>
        <p:nvPicPr>
          <p:cNvPr id="2056" name="Picture 8" descr="Image associÃ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9" b="2459"/>
          <a:stretch/>
        </p:blipFill>
        <p:spPr bwMode="auto"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Ã©sultats de recherche d'images pour Â«Â camps de rÃ©fugiÃ©s dans le monde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061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KUTUPALONG AU BANGLADESH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57B17"/>
          </a:solidFill>
          <a:ln w="38100" cap="rnd">
            <a:solidFill>
              <a:srgbClr val="D57B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ACCUILLE LES ROHINGYAS FUYANT LES PERSÉCUTIONS EN BIMANIE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630 000 PERSONNES</a:t>
            </a:r>
          </a:p>
        </p:txBody>
      </p:sp>
      <p:pic>
        <p:nvPicPr>
          <p:cNvPr id="5" name="Picture 2" descr="THAINKHALI, BANGLADESH - OCTOBER 7: A Rohingya boy cries as monsoon rains continue to batter the area causing more difficulties October 7, Thainkhali camp, Cox's Bazar, Bangladesh. Well over half a million Rohingya refugees have fled into Bangladesh since late August during the outbreak of violence in Rakhine state causing a humanitarian crisis in the region with continued challenges for aid agencies. (Photo by Paula Bronstein/Getty Images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r="3519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0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BIDIBIDI EN OUGANDA</a:t>
            </a:r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57B17"/>
          </a:solidFill>
          <a:ln w="38100" cap="rnd">
            <a:solidFill>
              <a:srgbClr val="D57B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ACCUILLE LES SUD-SOUDANAIS FUYANT LA GUERRE CIVILE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230 000PERSONNES</a:t>
            </a:r>
          </a:p>
        </p:txBody>
      </p:sp>
      <p:pic>
        <p:nvPicPr>
          <p:cNvPr id="4098" name="Picture 2" descr="bidibidi refugees ca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414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2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DADAAB AU KÉNYA</a:t>
            </a:r>
          </a:p>
        </p:txBody>
      </p:sp>
      <p:sp>
        <p:nvSpPr>
          <p:cNvPr id="615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57B17"/>
          </a:solidFill>
          <a:ln w="38100" cap="rnd">
            <a:solidFill>
              <a:srgbClr val="D57B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7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700"/>
              <a:t>ACCUILLE LES SOMALIENS FYANT LA GUERRE CIVILE, LES EXACTIONS DES ISLAMISTES RADICAUX ET DES SÉCHERESSES À RÉPÉDITIONS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7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700"/>
              <a:t>240 000PERSONNES</a:t>
            </a:r>
          </a:p>
        </p:txBody>
      </p:sp>
      <p:pic>
        <p:nvPicPr>
          <p:cNvPr id="6146" name="Picture 2" descr="dadaab keny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740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5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KAKUMA AU KÉNYA</a:t>
            </a:r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57B17"/>
          </a:solidFill>
          <a:ln w="38100" cap="rnd">
            <a:solidFill>
              <a:srgbClr val="D57B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000"/>
              <a:t>ACCUILLE LES SUD-SOUDANAIS FUYANT LA GUERRE CIVILE DE 1983-2005 (LOST BOYS)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000"/>
              <a:t>ENCORE EN FONCTION AUJOURD’HUI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000"/>
              <a:t>185 000 PERSONNES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000"/>
          </a:p>
        </p:txBody>
      </p:sp>
      <p:pic>
        <p:nvPicPr>
          <p:cNvPr id="1026" name="Picture 2" descr="A view of the Kakuma Refugee camp in Northwestern Kenya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r="1867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1875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1C2831"/>
      </a:dk2>
      <a:lt2>
        <a:srgbClr val="F0F2F3"/>
      </a:lt2>
      <a:accent1>
        <a:srgbClr val="D57B17"/>
      </a:accent1>
      <a:accent2>
        <a:srgbClr val="E73E29"/>
      </a:accent2>
      <a:accent3>
        <a:srgbClr val="AEA61F"/>
      </a:accent3>
      <a:accent4>
        <a:srgbClr val="14B2B8"/>
      </a:accent4>
      <a:accent5>
        <a:srgbClr val="2991E7"/>
      </a:accent5>
      <a:accent6>
        <a:srgbClr val="2A41D8"/>
      </a:accent6>
      <a:hlink>
        <a:srgbClr val="3F7C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232</Words>
  <Application>Microsoft Office PowerPoint</Application>
  <PresentationFormat>Grand écran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The Hand Bold</vt:lpstr>
      <vt:lpstr>The Serif Hand Black</vt:lpstr>
      <vt:lpstr>SketchyVTI</vt:lpstr>
      <vt:lpstr>Les types  de migrations </vt:lpstr>
      <vt:lpstr> Les types de migrations</vt:lpstr>
      <vt:lpstr>79,5 millions   de réfugiés</vt:lpstr>
      <vt:lpstr>Quelques statistiques (UNHCR en 2019)</vt:lpstr>
      <vt:lpstr>Les plus grands camps de réfugiés dans le monde (2019)</vt:lpstr>
      <vt:lpstr>KUTUPALONG AU BANGLADESH</vt:lpstr>
      <vt:lpstr>BIDIBIDI EN OUGANDA</vt:lpstr>
      <vt:lpstr>DADAAB AU KÉNYA</vt:lpstr>
      <vt:lpstr>KAKUMA AU KÉNYA</vt:lpstr>
      <vt:lpstr>Les migrants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types  de migrations </dc:title>
  <dc:creator>Anne-Sophie Labbé</dc:creator>
  <cp:lastModifiedBy>Anne-Sophie Labbé</cp:lastModifiedBy>
  <cp:revision>1</cp:revision>
  <dcterms:created xsi:type="dcterms:W3CDTF">2022-07-12T16:54:17Z</dcterms:created>
  <dcterms:modified xsi:type="dcterms:W3CDTF">2022-07-12T17:01:37Z</dcterms:modified>
</cp:coreProperties>
</file>