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0" r:id="rId3"/>
    <p:sldId id="291" r:id="rId4"/>
    <p:sldId id="292" r:id="rId5"/>
    <p:sldId id="293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36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74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0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36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3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30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51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343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582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5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826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176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 descr="Une image contenant carte&#10;&#10;Description générée automatiquement">
            <a:extLst>
              <a:ext uri="{FF2B5EF4-FFF2-40B4-BE49-F238E27FC236}">
                <a16:creationId xmlns:a16="http://schemas.microsoft.com/office/drawing/2014/main" id="{0626E7B7-1C2A-E69D-6073-099BBE3195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201" b="24549"/>
          <a:stretch/>
        </p:blipFill>
        <p:spPr>
          <a:xfrm>
            <a:off x="20" y="-1"/>
            <a:ext cx="12191980" cy="6858001"/>
          </a:xfrm>
          <a:custGeom>
            <a:avLst/>
            <a:gdLst/>
            <a:ahLst/>
            <a:cxnLst/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4628129" y="6857999"/>
                </a:lnTo>
                <a:lnTo>
                  <a:pt x="4734519" y="6819371"/>
                </a:lnTo>
                <a:cubicBezTo>
                  <a:pt x="4938119" y="6741181"/>
                  <a:pt x="5132935" y="6652933"/>
                  <a:pt x="5315781" y="6551721"/>
                </a:cubicBezTo>
                <a:cubicBezTo>
                  <a:pt x="6619811" y="5830059"/>
                  <a:pt x="6364610" y="4934281"/>
                  <a:pt x="6058656" y="3948664"/>
                </a:cubicBezTo>
                <a:cubicBezTo>
                  <a:pt x="5601502" y="2476708"/>
                  <a:pt x="4958009" y="1222984"/>
                  <a:pt x="2540911" y="827627"/>
                </a:cubicBezTo>
                <a:cubicBezTo>
                  <a:pt x="1760946" y="699982"/>
                  <a:pt x="986522" y="591203"/>
                  <a:pt x="238021" y="541759"/>
                </a:cubicBezTo>
                <a:lnTo>
                  <a:pt x="0" y="529223"/>
                </a:ln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31FC7C5-F240-E70C-11B3-80E764FEA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4572000" cy="1524000"/>
          </a:xfrm>
        </p:spPr>
        <p:txBody>
          <a:bodyPr anchor="b">
            <a:normAutofit/>
          </a:bodyPr>
          <a:lstStyle/>
          <a:p>
            <a:pPr algn="l">
              <a:lnSpc>
                <a:spcPct val="115000"/>
              </a:lnSpc>
            </a:pPr>
            <a:r>
              <a:rPr lang="fr-CA" sz="1700" dirty="0"/>
              <a:t>©Anne-Sophie Labbé, chargée de cours</a:t>
            </a:r>
          </a:p>
          <a:p>
            <a:pPr algn="l">
              <a:lnSpc>
                <a:spcPct val="115000"/>
              </a:lnSpc>
            </a:pPr>
            <a:r>
              <a:rPr lang="fr-CA" sz="1700" dirty="0"/>
              <a:t>Techniques d’éducation spécialisée</a:t>
            </a:r>
          </a:p>
          <a:p>
            <a:pPr algn="l">
              <a:lnSpc>
                <a:spcPct val="115000"/>
              </a:lnSpc>
            </a:pPr>
            <a:r>
              <a:rPr lang="fr-CA" sz="1700" dirty="0"/>
              <a:t>Collège Mérici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47D0EBD-310F-92A0-2CD6-5D5ED5E44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2299787"/>
            <a:ext cx="4572000" cy="2286000"/>
          </a:xfrm>
        </p:spPr>
        <p:txBody>
          <a:bodyPr>
            <a:normAutofit fontScale="90000"/>
          </a:bodyPr>
          <a:lstStyle/>
          <a:p>
            <a:r>
              <a:rPr lang="fr-CA" sz="4100" dirty="0"/>
              <a:t>Modèles de culture</a:t>
            </a:r>
            <a:br>
              <a:rPr lang="fr-CA" sz="4100" dirty="0"/>
            </a:br>
            <a:r>
              <a:rPr lang="fr-CA" sz="4100" dirty="0"/>
              <a:t>Collectiviste </a:t>
            </a:r>
            <a:br>
              <a:rPr lang="fr-CA" sz="4100" dirty="0"/>
            </a:br>
            <a:r>
              <a:rPr lang="fr-CA" sz="4100" dirty="0"/>
              <a:t>ou </a:t>
            </a:r>
            <a:br>
              <a:rPr lang="fr-CA" sz="4100" dirty="0"/>
            </a:br>
            <a:r>
              <a:rPr lang="fr-CA" sz="4100" dirty="0"/>
              <a:t>individualiste</a:t>
            </a:r>
          </a:p>
        </p:txBody>
      </p:sp>
    </p:spTree>
    <p:extLst>
      <p:ext uri="{BB962C8B-B14F-4D97-AF65-F5344CB8AC3E}">
        <p14:creationId xmlns:p14="http://schemas.microsoft.com/office/powerpoint/2010/main" val="2588302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93626" y="294060"/>
            <a:ext cx="9804748" cy="1048945"/>
          </a:xfrm>
        </p:spPr>
        <p:txBody>
          <a:bodyPr>
            <a:noAutofit/>
          </a:bodyPr>
          <a:lstStyle/>
          <a:p>
            <a:br>
              <a:rPr lang="fr-CA" sz="2000" b="1" dirty="0"/>
            </a:br>
            <a:r>
              <a:rPr lang="fr-CA" sz="2000" b="1" dirty="0"/>
              <a:t>L’individu dans ses rapports avec la communauté en fonction du modèle culturel </a:t>
            </a:r>
            <a:br>
              <a:rPr lang="fr-CA" sz="2000" b="1" dirty="0"/>
            </a:br>
            <a:endParaRPr lang="fr-CA" sz="2000" b="1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2359084" y="1430719"/>
          <a:ext cx="7777502" cy="52561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9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5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821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751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</a:rPr>
                        <a:t>Enjeux relationnels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53980" marR="539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</a:rPr>
                        <a:t>Collectiviste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53980" marR="539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</a:rPr>
                        <a:t>Individualiste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53980" marR="539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67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</a:rPr>
                        <a:t>Place de l’individu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53980" marR="539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 dirty="0">
                          <a:effectLst/>
                        </a:rPr>
                        <a:t>Fort sentiment d’appartenance à un groupe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 dirty="0">
                          <a:effectLst/>
                        </a:rPr>
                        <a:t>Interdépendance des individus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53980" marR="539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Prédominance des intérêts de l’individu sur ceux du groupe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Promotion de l’autonomie et de l’indépendance de l’individu</a:t>
                      </a:r>
                    </a:p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</a:rPr>
                        <a:t> 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53980" marR="539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70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Regard de l’autre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53980" marR="539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Réputation de l’individu très importante et liée à la famille ou au groupe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53980" marR="539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Réputation de l’individu liée surtout aux rôles professionnels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53980" marR="539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70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</a:rPr>
                        <a:t>Égalité et Hiérarchie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53980" marR="539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 dirty="0">
                          <a:effectLst/>
                        </a:rPr>
                        <a:t>Omniprésence de la hiérarchie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 dirty="0">
                          <a:effectLst/>
                        </a:rPr>
                        <a:t>Affichage du statut social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 dirty="0">
                          <a:effectLst/>
                        </a:rPr>
                        <a:t>Privilèges 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53980" marR="539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Promotion de l’égalité entre tous les individus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53980" marR="539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70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Valeurs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53980" marR="539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 dirty="0">
                          <a:effectLst/>
                        </a:rPr>
                        <a:t>Obéissance, respect de la hiérarchie, sens du devoir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53980" marR="539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 dirty="0">
                          <a:effectLst/>
                        </a:rPr>
                        <a:t>Initiative personnelle valorisée, autonomie, compétition, indépendance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53980" marR="539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9890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2000" y="-158620"/>
            <a:ext cx="10668000" cy="1524000"/>
          </a:xfrm>
        </p:spPr>
        <p:txBody>
          <a:bodyPr>
            <a:normAutofit/>
          </a:bodyPr>
          <a:lstStyle/>
          <a:p>
            <a:pPr algn="ctr"/>
            <a:br>
              <a:rPr lang="fr-CA" sz="2200" dirty="0"/>
            </a:br>
            <a:r>
              <a:rPr lang="fr-CA" sz="2200" dirty="0"/>
              <a:t>Les rapports familiaux en fonction du modèle culturel</a:t>
            </a:r>
            <a:br>
              <a:rPr lang="fr-CA" b="1" dirty="0"/>
            </a:br>
            <a:endParaRPr lang="fr-CA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5557960"/>
              </p:ext>
            </p:extLst>
          </p:nvPr>
        </p:nvGraphicFramePr>
        <p:xfrm>
          <a:off x="2020855" y="762000"/>
          <a:ext cx="8280920" cy="59492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6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9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4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86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</a:rPr>
                        <a:t>Enjeux relationnels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</a:rPr>
                        <a:t>Collectiviste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Individualiste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4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</a:rPr>
                        <a:t>Notion de la famille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 dirty="0">
                          <a:effectLst/>
                        </a:rPr>
                        <a:t>Modèle de famille élargie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 dirty="0">
                          <a:effectLst/>
                        </a:rPr>
                        <a:t>Concertation et forte cohésion des membres de la famille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 dirty="0">
                          <a:effectLst/>
                        </a:rPr>
                        <a:t>Enfants sous la responsabilité de tous les adultes de la communauté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Modèle de famille restreinte ou immédiate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Concertation et cohésion plus limitée entre les membres de la famille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Enfant sous la responsabilité quasi exclusive des parents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488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</a:rPr>
                        <a:t>Rôle des hommes et des femmes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Séparation des rôles ou des tâches entre les hommes et les femmes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Promotion du partage des rôles ou des tâches entre les hommes et les femmes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616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</a:rPr>
                        <a:t>Relations entre les adultes et les enfants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Tendance à l’autoritarisme 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Tendance à laisser beaucoup de lassitude aux enfants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123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Relations avec les personnes âgées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Valorisation de la sagesse associée à l’âge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Prise en charge des personnes âgées par la famille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 dirty="0">
                          <a:effectLst/>
                        </a:rPr>
                        <a:t>Initiative personnelle valorisée, autonomie, compétitions, indépendance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9195" marR="4919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876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18493" y="-367004"/>
            <a:ext cx="10668000" cy="1524000"/>
          </a:xfrm>
        </p:spPr>
        <p:txBody>
          <a:bodyPr>
            <a:normAutofit/>
          </a:bodyPr>
          <a:lstStyle/>
          <a:p>
            <a:br>
              <a:rPr lang="fr-CA" sz="3300" dirty="0"/>
            </a:br>
            <a:r>
              <a:rPr lang="fr-CA" sz="2200" dirty="0"/>
              <a:t>Les relations sociales et interpersonnelles en fonction du modèle culturel </a:t>
            </a:r>
            <a:br>
              <a:rPr lang="fr-CA" b="1" dirty="0"/>
            </a:br>
            <a:endParaRPr lang="fr-CA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455601"/>
              </p:ext>
            </p:extLst>
          </p:nvPr>
        </p:nvGraphicFramePr>
        <p:xfrm>
          <a:off x="2093577" y="590161"/>
          <a:ext cx="7848871" cy="61035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1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7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1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300" dirty="0">
                          <a:effectLst/>
                        </a:rPr>
                        <a:t>Enjeux relationnels</a:t>
                      </a:r>
                      <a:endParaRPr lang="fr-CA" sz="13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5260" marR="452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300" dirty="0">
                          <a:effectLst/>
                        </a:rPr>
                        <a:t>Collectiviste</a:t>
                      </a:r>
                      <a:endParaRPr lang="fr-CA" sz="13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5260" marR="452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300" dirty="0">
                          <a:effectLst/>
                        </a:rPr>
                        <a:t>Individualiste</a:t>
                      </a:r>
                      <a:endParaRPr lang="fr-CA" sz="13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5260" marR="4526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93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300" dirty="0">
                          <a:effectLst/>
                        </a:rPr>
                        <a:t>Vie sociale</a:t>
                      </a:r>
                      <a:endParaRPr lang="fr-CA" sz="13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5260" marR="4526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300" dirty="0">
                          <a:effectLst/>
                        </a:rPr>
                        <a:t>Modèle qui valorise les contacts débutant par un préambule, par des formules de politesse assez développées, essentielles à toutes relations importantes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300" dirty="0">
                          <a:effectLst/>
                        </a:rPr>
                        <a:t>Communication axée sur le rituel et la retenue</a:t>
                      </a:r>
                      <a:endParaRPr lang="fr-CA" sz="13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5260" marR="4526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300" dirty="0">
                          <a:effectLst/>
                        </a:rPr>
                        <a:t>Modèle qui valorise les contacts directs, sans détour</a:t>
                      </a:r>
                      <a:endParaRPr lang="fr-CA" sz="13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5260" marR="4526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83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300">
                          <a:effectLst/>
                        </a:rPr>
                        <a:t>Vie privée et habitat</a:t>
                      </a:r>
                      <a:endParaRPr lang="fr-CA" sz="13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5260" marR="4526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300">
                          <a:effectLst/>
                        </a:rPr>
                        <a:t>Plusieurs générations sous le même toit ou habitant près les uns des autres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300">
                          <a:effectLst/>
                        </a:rPr>
                        <a:t>Pièces communes multifonctions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300">
                          <a:effectLst/>
                        </a:rPr>
                        <a:t>Grande proximité physique et affective</a:t>
                      </a:r>
                      <a:endParaRPr lang="fr-CA" sz="13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5260" marR="4526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300" dirty="0">
                          <a:effectLst/>
                        </a:rPr>
                        <a:t>Grande importance de l’espace personnel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300" dirty="0">
                          <a:effectLst/>
                        </a:rPr>
                        <a:t>Une pièce pour chaque fonction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300" dirty="0">
                          <a:effectLst/>
                        </a:rPr>
                        <a:t>Valorisation d’une pièce pour chaque personne</a:t>
                      </a:r>
                      <a:endParaRPr lang="fr-CA" sz="13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5260" marR="4526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72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300" dirty="0">
                          <a:effectLst/>
                        </a:rPr>
                        <a:t>Rapport au corps et à la santé</a:t>
                      </a:r>
                      <a:endParaRPr lang="fr-CA" sz="13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5260" marR="4526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300">
                          <a:effectLst/>
                        </a:rPr>
                        <a:t>Maladie considérée comme un déséquilibre dans la vie de la personne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300">
                          <a:effectLst/>
                        </a:rPr>
                        <a:t>Pratiques de santé visant à rétablir l’équilibre </a:t>
                      </a:r>
                      <a:endParaRPr lang="fr-CA" sz="13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5260" marR="4526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300" dirty="0">
                          <a:effectLst/>
                        </a:rPr>
                        <a:t>Santé considérée comme l’absence de maladie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300" dirty="0">
                          <a:effectLst/>
                        </a:rPr>
                        <a:t>Prévention de la maladie considérée comme une responsabilité de l’individu</a:t>
                      </a:r>
                      <a:endParaRPr lang="fr-CA" sz="13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5260" marR="4526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9532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37455" y="-199053"/>
            <a:ext cx="10668000" cy="1524000"/>
          </a:xfrm>
        </p:spPr>
        <p:txBody>
          <a:bodyPr>
            <a:normAutofit/>
          </a:bodyPr>
          <a:lstStyle/>
          <a:p>
            <a:br>
              <a:rPr lang="fr-CA" sz="2200" dirty="0"/>
            </a:br>
            <a:r>
              <a:rPr lang="fr-CA" sz="2200" dirty="0"/>
              <a:t>Les croyances et les visions du monde en fonction du modèle culturel</a:t>
            </a:r>
            <a:br>
              <a:rPr lang="fr-CA" b="1" dirty="0"/>
            </a:br>
            <a:endParaRPr lang="fr-CA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628835"/>
              </p:ext>
            </p:extLst>
          </p:nvPr>
        </p:nvGraphicFramePr>
        <p:xfrm>
          <a:off x="1991545" y="761690"/>
          <a:ext cx="8208910" cy="5913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5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6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6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</a:rPr>
                        <a:t>Enjeux relationnels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</a:rPr>
                        <a:t>Collectiviste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Individualiste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661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Croyances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Importance des croyances religieuses pour la vie communautaire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Caractère personnel des croyances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661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Relation avec la nature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Relation étroite avec la nature : respect de l’ordre naturel des choses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Contrôle de l’environnement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661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Conception du temps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Notion de temps assez élastique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>
                          <a:effectLst/>
                        </a:rPr>
                        <a:t>Spontanéité du moment présent</a:t>
                      </a:r>
                      <a:endParaRPr lang="fr-CA" sz="140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 dirty="0">
                          <a:effectLst/>
                        </a:rPr>
                        <a:t>Notion du temps découpée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 dirty="0">
                          <a:effectLst/>
                        </a:rPr>
                        <a:t>Importance des horaires établis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661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Communication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 dirty="0">
                          <a:effectLst/>
                        </a:rPr>
                        <a:t>Conventions surtout verbales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fr-CA" sz="1400" dirty="0">
                          <a:effectLst/>
                        </a:rPr>
                        <a:t>Conventions surtout écrites</a:t>
                      </a:r>
                      <a:endParaRPr lang="fr-CA" sz="1400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7008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5791378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AnalogousFromLightSeed_2SEEDS">
      <a:dk1>
        <a:srgbClr val="000000"/>
      </a:dk1>
      <a:lt1>
        <a:srgbClr val="FFFFFF"/>
      </a:lt1>
      <a:dk2>
        <a:srgbClr val="412624"/>
      </a:dk2>
      <a:lt2>
        <a:srgbClr val="E8E2E2"/>
      </a:lt2>
      <a:accent1>
        <a:srgbClr val="75A8AB"/>
      </a:accent1>
      <a:accent2>
        <a:srgbClr val="81AA9B"/>
      </a:accent2>
      <a:accent3>
        <a:srgbClr val="87A4BE"/>
      </a:accent3>
      <a:accent4>
        <a:srgbClr val="BA7F94"/>
      </a:accent4>
      <a:accent5>
        <a:srgbClr val="C59793"/>
      </a:accent5>
      <a:accent6>
        <a:srgbClr val="BA9B7F"/>
      </a:accent6>
      <a:hlink>
        <a:srgbClr val="AE6D69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496</Words>
  <Application>Microsoft Office PowerPoint</Application>
  <PresentationFormat>Grand écran</PresentationFormat>
  <Paragraphs>84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Arial Narrow</vt:lpstr>
      <vt:lpstr>Avenir Next LT Pro</vt:lpstr>
      <vt:lpstr>Avenir Next LT Pro Light</vt:lpstr>
      <vt:lpstr>Sitka Subheading</vt:lpstr>
      <vt:lpstr>Symbol</vt:lpstr>
      <vt:lpstr>PebbleVTI</vt:lpstr>
      <vt:lpstr>Modèles de culture Collectiviste  ou  individualiste</vt:lpstr>
      <vt:lpstr> L’individu dans ses rapports avec la communauté en fonction du modèle culturel  </vt:lpstr>
      <vt:lpstr> Les rapports familiaux en fonction du modèle culturel </vt:lpstr>
      <vt:lpstr> Les relations sociales et interpersonnelles en fonction du modèle culturel  </vt:lpstr>
      <vt:lpstr> Les croyances et les visions du monde en fonction du modèle culturel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Modèles de culture Collectiviste  ou  individualiste</dc:title>
  <dc:creator>Anne-Sophie Labbé</dc:creator>
  <cp:lastModifiedBy>Anne-Sophie Labbé</cp:lastModifiedBy>
  <cp:revision>1</cp:revision>
  <dcterms:created xsi:type="dcterms:W3CDTF">2022-07-12T20:04:49Z</dcterms:created>
  <dcterms:modified xsi:type="dcterms:W3CDTF">2022-07-12T20:09:24Z</dcterms:modified>
</cp:coreProperties>
</file>