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/>
    <p:restoredTop sz="94694"/>
  </p:normalViewPr>
  <p:slideViewPr>
    <p:cSldViewPr snapToGrid="0">
      <p:cViewPr varScale="1">
        <p:scale>
          <a:sx n="78" d="100"/>
          <a:sy n="78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0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1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8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10/13/2023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57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nistie.ca/sites/default/files/2021-04/livretFR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C0BCA8-B9D5-4F84-B063-ABE683EE0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enille avec ombre de papillon">
            <a:extLst>
              <a:ext uri="{FF2B5EF4-FFF2-40B4-BE49-F238E27FC236}">
                <a16:creationId xmlns:a16="http://schemas.microsoft.com/office/drawing/2014/main" id="{C5B85AD5-1987-09A0-2ACF-5F645954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7" b="738"/>
          <a:stretch/>
        </p:blipFill>
        <p:spPr>
          <a:xfrm>
            <a:off x="21" y="304810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48D7B7-CAFA-4089-A365-6371A76FE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144236 w 12192000"/>
              <a:gd name="connsiteY0" fmla="*/ 859953 h 6858000"/>
              <a:gd name="connsiteX1" fmla="*/ 954990 w 12192000"/>
              <a:gd name="connsiteY1" fmla="*/ 3049201 h 6858000"/>
              <a:gd name="connsiteX2" fmla="*/ 954990 w 12192000"/>
              <a:gd name="connsiteY2" fmla="*/ 3317710 h 6858000"/>
              <a:gd name="connsiteX3" fmla="*/ 954990 w 12192000"/>
              <a:gd name="connsiteY3" fmla="*/ 6057900 h 6858000"/>
              <a:gd name="connsiteX4" fmla="*/ 5334000 w 12192000"/>
              <a:gd name="connsiteY4" fmla="*/ 6057900 h 6858000"/>
              <a:gd name="connsiteX5" fmla="*/ 5334000 w 12192000"/>
              <a:gd name="connsiteY5" fmla="*/ 3049201 h 6858000"/>
              <a:gd name="connsiteX6" fmla="*/ 3144755 w 12192000"/>
              <a:gd name="connsiteY6" fmla="*/ 859953 h 6858000"/>
              <a:gd name="connsiteX7" fmla="*/ 0 w 12192000"/>
              <a:gd name="connsiteY7" fmla="*/ 0 h 6858000"/>
              <a:gd name="connsiteX8" fmla="*/ 12192000 w 12192000"/>
              <a:gd name="connsiteY8" fmla="*/ 0 h 6858000"/>
              <a:gd name="connsiteX9" fmla="*/ 12192000 w 12192000"/>
              <a:gd name="connsiteY9" fmla="*/ 6858000 h 6858000"/>
              <a:gd name="connsiteX10" fmla="*/ 0 w 12192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3144236" y="859953"/>
                </a:moveTo>
                <a:cubicBezTo>
                  <a:pt x="1935127" y="859953"/>
                  <a:pt x="954990" y="1840119"/>
                  <a:pt x="954990" y="3049201"/>
                </a:cubicBezTo>
                <a:lnTo>
                  <a:pt x="954990" y="3317710"/>
                </a:lnTo>
                <a:lnTo>
                  <a:pt x="954990" y="6057900"/>
                </a:lnTo>
                <a:lnTo>
                  <a:pt x="5334000" y="6057900"/>
                </a:lnTo>
                <a:lnTo>
                  <a:pt x="5334000" y="3049201"/>
                </a:lnTo>
                <a:cubicBezTo>
                  <a:pt x="5334000" y="1840119"/>
                  <a:pt x="4353860" y="859953"/>
                  <a:pt x="3144755" y="85995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93DF5C5-0F54-CEEA-974D-E2B0E6D14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0028" y="1112617"/>
            <a:ext cx="3423107" cy="2485479"/>
          </a:xfrm>
        </p:spPr>
        <p:txBody>
          <a:bodyPr anchor="b">
            <a:noAutofit/>
          </a:bodyPr>
          <a:lstStyle/>
          <a:p>
            <a:r>
              <a:rPr lang="fr-FR" sz="6000" dirty="0">
                <a:solidFill>
                  <a:srgbClr val="FFFFFF"/>
                </a:solidFill>
              </a:rPr>
              <a:t>Mythe  </a:t>
            </a:r>
            <a:br>
              <a:rPr lang="fr-FR" sz="6000" dirty="0">
                <a:solidFill>
                  <a:srgbClr val="FFFFFF"/>
                </a:solidFill>
              </a:rPr>
            </a:br>
            <a:r>
              <a:rPr lang="fr-FR" sz="6000" dirty="0">
                <a:solidFill>
                  <a:srgbClr val="FFFFFF"/>
                </a:solidFill>
              </a:rPr>
              <a:t>Réalité</a:t>
            </a:r>
            <a:br>
              <a:rPr lang="fr-FR" sz="6000" dirty="0">
                <a:solidFill>
                  <a:srgbClr val="FFFFFF"/>
                </a:solidFill>
              </a:rPr>
            </a:br>
            <a:r>
              <a:rPr lang="fr-FR" sz="6000" dirty="0">
                <a:solidFill>
                  <a:srgbClr val="FFFFFF"/>
                </a:solidFill>
              </a:rPr>
              <a:t>Préjugé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2E0820-24ED-2D5B-4F88-1838A7340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004" y="4993240"/>
            <a:ext cx="3694048" cy="1137107"/>
          </a:xfrm>
        </p:spPr>
        <p:txBody>
          <a:bodyPr anchor="b">
            <a:normAutofit/>
          </a:bodyPr>
          <a:lstStyle/>
          <a:p>
            <a:endParaRPr lang="fr-FR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76E355-DC49-4AFB-88DE-62B854B9B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9851" y="4003443"/>
            <a:ext cx="0" cy="2054457"/>
          </a:xfrm>
          <a:prstGeom prst="line">
            <a:avLst/>
          </a:prstGeom>
          <a:ln w="1079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9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7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C4845D-314D-E2D3-F246-847A9797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04" y="480748"/>
            <a:ext cx="5696593" cy="877814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Sur les autochtones</a:t>
            </a:r>
          </a:p>
        </p:txBody>
      </p:sp>
      <p:cxnSp>
        <p:nvCxnSpPr>
          <p:cNvPr id="1043" name="Straight Connector 1039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B58C5-CF04-3B0D-AD7B-198D4215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50" y="1839310"/>
            <a:ext cx="4477393" cy="4316791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</a:pPr>
            <a:r>
              <a:rPr lang="fr-FR" dirty="0"/>
              <a:t>Ils ne payent pas de taxe</a:t>
            </a:r>
          </a:p>
          <a:p>
            <a:pPr>
              <a:lnSpc>
                <a:spcPct val="110000"/>
              </a:lnSpc>
            </a:pPr>
            <a:r>
              <a:rPr lang="fr-FR" dirty="0"/>
              <a:t>Ils ne payent pas </a:t>
            </a:r>
            <a:r>
              <a:rPr lang="fr-FR" dirty="0" err="1"/>
              <a:t>l’hydro-Québec</a:t>
            </a:r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À chaque année ils reçoivent de l’argent du Fédéral</a:t>
            </a:r>
          </a:p>
          <a:p>
            <a:pPr>
              <a:lnSpc>
                <a:spcPct val="110000"/>
              </a:lnSpc>
            </a:pPr>
            <a:r>
              <a:rPr lang="fr-FR" dirty="0"/>
              <a:t>Ils ne veulent pas s’intégrer ni collaborer</a:t>
            </a:r>
          </a:p>
          <a:p>
            <a:pPr>
              <a:lnSpc>
                <a:spcPct val="110000"/>
              </a:lnSpc>
            </a:pPr>
            <a:r>
              <a:rPr lang="fr-FR" dirty="0"/>
              <a:t>Ils ne parlent que du passé </a:t>
            </a:r>
          </a:p>
          <a:p>
            <a:pPr>
              <a:lnSpc>
                <a:spcPct val="110000"/>
              </a:lnSpc>
            </a:pPr>
            <a:r>
              <a:rPr lang="fr-FR" dirty="0"/>
              <a:t>La plupart en plus d’être alcooliques sont de </a:t>
            </a:r>
            <a:r>
              <a:rPr lang="fr-FR"/>
              <a:t>mauvais parents</a:t>
            </a:r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Beaucoup n’ont pas l’air autochtones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000" dirty="0">
                <a:hlinkClick r:id="rId2"/>
              </a:rPr>
              <a:t>https://amnistie.ca/sites/default/files/2021-04/livretFR.pdf</a:t>
            </a:r>
            <a:r>
              <a:rPr lang="fr-FR" sz="1000" dirty="0"/>
              <a:t> </a:t>
            </a:r>
          </a:p>
        </p:txBody>
      </p:sp>
      <p:pic>
        <p:nvPicPr>
          <p:cNvPr id="1026" name="Picture 2" descr="Vibrez au rythme des traditions avec Tourisme Autochtone Québec">
            <a:extLst>
              <a:ext uri="{FF2B5EF4-FFF2-40B4-BE49-F238E27FC236}">
                <a16:creationId xmlns:a16="http://schemas.microsoft.com/office/drawing/2014/main" id="{4C594C4A-DA10-1F9B-F7D4-D82E4311A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r="38788" b="-1"/>
          <a:stretch/>
        </p:blipFill>
        <p:spPr bwMode="auto">
          <a:xfrm>
            <a:off x="6096000" y="-16591"/>
            <a:ext cx="6107073" cy="687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ultVTI">
  <a:themeElements>
    <a:clrScheme name="AnalogousFromRegularSeedLeftStep">
      <a:dk1>
        <a:srgbClr val="000000"/>
      </a:dk1>
      <a:lt1>
        <a:srgbClr val="FFFFFF"/>
      </a:lt1>
      <a:dk2>
        <a:srgbClr val="1B252F"/>
      </a:dk2>
      <a:lt2>
        <a:srgbClr val="F0F1F3"/>
      </a:lt2>
      <a:accent1>
        <a:srgbClr val="BB9F3F"/>
      </a:accent1>
      <a:accent2>
        <a:srgbClr val="BA6332"/>
      </a:accent2>
      <a:accent3>
        <a:srgbClr val="CC444C"/>
      </a:accent3>
      <a:accent4>
        <a:srgbClr val="BA3273"/>
      </a:accent4>
      <a:accent5>
        <a:srgbClr val="CC44BD"/>
      </a:accent5>
      <a:accent6>
        <a:srgbClr val="9032BA"/>
      </a:accent6>
      <a:hlink>
        <a:srgbClr val="4C67C3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73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Georgia Pro Light</vt:lpstr>
      <vt:lpstr>VaultVTI</vt:lpstr>
      <vt:lpstr>Mythe   Réalité Préjugé</vt:lpstr>
      <vt:lpstr>Sur les autochtones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Mythe   Réalité Préjugé</dc:title>
  <dc:creator>Chantal Defoy</dc:creator>
  <cp:lastModifiedBy>Anne-Sophie Labbé</cp:lastModifiedBy>
  <cp:revision>3</cp:revision>
  <cp:lastPrinted>2023-06-09T17:20:41Z</cp:lastPrinted>
  <dcterms:created xsi:type="dcterms:W3CDTF">2023-06-09T15:07:45Z</dcterms:created>
  <dcterms:modified xsi:type="dcterms:W3CDTF">2023-10-13T14:30:08Z</dcterms:modified>
</cp:coreProperties>
</file>